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60" r:id="rId3"/>
    <p:sldId id="261" r:id="rId4"/>
    <p:sldId id="262" r:id="rId5"/>
    <p:sldId id="263" r:id="rId6"/>
    <p:sldId id="268" r:id="rId7"/>
    <p:sldId id="264" r:id="rId8"/>
    <p:sldId id="267" r:id="rId9"/>
    <p:sldId id="265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42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44975-D715-41A5-AB75-1C4806400E83}" type="datetimeFigureOut">
              <a:rPr lang="sv-SE" smtClean="0"/>
              <a:t>2022-08-22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33D39-C37A-45FF-9414-4664792322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20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59"/>
            <a:ext cx="6217560" cy="45262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 dirty="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8722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1" y="2129984"/>
            <a:ext cx="7773120" cy="14703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2" y="3885528"/>
            <a:ext cx="6400799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6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9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3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66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99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CD66D6-53A4-47A0-A01B-00C328E111C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55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52E8F6-F2C1-48AB-85F3-0712558D8E0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32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60" y="273629"/>
            <a:ext cx="2056320" cy="5499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2" y="273629"/>
            <a:ext cx="6035039" cy="5499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3DF7E6-4AA8-4A3B-AF9E-3523312DFEB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81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E7AC95-E430-441D-AB3F-65B24D4418F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61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1" y="4406866"/>
            <a:ext cx="7771681" cy="1362383"/>
          </a:xfrm>
        </p:spPr>
        <p:txBody>
          <a:bodyPr anchor="t"/>
          <a:lstStyle>
            <a:lvl1pPr algn="l">
              <a:defRPr sz="2042" b="1" cap="all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1" y="2906225"/>
            <a:ext cx="7771681" cy="1500638"/>
          </a:xfrm>
        </p:spPr>
        <p:txBody>
          <a:bodyPr anchor="b"/>
          <a:lstStyle>
            <a:lvl1pPr marL="0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1pPr>
            <a:lvl2pPr marL="233309" indent="0">
              <a:buNone/>
              <a:defRPr sz="919">
                <a:solidFill>
                  <a:schemeClr val="tx1">
                    <a:tint val="75000"/>
                  </a:schemeClr>
                </a:solidFill>
              </a:defRPr>
            </a:lvl2pPr>
            <a:lvl3pPr marL="466619" indent="0">
              <a:buNone/>
              <a:defRPr sz="817">
                <a:solidFill>
                  <a:schemeClr val="tx1">
                    <a:tint val="75000"/>
                  </a:schemeClr>
                </a:solidFill>
              </a:defRPr>
            </a:lvl3pPr>
            <a:lvl4pPr marL="699928" indent="0">
              <a:buNone/>
              <a:defRPr sz="715">
                <a:solidFill>
                  <a:schemeClr val="tx1">
                    <a:tint val="75000"/>
                  </a:schemeClr>
                </a:solidFill>
              </a:defRPr>
            </a:lvl4pPr>
            <a:lvl5pPr marL="933236" indent="0">
              <a:buNone/>
              <a:defRPr sz="715">
                <a:solidFill>
                  <a:schemeClr val="tx1">
                    <a:tint val="75000"/>
                  </a:schemeClr>
                </a:solidFill>
              </a:defRPr>
            </a:lvl5pPr>
            <a:lvl6pPr marL="1166546" indent="0">
              <a:buNone/>
              <a:defRPr sz="715">
                <a:solidFill>
                  <a:schemeClr val="tx1">
                    <a:tint val="75000"/>
                  </a:schemeClr>
                </a:solidFill>
              </a:defRPr>
            </a:lvl6pPr>
            <a:lvl7pPr marL="1399855" indent="0">
              <a:buNone/>
              <a:defRPr sz="715">
                <a:solidFill>
                  <a:schemeClr val="tx1">
                    <a:tint val="75000"/>
                  </a:schemeClr>
                </a:solidFill>
              </a:defRPr>
            </a:lvl7pPr>
            <a:lvl8pPr marL="1633164" indent="0">
              <a:buNone/>
              <a:defRPr sz="715">
                <a:solidFill>
                  <a:schemeClr val="tx1">
                    <a:tint val="75000"/>
                  </a:schemeClr>
                </a:solidFill>
              </a:defRPr>
            </a:lvl8pPr>
            <a:lvl9pPr marL="1866473" indent="0">
              <a:buNone/>
              <a:defRPr sz="7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85365F-0AF8-4567-9CBE-2968A87FCC5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70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3761" y="1795869"/>
            <a:ext cx="3947041" cy="3977698"/>
          </a:xfrm>
        </p:spPr>
        <p:txBody>
          <a:bodyPr/>
          <a:lstStyle>
            <a:lvl1pPr>
              <a:defRPr sz="1429"/>
            </a:lvl1pPr>
            <a:lvl2pPr>
              <a:defRPr sz="1225"/>
            </a:lvl2pPr>
            <a:lvl3pPr>
              <a:defRPr sz="1021"/>
            </a:lvl3pPr>
            <a:lvl4pPr>
              <a:defRPr sz="919"/>
            </a:lvl4pPr>
            <a:lvl5pPr>
              <a:defRPr sz="919"/>
            </a:lvl5pPr>
            <a:lvl6pPr>
              <a:defRPr sz="919"/>
            </a:lvl6pPr>
            <a:lvl7pPr>
              <a:defRPr sz="919"/>
            </a:lvl7pPr>
            <a:lvl8pPr>
              <a:defRPr sz="919"/>
            </a:lvl8pPr>
            <a:lvl9pPr>
              <a:defRPr sz="9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042" y="1795869"/>
            <a:ext cx="3947039" cy="3977698"/>
          </a:xfrm>
        </p:spPr>
        <p:txBody>
          <a:bodyPr/>
          <a:lstStyle>
            <a:lvl1pPr>
              <a:defRPr sz="1429"/>
            </a:lvl1pPr>
            <a:lvl2pPr>
              <a:defRPr sz="1225"/>
            </a:lvl2pPr>
            <a:lvl3pPr>
              <a:defRPr sz="1021"/>
            </a:lvl3pPr>
            <a:lvl4pPr>
              <a:defRPr sz="919"/>
            </a:lvl4pPr>
            <a:lvl5pPr>
              <a:defRPr sz="919"/>
            </a:lvl5pPr>
            <a:lvl6pPr>
              <a:defRPr sz="919"/>
            </a:lvl6pPr>
            <a:lvl7pPr>
              <a:defRPr sz="919"/>
            </a:lvl7pPr>
            <a:lvl8pPr>
              <a:defRPr sz="919"/>
            </a:lvl8pPr>
            <a:lvl9pPr>
              <a:defRPr sz="9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2F99A7-240E-4708-875E-3755E55DA29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32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3"/>
            <a:ext cx="8229601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1" y="1535204"/>
            <a:ext cx="4039201" cy="639427"/>
          </a:xfrm>
        </p:spPr>
        <p:txBody>
          <a:bodyPr anchor="b"/>
          <a:lstStyle>
            <a:lvl1pPr marL="0" indent="0">
              <a:buNone/>
              <a:defRPr sz="1225" b="1"/>
            </a:lvl1pPr>
            <a:lvl2pPr marL="233309" indent="0">
              <a:buNone/>
              <a:defRPr sz="1021" b="1"/>
            </a:lvl2pPr>
            <a:lvl3pPr marL="466619" indent="0">
              <a:buNone/>
              <a:defRPr sz="919" b="1"/>
            </a:lvl3pPr>
            <a:lvl4pPr marL="699928" indent="0">
              <a:buNone/>
              <a:defRPr sz="817" b="1"/>
            </a:lvl4pPr>
            <a:lvl5pPr marL="933236" indent="0">
              <a:buNone/>
              <a:defRPr sz="817" b="1"/>
            </a:lvl5pPr>
            <a:lvl6pPr marL="1166546" indent="0">
              <a:buNone/>
              <a:defRPr sz="817" b="1"/>
            </a:lvl6pPr>
            <a:lvl7pPr marL="1399855" indent="0">
              <a:buNone/>
              <a:defRPr sz="817" b="1"/>
            </a:lvl7pPr>
            <a:lvl8pPr marL="1633164" indent="0">
              <a:buNone/>
              <a:defRPr sz="817" b="1"/>
            </a:lvl8pPr>
            <a:lvl9pPr marL="1866473" indent="0">
              <a:buNone/>
              <a:defRPr sz="8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1" y="2174631"/>
            <a:ext cx="4039201" cy="3951775"/>
          </a:xfrm>
        </p:spPr>
        <p:txBody>
          <a:bodyPr/>
          <a:lstStyle>
            <a:lvl1pPr>
              <a:defRPr sz="1225"/>
            </a:lvl1pPr>
            <a:lvl2pPr>
              <a:defRPr sz="1021"/>
            </a:lvl2pPr>
            <a:lvl3pPr>
              <a:defRPr sz="919"/>
            </a:lvl3pPr>
            <a:lvl4pPr>
              <a:defRPr sz="817"/>
            </a:lvl4pPr>
            <a:lvl5pPr>
              <a:defRPr sz="817"/>
            </a:lvl5pPr>
            <a:lvl6pPr>
              <a:defRPr sz="817"/>
            </a:lvl6pPr>
            <a:lvl7pPr>
              <a:defRPr sz="817"/>
            </a:lvl7pPr>
            <a:lvl8pPr>
              <a:defRPr sz="817"/>
            </a:lvl8pPr>
            <a:lvl9pPr>
              <a:defRPr sz="8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4"/>
            <a:ext cx="4042081" cy="639427"/>
          </a:xfrm>
        </p:spPr>
        <p:txBody>
          <a:bodyPr anchor="b"/>
          <a:lstStyle>
            <a:lvl1pPr marL="0" indent="0">
              <a:buNone/>
              <a:defRPr sz="1225" b="1"/>
            </a:lvl1pPr>
            <a:lvl2pPr marL="233309" indent="0">
              <a:buNone/>
              <a:defRPr sz="1021" b="1"/>
            </a:lvl2pPr>
            <a:lvl3pPr marL="466619" indent="0">
              <a:buNone/>
              <a:defRPr sz="919" b="1"/>
            </a:lvl3pPr>
            <a:lvl4pPr marL="699928" indent="0">
              <a:buNone/>
              <a:defRPr sz="817" b="1"/>
            </a:lvl4pPr>
            <a:lvl5pPr marL="933236" indent="0">
              <a:buNone/>
              <a:defRPr sz="817" b="1"/>
            </a:lvl5pPr>
            <a:lvl6pPr marL="1166546" indent="0">
              <a:buNone/>
              <a:defRPr sz="817" b="1"/>
            </a:lvl6pPr>
            <a:lvl7pPr marL="1399855" indent="0">
              <a:buNone/>
              <a:defRPr sz="817" b="1"/>
            </a:lvl7pPr>
            <a:lvl8pPr marL="1633164" indent="0">
              <a:buNone/>
              <a:defRPr sz="817" b="1"/>
            </a:lvl8pPr>
            <a:lvl9pPr marL="1866473" indent="0">
              <a:buNone/>
              <a:defRPr sz="8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31"/>
            <a:ext cx="4042081" cy="3951775"/>
          </a:xfrm>
        </p:spPr>
        <p:txBody>
          <a:bodyPr/>
          <a:lstStyle>
            <a:lvl1pPr>
              <a:defRPr sz="1225"/>
            </a:lvl1pPr>
            <a:lvl2pPr>
              <a:defRPr sz="1021"/>
            </a:lvl2pPr>
            <a:lvl3pPr>
              <a:defRPr sz="919"/>
            </a:lvl3pPr>
            <a:lvl4pPr>
              <a:defRPr sz="817"/>
            </a:lvl4pPr>
            <a:lvl5pPr>
              <a:defRPr sz="817"/>
            </a:lvl5pPr>
            <a:lvl6pPr>
              <a:defRPr sz="817"/>
            </a:lvl6pPr>
            <a:lvl7pPr>
              <a:defRPr sz="817"/>
            </a:lvl7pPr>
            <a:lvl8pPr>
              <a:defRPr sz="817"/>
            </a:lvl8pPr>
            <a:lvl9pPr>
              <a:defRPr sz="8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6B597A-CC2B-49C9-B170-A74A0446F73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00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7D8FA4-72EF-4A87-8EDF-B7B9A036349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77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80A33D-BAE3-4878-8C12-73B13CF38B7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00571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3629"/>
            <a:ext cx="3008161" cy="1160762"/>
          </a:xfrm>
        </p:spPr>
        <p:txBody>
          <a:bodyPr anchor="b"/>
          <a:lstStyle>
            <a:lvl1pPr algn="l">
              <a:defRPr sz="1021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1633"/>
            </a:lvl1pPr>
            <a:lvl2pPr>
              <a:defRPr sz="1429"/>
            </a:lvl2pPr>
            <a:lvl3pPr>
              <a:defRPr sz="1225"/>
            </a:lvl3pPr>
            <a:lvl4pPr>
              <a:defRPr sz="1021"/>
            </a:lvl4pPr>
            <a:lvl5pPr>
              <a:defRPr sz="1021"/>
            </a:lvl5pPr>
            <a:lvl6pPr>
              <a:defRPr sz="1021"/>
            </a:lvl6pPr>
            <a:lvl7pPr>
              <a:defRPr sz="1021"/>
            </a:lvl7pPr>
            <a:lvl8pPr>
              <a:defRPr sz="1021"/>
            </a:lvl8pPr>
            <a:lvl9pPr>
              <a:defRPr sz="10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1" y="1434392"/>
            <a:ext cx="3008161" cy="4692013"/>
          </a:xfrm>
        </p:spPr>
        <p:txBody>
          <a:bodyPr/>
          <a:lstStyle>
            <a:lvl1pPr marL="0" indent="0">
              <a:buNone/>
              <a:defRPr sz="715"/>
            </a:lvl1pPr>
            <a:lvl2pPr marL="233309" indent="0">
              <a:buNone/>
              <a:defRPr sz="613"/>
            </a:lvl2pPr>
            <a:lvl3pPr marL="466619" indent="0">
              <a:buNone/>
              <a:defRPr sz="510"/>
            </a:lvl3pPr>
            <a:lvl4pPr marL="699928" indent="0">
              <a:buNone/>
              <a:defRPr sz="459"/>
            </a:lvl4pPr>
            <a:lvl5pPr marL="933236" indent="0">
              <a:buNone/>
              <a:defRPr sz="459"/>
            </a:lvl5pPr>
            <a:lvl6pPr marL="1166546" indent="0">
              <a:buNone/>
              <a:defRPr sz="459"/>
            </a:lvl6pPr>
            <a:lvl7pPr marL="1399855" indent="0">
              <a:buNone/>
              <a:defRPr sz="459"/>
            </a:lvl7pPr>
            <a:lvl8pPr marL="1633164" indent="0">
              <a:buNone/>
              <a:defRPr sz="459"/>
            </a:lvl8pPr>
            <a:lvl9pPr marL="1866473" indent="0">
              <a:buNone/>
              <a:defRPr sz="4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5ECE22-E81D-443B-AD5D-58010C9A7E3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86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021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1633"/>
            </a:lvl1pPr>
            <a:lvl2pPr marL="233309" indent="0">
              <a:buNone/>
              <a:defRPr sz="1429"/>
            </a:lvl2pPr>
            <a:lvl3pPr marL="466619" indent="0">
              <a:buNone/>
              <a:defRPr sz="1225"/>
            </a:lvl3pPr>
            <a:lvl4pPr marL="699928" indent="0">
              <a:buNone/>
              <a:defRPr sz="1021"/>
            </a:lvl4pPr>
            <a:lvl5pPr marL="933236" indent="0">
              <a:buNone/>
              <a:defRPr sz="1021"/>
            </a:lvl5pPr>
            <a:lvl6pPr marL="1166546" indent="0">
              <a:buNone/>
              <a:defRPr sz="1021"/>
            </a:lvl6pPr>
            <a:lvl7pPr marL="1399855" indent="0">
              <a:buNone/>
              <a:defRPr sz="1021"/>
            </a:lvl7pPr>
            <a:lvl8pPr marL="1633164" indent="0">
              <a:buNone/>
              <a:defRPr sz="1021"/>
            </a:lvl8pPr>
            <a:lvl9pPr marL="1866473" indent="0">
              <a:buNone/>
              <a:defRPr sz="1021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715"/>
            </a:lvl1pPr>
            <a:lvl2pPr marL="233309" indent="0">
              <a:buNone/>
              <a:defRPr sz="613"/>
            </a:lvl2pPr>
            <a:lvl3pPr marL="466619" indent="0">
              <a:buNone/>
              <a:defRPr sz="510"/>
            </a:lvl3pPr>
            <a:lvl4pPr marL="699928" indent="0">
              <a:buNone/>
              <a:defRPr sz="459"/>
            </a:lvl4pPr>
            <a:lvl5pPr marL="933236" indent="0">
              <a:buNone/>
              <a:defRPr sz="459"/>
            </a:lvl5pPr>
            <a:lvl6pPr marL="1166546" indent="0">
              <a:buNone/>
              <a:defRPr sz="459"/>
            </a:lvl6pPr>
            <a:lvl7pPr marL="1399855" indent="0">
              <a:buNone/>
              <a:defRPr sz="459"/>
            </a:lvl7pPr>
            <a:lvl8pPr marL="1633164" indent="0">
              <a:buNone/>
              <a:defRPr sz="459"/>
            </a:lvl8pPr>
            <a:lvl9pPr marL="1866473" indent="0">
              <a:buNone/>
              <a:defRPr sz="4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366D2A-31F8-430E-95C8-06F7A615EFD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27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63" cy="11450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53104" y="1796221"/>
            <a:ext cx="8032832" cy="397781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lnSpc>
                <a:spcPct val="80000"/>
              </a:lnSpc>
              <a:spcBef>
                <a:spcPts val="0"/>
              </a:spcBef>
              <a:spcAft>
                <a:spcPts val="1417"/>
              </a:spcAft>
              <a:buClr>
                <a:srgbClr val="FF6633"/>
              </a:buClr>
              <a:buSzPct val="45000"/>
              <a:buFont typeface="StarSymbol"/>
              <a:buNone/>
              <a:defRPr lang="en-GB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lnSpc>
                <a:spcPct val="80000"/>
              </a:lnSpc>
              <a:spcBef>
                <a:spcPts val="0"/>
              </a:spcBef>
              <a:spcAft>
                <a:spcPts val="1417"/>
              </a:spcAft>
              <a:buClr>
                <a:srgbClr val="FF6633"/>
              </a:buClr>
              <a:buSzPct val="45000"/>
              <a:buFont typeface="StarSymbol"/>
              <a:buChar char="●"/>
              <a:defRPr lang="en-GB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lnSpc>
                <a:spcPct val="80000"/>
              </a:lnSpc>
              <a:spcBef>
                <a:spcPts val="0"/>
              </a:spcBef>
              <a:spcAft>
                <a:spcPts val="1134"/>
              </a:spcAft>
              <a:buClr>
                <a:srgbClr val="FF6633"/>
              </a:buClr>
              <a:buSzPct val="75000"/>
              <a:buFont typeface="StarSymbol"/>
              <a:buChar char="–"/>
              <a:defRPr lang="en-GB" sz="28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lnSpc>
                <a:spcPct val="80000"/>
              </a:lnSpc>
              <a:spcBef>
                <a:spcPts val="0"/>
              </a:spcBef>
              <a:spcAft>
                <a:spcPts val="850"/>
              </a:spcAft>
              <a:buClr>
                <a:srgbClr val="FF6633"/>
              </a:buClr>
              <a:buSzPct val="45000"/>
              <a:buFont typeface="StarSymbol"/>
              <a:buChar char="●"/>
              <a:defRPr lang="en-GB" sz="24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lnSpc>
                <a:spcPct val="80000"/>
              </a:lnSpc>
              <a:spcBef>
                <a:spcPts val="0"/>
              </a:spcBef>
              <a:spcAft>
                <a:spcPts val="567"/>
              </a:spcAft>
              <a:buClr>
                <a:srgbClr val="FF6633"/>
              </a:buClr>
              <a:buSzPct val="75000"/>
              <a:buFont typeface="StarSymbol"/>
              <a:buChar char="–"/>
              <a:defRPr lang="en-GB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lnSpc>
                <a:spcPct val="80000"/>
              </a:lnSpc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1999" marR="0" lvl="5" indent="-216000">
              <a:lnSpc>
                <a:spcPct val="80000"/>
              </a:lnSpc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3999" marR="0" lvl="6" indent="-216000">
              <a:lnSpc>
                <a:spcPct val="80000"/>
              </a:lnSpc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lnSpc>
                <a:spcPct val="80000"/>
              </a:lnSpc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lnSpc>
                <a:spcPct val="80000"/>
              </a:lnSpc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55138" y="5953983"/>
            <a:ext cx="2130092" cy="4728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GB" sz="715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225021" y="5953983"/>
            <a:ext cx="2898142" cy="4728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GB" sz="715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653809" y="5953983"/>
            <a:ext cx="2130092" cy="4728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GB" sz="715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2BF5491C-4E22-4A32-B0D4-BB4A4223642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87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hangingPunct="0">
        <a:tabLst/>
        <a:defRPr lang="en-GB" sz="2246" b="0" i="0" u="none" strike="noStrike">
          <a:ln>
            <a:noFill/>
          </a:ln>
          <a:solidFill>
            <a:srgbClr val="280099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lnSpc>
          <a:spcPct val="80000"/>
        </a:lnSpc>
        <a:spcBef>
          <a:spcPts val="0"/>
        </a:spcBef>
        <a:spcAft>
          <a:spcPts val="724"/>
        </a:spcAft>
        <a:tabLst/>
        <a:defRPr lang="en-GB" sz="1633" b="0" i="0" u="none" strike="noStrike">
          <a:ln>
            <a:noFill/>
          </a:ln>
          <a:solidFill>
            <a:srgbClr val="000080"/>
          </a:solidFill>
          <a:latin typeface="Albany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eknat.uu.se/boka" TargetMode="External"/><Relationship Id="rId5" Type="http://schemas.openxmlformats.org/officeDocument/2006/relationships/hyperlink" Target="mailto:Studievagledare-es@uu.se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2.uu.se/student/fakultet/teknisk-naturvetenskapliga/antagning-till-senare-del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login.studium.uu.se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ogramadministration-teknat@uu.s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8586" y="797078"/>
            <a:ext cx="4629165" cy="691215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 smtClean="0"/>
              <a:t>Studie- och karriärvägledare </a:t>
            </a:r>
            <a:br>
              <a:rPr lang="en-GB" dirty="0" smtClean="0"/>
            </a:br>
            <a:r>
              <a:rPr lang="en-GB" dirty="0" smtClean="0"/>
              <a:t>Energisystem (ES)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06336" y="735841"/>
            <a:ext cx="704322" cy="70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764022" y="717219"/>
            <a:ext cx="466609" cy="5053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597878" y="1704703"/>
            <a:ext cx="3229708" cy="3867422"/>
          </a:xfrm>
        </p:spPr>
        <p:txBody>
          <a:bodyPr/>
          <a:lstStyle>
            <a:defPPr marL="432000" marR="0" lvl="0" indent="-324000">
              <a:lnSpc>
                <a:spcPct val="80000"/>
              </a:lnSpc>
              <a:spcBef>
                <a:spcPts val="0"/>
              </a:spcBef>
              <a:spcAft>
                <a:spcPts val="1417"/>
              </a:spcAft>
              <a:buClr>
                <a:srgbClr val="FF6633"/>
              </a:buClr>
              <a:buSzPct val="45000"/>
              <a:buFont typeface="StarSymbol"/>
              <a:buNone/>
              <a:defRPr lang="en-GB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lnSpc>
                <a:spcPct val="80000"/>
              </a:lnSpc>
              <a:spcBef>
                <a:spcPts val="0"/>
              </a:spcBef>
              <a:spcAft>
                <a:spcPts val="1417"/>
              </a:spcAft>
              <a:buClr>
                <a:srgbClr val="FF6633"/>
              </a:buClr>
              <a:buSzPct val="45000"/>
              <a:buFont typeface="StarSymbol"/>
              <a:buChar char="●"/>
              <a:defRPr lang="en-GB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lnSpc>
                <a:spcPct val="80000"/>
              </a:lnSpc>
              <a:spcBef>
                <a:spcPts val="0"/>
              </a:spcBef>
              <a:spcAft>
                <a:spcPts val="1134"/>
              </a:spcAft>
              <a:buClr>
                <a:srgbClr val="FF6633"/>
              </a:buClr>
              <a:buSzPct val="75000"/>
              <a:buFont typeface="StarSymbol"/>
              <a:buChar char="–"/>
              <a:defRPr lang="en-GB" sz="28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lnSpc>
                <a:spcPct val="80000"/>
              </a:lnSpc>
              <a:spcBef>
                <a:spcPts val="0"/>
              </a:spcBef>
              <a:spcAft>
                <a:spcPts val="850"/>
              </a:spcAft>
              <a:buClr>
                <a:srgbClr val="FF6633"/>
              </a:buClr>
              <a:buSzPct val="45000"/>
              <a:buFont typeface="StarSymbol"/>
              <a:buChar char="●"/>
              <a:defRPr lang="en-GB" sz="24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lnSpc>
                <a:spcPct val="80000"/>
              </a:lnSpc>
              <a:spcBef>
                <a:spcPts val="0"/>
              </a:spcBef>
              <a:spcAft>
                <a:spcPts val="567"/>
              </a:spcAft>
              <a:buClr>
                <a:srgbClr val="FF6633"/>
              </a:buClr>
              <a:buSzPct val="75000"/>
              <a:buFont typeface="StarSymbol"/>
              <a:buChar char="–"/>
              <a:defRPr lang="en-GB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lnSpc>
                <a:spcPct val="80000"/>
              </a:lnSpc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1999" marR="0" lvl="5" indent="-216000">
              <a:lnSpc>
                <a:spcPct val="80000"/>
              </a:lnSpc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3999" marR="0" lvl="6" indent="-216000">
              <a:lnSpc>
                <a:spcPct val="80000"/>
              </a:lnSpc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lnSpc>
                <a:spcPct val="80000"/>
              </a:lnSpc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lnSpc>
                <a:spcPct val="80000"/>
              </a:lnSpc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55113" indent="0">
              <a:buSzPts val="1072"/>
              <a:buNone/>
            </a:pPr>
            <a:r>
              <a:rPr lang="en-GB" sz="2000" dirty="0" smtClean="0"/>
              <a:t>Elin Lundkvist</a:t>
            </a:r>
          </a:p>
          <a:p>
            <a:pPr marL="55113" indent="0">
              <a:buSzPts val="1072"/>
              <a:buNone/>
            </a:pPr>
            <a:r>
              <a:rPr lang="en-GB" sz="2000" dirty="0" smtClean="0">
                <a:hlinkClick r:id="rId5"/>
              </a:rPr>
              <a:t>Studievagledare-es@uu.se</a:t>
            </a:r>
            <a:r>
              <a:rPr lang="en-GB" sz="2000" dirty="0" smtClean="0"/>
              <a:t> </a:t>
            </a:r>
          </a:p>
          <a:p>
            <a:pPr marL="55113" indent="0">
              <a:buSzPts val="1072"/>
              <a:buNone/>
            </a:pPr>
            <a:endParaRPr lang="en-GB" sz="2000" dirty="0"/>
          </a:p>
          <a:p>
            <a:pPr marL="55113" indent="0">
              <a:buSzPts val="1072"/>
              <a:buNone/>
            </a:pPr>
            <a:r>
              <a:rPr lang="sv-SE" sz="2000" dirty="0" smtClean="0"/>
              <a:t>Boka möte: </a:t>
            </a:r>
            <a:r>
              <a:rPr lang="sv-SE" sz="2000" dirty="0" smtClean="0">
                <a:hlinkClick r:id="rId6"/>
              </a:rPr>
              <a:t>www.teknat.uu.se/boka</a:t>
            </a:r>
            <a:endParaRPr lang="sv-SE" sz="2000" dirty="0" smtClean="0"/>
          </a:p>
          <a:p>
            <a:pPr marL="55113" indent="0">
              <a:buSzPts val="1072"/>
              <a:buNone/>
            </a:pPr>
            <a:r>
              <a:rPr lang="sv-SE" sz="2000" dirty="0" smtClean="0"/>
              <a:t>På campus, zoom, telefon eller walk and talk </a:t>
            </a:r>
            <a:endParaRPr lang="sv-SE" sz="2000" dirty="0"/>
          </a:p>
        </p:txBody>
      </p:sp>
      <p:sp>
        <p:nvSpPr>
          <p:cNvPr id="8" name="Platshållare för innehåll 2"/>
          <p:cNvSpPr txBox="1">
            <a:spLocks/>
          </p:cNvSpPr>
          <p:nvPr/>
        </p:nvSpPr>
        <p:spPr>
          <a:xfrm>
            <a:off x="4142935" y="1891672"/>
            <a:ext cx="4520533" cy="3171314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79375" cap="flat" cmpd="thickThin">
            <a:solidFill>
              <a:srgbClr val="5B9BD5"/>
            </a:solidFill>
            <a:prstDash val="solid"/>
            <a:round/>
          </a:ln>
        </p:spPr>
        <p:txBody>
          <a:bodyPr vert="horz" lIns="38571" tIns="19286" rIns="38571" bIns="19286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85711">
              <a:spcBef>
                <a:spcPts val="422"/>
              </a:spcBef>
              <a:buNone/>
              <a:defRPr/>
            </a:pPr>
            <a:endParaRPr lang="sv-SE" sz="1181" dirty="0">
              <a:solidFill>
                <a:prstClr val="black"/>
              </a:solidFill>
              <a:latin typeface="Gill Sans MT Condensed" panose="020B0506020104020203" pitchFamily="34" charset="0"/>
              <a:ea typeface="ＭＳ Ｐゴシック"/>
            </a:endParaRPr>
          </a:p>
          <a:p>
            <a:pPr marL="0" indent="0" algn="ctr" defTabSz="385711">
              <a:spcBef>
                <a:spcPts val="422"/>
              </a:spcBef>
              <a:buNone/>
              <a:defRPr/>
            </a:pPr>
            <a:r>
              <a:rPr lang="sv-SE" sz="2400" dirty="0">
                <a:solidFill>
                  <a:prstClr val="black"/>
                </a:solidFill>
                <a:latin typeface="Gill Sans MT Condensed" panose="020B0506020104020203" pitchFamily="34" charset="0"/>
                <a:ea typeface="ＭＳ Ｐゴシック"/>
              </a:rPr>
              <a:t>Samtalsmeny</a:t>
            </a:r>
            <a:r>
              <a:rPr lang="sv-SE" sz="2400" dirty="0">
                <a:solidFill>
                  <a:prstClr val="black"/>
                </a:solidFill>
                <a:latin typeface="Calibri" panose="020F0502020204030204"/>
                <a:ea typeface="ＭＳ Ｐゴシック"/>
              </a:rPr>
              <a:t> </a:t>
            </a:r>
          </a:p>
          <a:p>
            <a:pPr marL="90401" indent="-90401"/>
            <a:r>
              <a:rPr lang="sv-SE" sz="2000" b="1" dirty="0">
                <a:solidFill>
                  <a:prstClr val="black"/>
                </a:solidFill>
                <a:latin typeface="Arial"/>
                <a:ea typeface="ＭＳ Ｐゴシック"/>
              </a:rPr>
              <a:t>Funderingar </a:t>
            </a:r>
            <a:r>
              <a:rPr lang="sv-SE" sz="2000" dirty="0">
                <a:solidFill>
                  <a:prstClr val="black"/>
                </a:solidFill>
                <a:latin typeface="Arial"/>
                <a:ea typeface="ＭＳ Ｐゴシック"/>
              </a:rPr>
              <a:t> kring val och inriktningar’</a:t>
            </a:r>
          </a:p>
          <a:p>
            <a:pPr marL="90401" indent="-90401"/>
            <a:r>
              <a:rPr lang="sv-SE" sz="2000" b="1" dirty="0">
                <a:solidFill>
                  <a:prstClr val="black"/>
                </a:solidFill>
              </a:rPr>
              <a:t>Förstå </a:t>
            </a:r>
            <a:r>
              <a:rPr lang="sv-SE" sz="2000" dirty="0">
                <a:solidFill>
                  <a:prstClr val="black"/>
                </a:solidFill>
              </a:rPr>
              <a:t>studieplanen och examen</a:t>
            </a:r>
          </a:p>
          <a:p>
            <a:pPr marL="90401" indent="-90401"/>
            <a:r>
              <a:rPr lang="sv-SE" sz="2000" b="1" dirty="0">
                <a:solidFill>
                  <a:prstClr val="black"/>
                </a:solidFill>
                <a:latin typeface="Arial"/>
                <a:ea typeface="ＭＳ Ｐゴシック"/>
              </a:rPr>
              <a:t>Hantera</a:t>
            </a:r>
            <a:r>
              <a:rPr lang="sv-SE" sz="2000" dirty="0">
                <a:solidFill>
                  <a:prstClr val="black"/>
                </a:solidFill>
                <a:latin typeface="Arial"/>
                <a:ea typeface="ＭＳ Ｐゴシック"/>
              </a:rPr>
              <a:t> en svår studiesituation</a:t>
            </a:r>
          </a:p>
          <a:p>
            <a:pPr marL="90401" indent="-90401"/>
            <a:r>
              <a:rPr lang="sv-SE" sz="2000" b="1" dirty="0">
                <a:solidFill>
                  <a:prstClr val="black"/>
                </a:solidFill>
                <a:latin typeface="Arial"/>
                <a:ea typeface="ＭＳ Ｐゴシック"/>
              </a:rPr>
              <a:t>Förbereda</a:t>
            </a:r>
            <a:r>
              <a:rPr lang="sv-SE" sz="2000" dirty="0">
                <a:solidFill>
                  <a:prstClr val="black"/>
                </a:solidFill>
                <a:latin typeface="Arial"/>
                <a:ea typeface="ＭＳ Ｐゴシック"/>
              </a:rPr>
              <a:t> dig för utbytesstudier</a:t>
            </a:r>
          </a:p>
          <a:p>
            <a:pPr marL="90401" indent="-90401"/>
            <a:r>
              <a:rPr lang="sv-SE" sz="2000" b="1" dirty="0">
                <a:solidFill>
                  <a:prstClr val="black"/>
                </a:solidFill>
              </a:rPr>
              <a:t>Planering</a:t>
            </a:r>
            <a:r>
              <a:rPr lang="sv-SE" sz="2000" dirty="0">
                <a:solidFill>
                  <a:prstClr val="black"/>
                </a:solidFill>
              </a:rPr>
              <a:t> för nästa kurs, termin, år och arbetslivet</a:t>
            </a:r>
          </a:p>
          <a:p>
            <a:pPr marL="90401" indent="-90401"/>
            <a:r>
              <a:rPr lang="sv-SE" sz="2000" b="1" dirty="0">
                <a:solidFill>
                  <a:prstClr val="black"/>
                </a:solidFill>
                <a:latin typeface="Arial"/>
                <a:ea typeface="ＭＳ Ｐゴシック"/>
              </a:rPr>
              <a:t>Hjälp </a:t>
            </a:r>
            <a:r>
              <a:rPr lang="sv-SE" sz="2000" dirty="0">
                <a:solidFill>
                  <a:prstClr val="black"/>
                </a:solidFill>
                <a:latin typeface="Arial"/>
                <a:ea typeface="ＭＳ Ｐゴシック"/>
              </a:rPr>
              <a:t>med kompetensinventering</a:t>
            </a:r>
          </a:p>
          <a:p>
            <a:pPr marL="90401" indent="-90401"/>
            <a:r>
              <a:rPr lang="sv-SE" sz="2000" b="1" dirty="0">
                <a:solidFill>
                  <a:prstClr val="black"/>
                </a:solidFill>
                <a:latin typeface="Arial"/>
                <a:ea typeface="ＭＳ Ｐゴシック"/>
              </a:rPr>
              <a:t>Allmänna </a:t>
            </a:r>
            <a:r>
              <a:rPr lang="sv-SE" sz="2000" dirty="0">
                <a:solidFill>
                  <a:prstClr val="black"/>
                </a:solidFill>
                <a:latin typeface="Arial"/>
                <a:ea typeface="ＭＳ Ｐゴシック"/>
              </a:rPr>
              <a:t>tankar om studier… </a:t>
            </a:r>
          </a:p>
          <a:p>
            <a:pPr marL="90401" indent="-90401"/>
            <a:endParaRPr lang="sv-SE" sz="1181" dirty="0">
              <a:solidFill>
                <a:prstClr val="black"/>
              </a:solidFill>
              <a:latin typeface="Arial"/>
              <a:ea typeface="ＭＳ Ｐゴシック"/>
            </a:endParaRPr>
          </a:p>
          <a:p>
            <a:pPr marL="90401" indent="-90401"/>
            <a:endParaRPr lang="sv-SE" sz="1181" dirty="0">
              <a:solidFill>
                <a:prstClr val="black"/>
              </a:solidFill>
              <a:latin typeface="Arial"/>
              <a:ea typeface="ＭＳ Ｐゴシック"/>
            </a:endParaRPr>
          </a:p>
          <a:p>
            <a:pPr marL="96428" indent="-96428" defTabSz="385711">
              <a:spcBef>
                <a:spcPts val="422"/>
              </a:spcBef>
              <a:defRPr/>
            </a:pPr>
            <a:endParaRPr lang="sv-SE" sz="1181" dirty="0">
              <a:solidFill>
                <a:prstClr val="black"/>
              </a:solidFill>
              <a:latin typeface="Calibri" panose="020F0502020204030204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142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906336" y="735841"/>
            <a:ext cx="704322" cy="70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64022" y="717219"/>
            <a:ext cx="466609" cy="50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94" y="1685447"/>
            <a:ext cx="2161563" cy="2161563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6609806" y="3847010"/>
            <a:ext cx="103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hlinkClick r:id="rId5"/>
              </a:rPr>
              <a:t>Webben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sv-SE" dirty="0" smtClean="0"/>
              <a:t>Studentkonto och webben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653104" y="1685447"/>
            <a:ext cx="4702667" cy="4088584"/>
          </a:xfrm>
        </p:spPr>
        <p:txBody>
          <a:bodyPr/>
          <a:lstStyle/>
          <a:p>
            <a:endParaRPr lang="sv-SE" sz="2000" dirty="0" smtClean="0"/>
          </a:p>
          <a:p>
            <a:r>
              <a:rPr lang="sv-SE" sz="2000" dirty="0" smtClean="0"/>
              <a:t>Studentkonto: Behövs för registrering av kurser på Ladok. Om du inte har gjort detta, kontakta mig omgående!</a:t>
            </a:r>
          </a:p>
          <a:p>
            <a:pPr marL="108000" indent="0">
              <a:buNone/>
            </a:pPr>
            <a:endParaRPr lang="sv-SE" sz="2000" dirty="0" smtClean="0"/>
          </a:p>
          <a:p>
            <a:r>
              <a:rPr lang="sv-SE" sz="2000" dirty="0" smtClean="0"/>
              <a:t>Webben</a:t>
            </a:r>
          </a:p>
          <a:p>
            <a:pPr lvl="1"/>
            <a:r>
              <a:rPr lang="sv-SE" sz="1600" dirty="0" smtClean="0"/>
              <a:t>Inloggad: Anpassad information till dig</a:t>
            </a:r>
          </a:p>
          <a:p>
            <a:pPr lvl="1"/>
            <a:r>
              <a:rPr lang="sv-SE" sz="1600" dirty="0" smtClean="0"/>
              <a:t>Utloggad: Generell information från Universitet</a:t>
            </a:r>
            <a:endParaRPr lang="sv-SE" sz="1600" dirty="0"/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274040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906336" y="735841"/>
            <a:ext cx="704322" cy="70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64022" y="717219"/>
            <a:ext cx="466609" cy="50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184" y="1442001"/>
            <a:ext cx="4095233" cy="4723425"/>
          </a:xfrm>
          <a:prstGeom prst="rect">
            <a:avLst/>
          </a:prstGeom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sv-SE" dirty="0" smtClean="0"/>
              <a:t>Studentsidor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653104" y="1796221"/>
            <a:ext cx="3585793" cy="3977810"/>
          </a:xfrm>
        </p:spPr>
        <p:txBody>
          <a:bodyPr/>
          <a:lstStyle/>
          <a:p>
            <a:endParaRPr lang="sv-SE" sz="2000" dirty="0" smtClean="0"/>
          </a:p>
          <a:p>
            <a:r>
              <a:rPr lang="sv-SE" sz="2000" dirty="0" smtClean="0"/>
              <a:t>Information om dina studier- kopplat till Studium</a:t>
            </a:r>
          </a:p>
          <a:p>
            <a:endParaRPr lang="sv-SE" sz="2000" dirty="0"/>
          </a:p>
          <a:p>
            <a:r>
              <a:rPr lang="sv-SE" sz="2000" dirty="0" smtClean="0"/>
              <a:t>Länk till Ladok: registrering, tentamensanmälan, intyg och slutligen examensansökan. </a:t>
            </a:r>
          </a:p>
          <a:p>
            <a:endParaRPr lang="sv-SE" sz="2000" dirty="0"/>
          </a:p>
          <a:p>
            <a:endParaRPr lang="sv-SE" sz="2000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066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5"/>
          <p:cNvPicPr>
            <a:picLocks noChangeAspect="1"/>
          </p:cNvPicPr>
          <p:nvPr/>
        </p:nvPicPr>
        <p:blipFill rotWithShape="1">
          <a:blip r:embed="rId2"/>
          <a:srcRect b="13582"/>
          <a:stretch/>
        </p:blipFill>
        <p:spPr>
          <a:xfrm>
            <a:off x="4571553" y="4903785"/>
            <a:ext cx="4295954" cy="154926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06336" y="735841"/>
            <a:ext cx="704322" cy="70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764022" y="717219"/>
            <a:ext cx="466609" cy="5053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sv-SE" dirty="0" smtClean="0"/>
              <a:t>Studium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 smtClean="0"/>
              <a:t>Studium – programsida och kurssidor </a:t>
            </a:r>
            <a:r>
              <a:rPr lang="sv-SE" sz="2000" dirty="0">
                <a:hlinkClick r:id="rId5"/>
              </a:rPr>
              <a:t>https://login.studium.uu.se/</a:t>
            </a:r>
            <a:r>
              <a:rPr lang="sv-SE" sz="2000" dirty="0"/>
              <a:t> </a:t>
            </a:r>
            <a:endParaRPr lang="sv-SE" sz="2000" dirty="0" smtClean="0"/>
          </a:p>
          <a:p>
            <a:r>
              <a:rPr lang="sv-SE" sz="2000" dirty="0" err="1" smtClean="0"/>
              <a:t>App</a:t>
            </a:r>
            <a:r>
              <a:rPr lang="sv-SE" sz="2000" dirty="0" smtClean="0"/>
              <a:t> (Canvas student) </a:t>
            </a:r>
            <a:endParaRPr lang="sv-SE" sz="2000" dirty="0"/>
          </a:p>
        </p:txBody>
      </p:sp>
      <p:pic>
        <p:nvPicPr>
          <p:cNvPr id="10" name="Platshållare för innehåll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558" y="2566851"/>
            <a:ext cx="5256065" cy="2630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63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036965" y="616824"/>
            <a:ext cx="704322" cy="70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64022" y="717219"/>
            <a:ext cx="466609" cy="5053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sv-SE" dirty="0" smtClean="0"/>
              <a:t>Schema i </a:t>
            </a:r>
            <a:r>
              <a:rPr lang="sv-SE" dirty="0" err="1" smtClean="0"/>
              <a:t>TimeEdit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 smtClean="0"/>
              <a:t>Programvis ES1 eller klassvis: ES1A och ES1B</a:t>
            </a:r>
          </a:p>
          <a:p>
            <a:endParaRPr lang="sv-SE" sz="2000" dirty="0"/>
          </a:p>
          <a:p>
            <a:pPr marL="108000" indent="0">
              <a:buNone/>
            </a:pPr>
            <a:endParaRPr lang="sv-SE" sz="20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4"/>
          <a:srcRect l="22557" r="20143" b="1408"/>
          <a:stretch/>
        </p:blipFill>
        <p:spPr>
          <a:xfrm>
            <a:off x="881704" y="2024743"/>
            <a:ext cx="5375405" cy="4500154"/>
          </a:xfrm>
          <a:prstGeom prst="rect">
            <a:avLst/>
          </a:prstGeom>
        </p:spPr>
      </p:pic>
      <p:sp>
        <p:nvSpPr>
          <p:cNvPr id="8" name="Vänsterpil 7"/>
          <p:cNvSpPr/>
          <p:nvPr/>
        </p:nvSpPr>
        <p:spPr>
          <a:xfrm>
            <a:off x="6352543" y="4976949"/>
            <a:ext cx="1502228" cy="731520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>
                <a:solidFill>
                  <a:schemeClr val="tx1"/>
                </a:solidFill>
              </a:rPr>
              <a:t>OBS!!!</a:t>
            </a:r>
            <a:endParaRPr lang="sv-S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6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906336" y="735841"/>
            <a:ext cx="704322" cy="70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3171" y="735841"/>
            <a:ext cx="466609" cy="5053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sv-SE" dirty="0" smtClean="0"/>
              <a:t>CSN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/>
              <a:t>Sök för hela läsåret!</a:t>
            </a:r>
          </a:p>
          <a:p>
            <a:r>
              <a:rPr lang="sv-SE" sz="2800" dirty="0"/>
              <a:t>60 hp = heltidsstudier under ett helt år.</a:t>
            </a:r>
          </a:p>
          <a:p>
            <a:pPr lvl="1"/>
            <a:r>
              <a:rPr lang="sv-SE" sz="2400" dirty="0"/>
              <a:t>30 hp/termin </a:t>
            </a:r>
          </a:p>
          <a:p>
            <a:r>
              <a:rPr lang="sv-SE" sz="2800" dirty="0"/>
              <a:t>Glöm inte </a:t>
            </a:r>
            <a:r>
              <a:rPr lang="sv-SE" sz="2800" dirty="0" err="1"/>
              <a:t>studieförsäkran</a:t>
            </a:r>
            <a:endParaRPr lang="sv-SE" sz="2800" dirty="0"/>
          </a:p>
          <a:p>
            <a:r>
              <a:rPr lang="sv-SE" sz="2800" dirty="0"/>
              <a:t>Om du inte tar dina poäng – återbetalningsskyldighet</a:t>
            </a:r>
          </a:p>
          <a:p>
            <a:pPr lvl="1"/>
            <a:r>
              <a:rPr lang="sv-SE" sz="2400" dirty="0"/>
              <a:t>Kontakta studievägledaren om det inte går som du tänkt dig med dina studier. </a:t>
            </a:r>
          </a:p>
          <a:p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109" y="4823693"/>
            <a:ext cx="2255346" cy="115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97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906336" y="735841"/>
            <a:ext cx="704322" cy="70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64022" y="717219"/>
            <a:ext cx="466609" cy="5053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sv-SE" dirty="0" smtClean="0"/>
              <a:t>Läst tidigare? 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dirty="0"/>
              <a:t>Har du läst (matematik-)kurser på universitetsnivå?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De kan gå att tillgodoräkna. Du har dock inte heltidsstudier på programmet då</a:t>
            </a:r>
            <a:r>
              <a:rPr lang="sv-SE" sz="2400" dirty="0" smtClean="0"/>
              <a:t>.</a:t>
            </a:r>
          </a:p>
          <a:p>
            <a:r>
              <a:rPr lang="sv-SE" sz="2400" dirty="0" smtClean="0"/>
              <a:t>Blankett </a:t>
            </a:r>
            <a:r>
              <a:rPr lang="sv-SE" sz="2400" dirty="0"/>
              <a:t>skickas in till programadministrationen vid teknat: </a:t>
            </a:r>
            <a:r>
              <a:rPr lang="sv-SE" sz="2400" dirty="0">
                <a:hlinkClick r:id="rId4"/>
              </a:rPr>
              <a:t>programadministration-teknat@uu.se</a:t>
            </a: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108000" indent="0">
              <a:buNone/>
            </a:pPr>
            <a:r>
              <a:rPr lang="sv-SE" dirty="0" smtClean="0"/>
              <a:t>Om din studietakt blir påverkat – kontakta mig!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8642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906336" y="735841"/>
            <a:ext cx="704322" cy="70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64022" y="717219"/>
            <a:ext cx="466609" cy="5053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305594" y="474103"/>
            <a:ext cx="4395651" cy="1145008"/>
          </a:xfrm>
        </p:spPr>
        <p:txBody>
          <a:bodyPr/>
          <a:lstStyle/>
          <a:p>
            <a:pPr>
              <a:buNone/>
            </a:pPr>
            <a:r>
              <a:rPr lang="sv-SE" dirty="0" smtClean="0"/>
              <a:t>Stödfunktioner vid Uppsala Universitet och SLU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IT-tjänster</a:t>
            </a:r>
          </a:p>
          <a:p>
            <a:r>
              <a:rPr lang="sv-SE" dirty="0" smtClean="0"/>
              <a:t>Språkresurser</a:t>
            </a:r>
          </a:p>
          <a:p>
            <a:r>
              <a:rPr lang="sv-SE" dirty="0" smtClean="0"/>
              <a:t>Studenthälsan </a:t>
            </a:r>
          </a:p>
          <a:p>
            <a:r>
              <a:rPr lang="sv-SE" dirty="0" smtClean="0"/>
              <a:t>Universitetskyrkan</a:t>
            </a:r>
          </a:p>
          <a:p>
            <a:r>
              <a:rPr lang="sv-SE" dirty="0" smtClean="0"/>
              <a:t>Stöd </a:t>
            </a:r>
            <a:r>
              <a:rPr lang="sv-SE" dirty="0"/>
              <a:t>vid funktionsnedsättning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12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906336" y="735841"/>
            <a:ext cx="704322" cy="70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64022" y="717219"/>
            <a:ext cx="466609" cy="5053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sv-SE" sz="2000" dirty="0"/>
              <a:t>Om något inte fungerar i undervisningen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 fontAlgn="base">
              <a:lnSpc>
                <a:spcPct val="170000"/>
              </a:lnSpc>
              <a:buFont typeface="+mj-lt"/>
              <a:buAutoNum type="arabicPeriod"/>
            </a:pPr>
            <a:r>
              <a:rPr lang="sv-SE" sz="1400" dirty="0"/>
              <a:t>Prata med föreläsaren/lektionsledaren/labbassistenten etc. om det upplevda problemet. Direkt dialog är oftast det bästa. </a:t>
            </a:r>
            <a:endParaRPr lang="sv-SE" sz="1400" dirty="0" smtClean="0"/>
          </a:p>
          <a:p>
            <a:pPr indent="-342900" fontAlgn="base">
              <a:lnSpc>
                <a:spcPct val="170000"/>
              </a:lnSpc>
              <a:buFont typeface="+mj-lt"/>
              <a:buAutoNum type="arabicPeriod"/>
            </a:pPr>
            <a:r>
              <a:rPr lang="sv-SE" sz="1400" dirty="0" smtClean="0"/>
              <a:t>Kontakta </a:t>
            </a:r>
            <a:r>
              <a:rPr lang="sv-SE" sz="1400" dirty="0"/>
              <a:t>kursansvarig om du inte känner att problemet åtgärdats.</a:t>
            </a:r>
          </a:p>
          <a:p>
            <a:pPr indent="-342900" fontAlgn="base">
              <a:lnSpc>
                <a:spcPct val="170000"/>
              </a:lnSpc>
              <a:buFont typeface="+mj-lt"/>
              <a:buAutoNum type="arabicPeriod"/>
            </a:pPr>
            <a:r>
              <a:rPr lang="sv-SE" sz="1400" dirty="0"/>
              <a:t>Kontakta studievägledare som (i samråd med programansvarig) tar ärendet vidare till rätt instans.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sv-SE" sz="1400" dirty="0"/>
              <a:t>Eller: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sv-SE" sz="1400" dirty="0"/>
              <a:t>Om det av någon anledning inte känns tryggt att prata med läraren själv: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sv-SE" sz="1400" dirty="0"/>
              <a:t>Kontakta studievägledaren </a:t>
            </a:r>
            <a:r>
              <a:rPr lang="sv-SE" sz="1400" dirty="0" smtClean="0"/>
              <a:t>direkt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0893519"/>
      </p:ext>
    </p:extLst>
  </p:cSld>
  <p:clrMapOvr>
    <a:masterClrMapping/>
  </p:clrMapOvr>
</p:sld>
</file>

<file path=ppt/theme/theme1.xml><?xml version="1.0" encoding="utf-8"?>
<a:theme xmlns:a="http://schemas.openxmlformats.org/drawingml/2006/main" name="lyt-aqu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318</Words>
  <Application>Microsoft Office PowerPoint</Application>
  <PresentationFormat>Bildspel på skärmen (4:3)</PresentationFormat>
  <Paragraphs>64</Paragraphs>
  <Slides>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10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20" baseType="lpstr">
      <vt:lpstr>ＭＳ Ｐゴシック</vt:lpstr>
      <vt:lpstr>Albany</vt:lpstr>
      <vt:lpstr>Andale Sans UI</vt:lpstr>
      <vt:lpstr>Arial</vt:lpstr>
      <vt:lpstr>Calibri</vt:lpstr>
      <vt:lpstr>DejaVu Sans</vt:lpstr>
      <vt:lpstr>Gill Sans MT Condensed</vt:lpstr>
      <vt:lpstr>Liberation Serif</vt:lpstr>
      <vt:lpstr>StarSymbol</vt:lpstr>
      <vt:lpstr>Tahoma</vt:lpstr>
      <vt:lpstr>lyt-aqua</vt:lpstr>
      <vt:lpstr>Studie- och karriärvägledare  Energisystem (ES)</vt:lpstr>
      <vt:lpstr>Studentkonto och webben</vt:lpstr>
      <vt:lpstr>Studentsidor</vt:lpstr>
      <vt:lpstr>Studium</vt:lpstr>
      <vt:lpstr>Schema i TimeEdit</vt:lpstr>
      <vt:lpstr>CSN</vt:lpstr>
      <vt:lpstr>Läst tidigare? </vt:lpstr>
      <vt:lpstr>Stödfunktioner vid Uppsala Universitet och SLU</vt:lpstr>
      <vt:lpstr>Om något inte fungerar i undervisningen</vt:lpstr>
    </vt:vector>
  </TitlesOfParts>
  <Company>Uppsala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 till Elin</dc:title>
  <dc:creator>Elin Lundkvist</dc:creator>
  <cp:lastModifiedBy>Elin Lundkvist</cp:lastModifiedBy>
  <cp:revision>10</cp:revision>
  <dcterms:created xsi:type="dcterms:W3CDTF">2022-08-18T06:58:20Z</dcterms:created>
  <dcterms:modified xsi:type="dcterms:W3CDTF">2022-08-22T14:25:51Z</dcterms:modified>
</cp:coreProperties>
</file>