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9" r:id="rId2"/>
    <p:sldId id="270" r:id="rId3"/>
    <p:sldId id="283" r:id="rId4"/>
    <p:sldId id="261" r:id="rId5"/>
    <p:sldId id="281" r:id="rId6"/>
    <p:sldId id="284" r:id="rId7"/>
    <p:sldId id="282" r:id="rId8"/>
    <p:sldId id="285" r:id="rId9"/>
    <p:sldId id="28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4" autoAdjust="0"/>
    <p:restoredTop sz="97664" autoAdjust="0"/>
  </p:normalViewPr>
  <p:slideViewPr>
    <p:cSldViewPr snapToGrid="0">
      <p:cViewPr varScale="1">
        <p:scale>
          <a:sx n="171" d="100"/>
          <a:sy n="171" d="100"/>
        </p:scale>
        <p:origin x="4110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44975-D715-41A5-AB75-1C4806400E83}" type="datetimeFigureOut">
              <a:rPr lang="sv-SE" smtClean="0"/>
              <a:t>2022-09-23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33D39-C37A-45FF-9414-4664792322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når vi kraven…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929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Gå ut</a:t>
            </a:r>
            <a:r>
              <a:rPr lang="sv-SE" baseline="0" dirty="0" smtClean="0"/>
              <a:t> på Utbildningsplanen – Examenskriterierna https://www.uu.se/utbildning/utbildningar/selma/utbplan/?pKod=TES2Y&amp;lasar=22%2F23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33D39-C37A-45FF-9414-4664792322B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94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Obligatoriska kurser år 1-3</a:t>
            </a:r>
            <a:r>
              <a:rPr lang="sv-SE" baseline="0" dirty="0" smtClean="0"/>
              <a:t> (ett val i år 3 som är behörighetsgivande till kurser i år 4 och 5.  + en obligatorisk kurs i år 4. </a:t>
            </a:r>
          </a:p>
          <a:p>
            <a:r>
              <a:rPr lang="sv-SE" baseline="0" dirty="0" smtClean="0"/>
              <a:t>Icke obligatoriska kurser i år 4 och 5, men det finns kriterier i examenskraven i utbildningsplanen.</a:t>
            </a:r>
          </a:p>
          <a:p>
            <a:r>
              <a:rPr lang="sv-SE" baseline="0" dirty="0" smtClean="0"/>
              <a:t>Tillvalskurser, finns längst ner i studieplanen.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33D39-C37A-45FF-9414-4664792322B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80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Den</a:t>
            </a:r>
            <a:r>
              <a:rPr lang="sv-SE" baseline="0" dirty="0" smtClean="0"/>
              <a:t> kemi ni läser nu i år 1 och år 2, är behörighetsgivande för kursen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Energisystemens miljöpåverkan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termin 5. </a:t>
            </a:r>
            <a:endParaRPr lang="sv-SE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90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Då ni</a:t>
            </a:r>
            <a:r>
              <a:rPr lang="sv-SE" baseline="0" dirty="0" smtClean="0"/>
              <a:t> redan kommer att ha påbörjat mekanik baskurs kursen i period 2 söker ni inte den.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CFA18-176D-485C-9C1E-C7F99483B02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5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finns studenter som vill läsa mer än 100% då behöver</a:t>
            </a:r>
            <a:r>
              <a:rPr lang="sv-SE" baseline="0" dirty="0" smtClean="0"/>
              <a:t> man tänka på att sätta programmets kurser först då alla kurser över 45 hp som man blir antagen till stryks.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33D39-C37A-45FF-9414-4664792322B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20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Registrering sker i Ladok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33D39-C37A-45FF-9414-4664792322B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44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59"/>
            <a:ext cx="6217560" cy="45262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4299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Ni</a:t>
            </a:r>
            <a:r>
              <a:rPr lang="sv-SE" baseline="0" dirty="0" smtClean="0"/>
              <a:t> kan även vända er till receptionen och studentservice</a:t>
            </a:r>
          </a:p>
          <a:p>
            <a:r>
              <a:rPr lang="sv-SE" baseline="0" dirty="0" smtClean="0"/>
              <a:t>Om ni skulle må dåligt och skulle behöva prata med någon så finns både studenthälsan och universitetskyrkan där för er. Båda har olika möjligheter till samtal, walk- and talk, gruppaktiviteter och workshops. </a:t>
            </a:r>
            <a:endParaRPr lang="sv-SE" baseline="0" dirty="0" smtClean="0"/>
          </a:p>
          <a:p>
            <a:r>
              <a:rPr lang="sv-SE" baseline="0" dirty="0" smtClean="0"/>
              <a:t>Under oktober kommer studenthälsan tillsammans med andra aktörer organisera Mental </a:t>
            </a:r>
            <a:r>
              <a:rPr lang="sv-SE" baseline="0" dirty="0" err="1" smtClean="0"/>
              <a:t>health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week</a:t>
            </a:r>
            <a:r>
              <a:rPr lang="sv-SE" baseline="0" dirty="0" smtClean="0"/>
              <a:t> 10-14 oktober.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F6379-3DE8-4734-9ECE-93C905B4834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36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1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2" y="3885528"/>
            <a:ext cx="6400799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3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CD66D6-53A4-47A0-A01B-00C328E111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5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52E8F6-F2C1-48AB-85F3-0712558D8E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2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49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2" y="273629"/>
            <a:ext cx="6035039" cy="549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3DF7E6-4AA8-4A3B-AF9E-3523312DFE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987425"/>
            <a:ext cx="6639639" cy="445136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9842" y="1785939"/>
            <a:ext cx="6640115" cy="4084637"/>
          </a:xfrm>
        </p:spPr>
        <p:txBody>
          <a:bodyPr/>
          <a:lstStyle/>
          <a:p>
            <a:pPr lvl="0"/>
            <a:r>
              <a:rPr lang="sv-SE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370166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E7AC95-E430-441D-AB3F-65B24D4418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6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1" y="4406866"/>
            <a:ext cx="7771681" cy="1362383"/>
          </a:xfrm>
        </p:spPr>
        <p:txBody>
          <a:bodyPr anchor="t"/>
          <a:lstStyle>
            <a:lvl1pPr algn="l">
              <a:defRPr sz="2042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1" y="2906225"/>
            <a:ext cx="7771681" cy="1500638"/>
          </a:xfrm>
        </p:spPr>
        <p:txBody>
          <a:bodyPr anchor="b"/>
          <a:lstStyle>
            <a:lvl1pPr marL="0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1pPr>
            <a:lvl2pPr marL="233309" indent="0">
              <a:buNone/>
              <a:defRPr sz="919">
                <a:solidFill>
                  <a:schemeClr val="tx1">
                    <a:tint val="75000"/>
                  </a:schemeClr>
                </a:solidFill>
              </a:defRPr>
            </a:lvl2pPr>
            <a:lvl3pPr marL="466619" indent="0">
              <a:buNone/>
              <a:defRPr sz="817">
                <a:solidFill>
                  <a:schemeClr val="tx1">
                    <a:tint val="75000"/>
                  </a:schemeClr>
                </a:solidFill>
              </a:defRPr>
            </a:lvl3pPr>
            <a:lvl4pPr marL="699928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4pPr>
            <a:lvl5pPr marL="933236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5pPr>
            <a:lvl6pPr marL="1166546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6pPr>
            <a:lvl7pPr marL="1399855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7pPr>
            <a:lvl8pPr marL="1633164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8pPr>
            <a:lvl9pPr marL="1866473" indent="0">
              <a:buNone/>
              <a:defRPr sz="7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5365F-0AF8-4567-9CBE-2968A87FCC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0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61" y="1795869"/>
            <a:ext cx="3947041" cy="3977698"/>
          </a:xfrm>
        </p:spPr>
        <p:txBody>
          <a:bodyPr/>
          <a:lstStyle>
            <a:lvl1pPr>
              <a:defRPr sz="1429"/>
            </a:lvl1pPr>
            <a:lvl2pPr>
              <a:defRPr sz="1225"/>
            </a:lvl2pPr>
            <a:lvl3pPr>
              <a:defRPr sz="1021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042" y="1795869"/>
            <a:ext cx="3947039" cy="3977698"/>
          </a:xfrm>
        </p:spPr>
        <p:txBody>
          <a:bodyPr/>
          <a:lstStyle>
            <a:lvl1pPr>
              <a:defRPr sz="1429"/>
            </a:lvl1pPr>
            <a:lvl2pPr>
              <a:defRPr sz="1225"/>
            </a:lvl2pPr>
            <a:lvl3pPr>
              <a:defRPr sz="1021"/>
            </a:lvl3pPr>
            <a:lvl4pPr>
              <a:defRPr sz="919"/>
            </a:lvl4pPr>
            <a:lvl5pPr>
              <a:defRPr sz="919"/>
            </a:lvl5pPr>
            <a:lvl6pPr>
              <a:defRPr sz="919"/>
            </a:lvl6pPr>
            <a:lvl7pPr>
              <a:defRPr sz="919"/>
            </a:lvl7pPr>
            <a:lvl8pPr>
              <a:defRPr sz="919"/>
            </a:lvl8pPr>
            <a:lvl9pPr>
              <a:defRPr sz="9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F99A7-240E-4708-875E-3755E55DA29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3"/>
            <a:ext cx="82296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1" y="1535204"/>
            <a:ext cx="4039201" cy="639427"/>
          </a:xfrm>
        </p:spPr>
        <p:txBody>
          <a:bodyPr anchor="b"/>
          <a:lstStyle>
            <a:lvl1pPr marL="0" indent="0">
              <a:buNone/>
              <a:defRPr sz="1225" b="1"/>
            </a:lvl1pPr>
            <a:lvl2pPr marL="233309" indent="0">
              <a:buNone/>
              <a:defRPr sz="1021" b="1"/>
            </a:lvl2pPr>
            <a:lvl3pPr marL="466619" indent="0">
              <a:buNone/>
              <a:defRPr sz="919" b="1"/>
            </a:lvl3pPr>
            <a:lvl4pPr marL="699928" indent="0">
              <a:buNone/>
              <a:defRPr sz="817" b="1"/>
            </a:lvl4pPr>
            <a:lvl5pPr marL="933236" indent="0">
              <a:buNone/>
              <a:defRPr sz="817" b="1"/>
            </a:lvl5pPr>
            <a:lvl6pPr marL="1166546" indent="0">
              <a:buNone/>
              <a:defRPr sz="817" b="1"/>
            </a:lvl6pPr>
            <a:lvl7pPr marL="1399855" indent="0">
              <a:buNone/>
              <a:defRPr sz="817" b="1"/>
            </a:lvl7pPr>
            <a:lvl8pPr marL="1633164" indent="0">
              <a:buNone/>
              <a:defRPr sz="817" b="1"/>
            </a:lvl8pPr>
            <a:lvl9pPr marL="1866473" indent="0">
              <a:buNone/>
              <a:defRPr sz="8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1" y="2174631"/>
            <a:ext cx="4039201" cy="3951775"/>
          </a:xfrm>
        </p:spPr>
        <p:txBody>
          <a:bodyPr/>
          <a:lstStyle>
            <a:lvl1pPr>
              <a:defRPr sz="1225"/>
            </a:lvl1pPr>
            <a:lvl2pPr>
              <a:defRPr sz="1021"/>
            </a:lvl2pPr>
            <a:lvl3pPr>
              <a:defRPr sz="919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4"/>
            <a:ext cx="4042081" cy="639427"/>
          </a:xfrm>
        </p:spPr>
        <p:txBody>
          <a:bodyPr anchor="b"/>
          <a:lstStyle>
            <a:lvl1pPr marL="0" indent="0">
              <a:buNone/>
              <a:defRPr sz="1225" b="1"/>
            </a:lvl1pPr>
            <a:lvl2pPr marL="233309" indent="0">
              <a:buNone/>
              <a:defRPr sz="1021" b="1"/>
            </a:lvl2pPr>
            <a:lvl3pPr marL="466619" indent="0">
              <a:buNone/>
              <a:defRPr sz="919" b="1"/>
            </a:lvl3pPr>
            <a:lvl4pPr marL="699928" indent="0">
              <a:buNone/>
              <a:defRPr sz="817" b="1"/>
            </a:lvl4pPr>
            <a:lvl5pPr marL="933236" indent="0">
              <a:buNone/>
              <a:defRPr sz="817" b="1"/>
            </a:lvl5pPr>
            <a:lvl6pPr marL="1166546" indent="0">
              <a:buNone/>
              <a:defRPr sz="817" b="1"/>
            </a:lvl6pPr>
            <a:lvl7pPr marL="1399855" indent="0">
              <a:buNone/>
              <a:defRPr sz="817" b="1"/>
            </a:lvl7pPr>
            <a:lvl8pPr marL="1633164" indent="0">
              <a:buNone/>
              <a:defRPr sz="817" b="1"/>
            </a:lvl8pPr>
            <a:lvl9pPr marL="1866473" indent="0">
              <a:buNone/>
              <a:defRPr sz="8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31"/>
            <a:ext cx="4042081" cy="3951775"/>
          </a:xfrm>
        </p:spPr>
        <p:txBody>
          <a:bodyPr/>
          <a:lstStyle>
            <a:lvl1pPr>
              <a:defRPr sz="1225"/>
            </a:lvl1pPr>
            <a:lvl2pPr>
              <a:defRPr sz="1021"/>
            </a:lvl2pPr>
            <a:lvl3pPr>
              <a:defRPr sz="919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6B597A-CC2B-49C9-B170-A74A0446F7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7D8FA4-72EF-4A87-8EDF-B7B9A03634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7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80A33D-BAE3-4878-8C12-73B13CF38B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057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3629"/>
            <a:ext cx="3008161" cy="1160762"/>
          </a:xfrm>
        </p:spPr>
        <p:txBody>
          <a:bodyPr anchor="b"/>
          <a:lstStyle>
            <a:lvl1pPr algn="l">
              <a:defRPr sz="1021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1633"/>
            </a:lvl1pPr>
            <a:lvl2pPr>
              <a:defRPr sz="1429"/>
            </a:lvl2pPr>
            <a:lvl3pPr>
              <a:defRPr sz="1225"/>
            </a:lvl3pPr>
            <a:lvl4pPr>
              <a:defRPr sz="1021"/>
            </a:lvl4pPr>
            <a:lvl5pPr>
              <a:defRPr sz="1021"/>
            </a:lvl5pPr>
            <a:lvl6pPr>
              <a:defRPr sz="1021"/>
            </a:lvl6pPr>
            <a:lvl7pPr>
              <a:defRPr sz="1021"/>
            </a:lvl7pPr>
            <a:lvl8pPr>
              <a:defRPr sz="1021"/>
            </a:lvl8pPr>
            <a:lvl9pPr>
              <a:defRPr sz="10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1" y="1434392"/>
            <a:ext cx="3008161" cy="4692013"/>
          </a:xfrm>
        </p:spPr>
        <p:txBody>
          <a:bodyPr/>
          <a:lstStyle>
            <a:lvl1pPr marL="0" indent="0">
              <a:buNone/>
              <a:defRPr sz="715"/>
            </a:lvl1pPr>
            <a:lvl2pPr marL="233309" indent="0">
              <a:buNone/>
              <a:defRPr sz="613"/>
            </a:lvl2pPr>
            <a:lvl3pPr marL="466619" indent="0">
              <a:buNone/>
              <a:defRPr sz="510"/>
            </a:lvl3pPr>
            <a:lvl4pPr marL="699928" indent="0">
              <a:buNone/>
              <a:defRPr sz="459"/>
            </a:lvl4pPr>
            <a:lvl5pPr marL="933236" indent="0">
              <a:buNone/>
              <a:defRPr sz="459"/>
            </a:lvl5pPr>
            <a:lvl6pPr marL="1166546" indent="0">
              <a:buNone/>
              <a:defRPr sz="459"/>
            </a:lvl6pPr>
            <a:lvl7pPr marL="1399855" indent="0">
              <a:buNone/>
              <a:defRPr sz="459"/>
            </a:lvl7pPr>
            <a:lvl8pPr marL="1633164" indent="0">
              <a:buNone/>
              <a:defRPr sz="459"/>
            </a:lvl8pPr>
            <a:lvl9pPr marL="1866473" indent="0">
              <a:buNone/>
              <a:defRPr sz="4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5ECE22-E81D-443B-AD5D-58010C9A7E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6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021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1633"/>
            </a:lvl1pPr>
            <a:lvl2pPr marL="233309" indent="0">
              <a:buNone/>
              <a:defRPr sz="1429"/>
            </a:lvl2pPr>
            <a:lvl3pPr marL="466619" indent="0">
              <a:buNone/>
              <a:defRPr sz="1225"/>
            </a:lvl3pPr>
            <a:lvl4pPr marL="699928" indent="0">
              <a:buNone/>
              <a:defRPr sz="1021"/>
            </a:lvl4pPr>
            <a:lvl5pPr marL="933236" indent="0">
              <a:buNone/>
              <a:defRPr sz="1021"/>
            </a:lvl5pPr>
            <a:lvl6pPr marL="1166546" indent="0">
              <a:buNone/>
              <a:defRPr sz="1021"/>
            </a:lvl6pPr>
            <a:lvl7pPr marL="1399855" indent="0">
              <a:buNone/>
              <a:defRPr sz="1021"/>
            </a:lvl7pPr>
            <a:lvl8pPr marL="1633164" indent="0">
              <a:buNone/>
              <a:defRPr sz="1021"/>
            </a:lvl8pPr>
            <a:lvl9pPr marL="1866473" indent="0">
              <a:buNone/>
              <a:defRPr sz="1021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715"/>
            </a:lvl1pPr>
            <a:lvl2pPr marL="233309" indent="0">
              <a:buNone/>
              <a:defRPr sz="613"/>
            </a:lvl2pPr>
            <a:lvl3pPr marL="466619" indent="0">
              <a:buNone/>
              <a:defRPr sz="510"/>
            </a:lvl3pPr>
            <a:lvl4pPr marL="699928" indent="0">
              <a:buNone/>
              <a:defRPr sz="459"/>
            </a:lvl4pPr>
            <a:lvl5pPr marL="933236" indent="0">
              <a:buNone/>
              <a:defRPr sz="459"/>
            </a:lvl5pPr>
            <a:lvl6pPr marL="1166546" indent="0">
              <a:buNone/>
              <a:defRPr sz="459"/>
            </a:lvl6pPr>
            <a:lvl7pPr marL="1399855" indent="0">
              <a:buNone/>
              <a:defRPr sz="459"/>
            </a:lvl7pPr>
            <a:lvl8pPr marL="1633164" indent="0">
              <a:buNone/>
              <a:defRPr sz="459"/>
            </a:lvl8pPr>
            <a:lvl9pPr marL="1866473" indent="0">
              <a:buNone/>
              <a:defRPr sz="4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366D2A-31F8-430E-95C8-06F7A615EF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63" cy="1145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53104" y="1796221"/>
            <a:ext cx="8032832" cy="39778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lnSpc>
                <a:spcPct val="80000"/>
              </a:lnSpc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lnSpc>
                <a:spcPct val="80000"/>
              </a:lnSpc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lnSpc>
                <a:spcPct val="80000"/>
              </a:lnSpc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55138" y="5953983"/>
            <a:ext cx="2130092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GB" sz="715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25021" y="5953983"/>
            <a:ext cx="2898142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GB" sz="715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53809" y="5953983"/>
            <a:ext cx="2130092" cy="472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GB" sz="715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BF5491C-4E22-4A32-B0D4-BB4A422364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7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hangingPunct="0">
        <a:tabLst/>
        <a:defRPr lang="en-GB" sz="2246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lnSpc>
          <a:spcPct val="80000"/>
        </a:lnSpc>
        <a:spcBef>
          <a:spcPts val="0"/>
        </a:spcBef>
        <a:spcAft>
          <a:spcPts val="724"/>
        </a:spcAft>
        <a:tabLst/>
        <a:defRPr lang="en-GB" sz="1633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ntagning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2.uu.se/student/antagning-och-registrering/registrera-d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vagledare-es@uu.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2.uu.se/student/fakultet/teknisk-naturvetenskapliga/vagledn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-angstrom@uu.s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uppsala.universitetskyrkan.se/" TargetMode="External"/><Relationship Id="rId4" Type="http://schemas.openxmlformats.org/officeDocument/2006/relationships/hyperlink" Target="https://www2.uu.se/student/stod-och-service/studenthals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4000" dirty="0" smtClean="0"/>
              <a:t>Kursvalsinformation</a:t>
            </a: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Elin Lundkvist</a:t>
            </a:r>
          </a:p>
          <a:p>
            <a:r>
              <a:rPr lang="sv-SE" sz="1600" dirty="0" smtClean="0"/>
              <a:t>Studie- och karriärvägledare</a:t>
            </a:r>
          </a:p>
          <a:p>
            <a:r>
              <a:rPr lang="sv-SE" sz="1600" dirty="0" smtClean="0"/>
              <a:t>Enheten för studentservice</a:t>
            </a:r>
          </a:p>
          <a:p>
            <a:r>
              <a:rPr lang="sv-SE" sz="1600" dirty="0" smtClean="0"/>
              <a:t>Teknat</a:t>
            </a:r>
            <a:endParaRPr lang="sv-SE" sz="16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66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3600" dirty="0" smtClean="0"/>
              <a:t>Viktiga datum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1800" b="1" dirty="0" smtClean="0"/>
              <a:t>15 september – 17 oktober – Ansökningsperiod för VT23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 smtClean="0"/>
              <a:t>1 december – sista kompletteringsdag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 smtClean="0"/>
              <a:t>9 december – antagningsbesked med svarskrav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 smtClean="0"/>
              <a:t>19 december – sista svarsdag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 smtClean="0"/>
              <a:t>22 december – andra antagningsbeskedet</a:t>
            </a:r>
            <a:endParaRPr lang="sv-SE" sz="18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8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Att söka kurser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500" dirty="0" smtClean="0"/>
              <a:t>1. Logga </a:t>
            </a:r>
            <a:r>
              <a:rPr lang="sv-SE" sz="1500" dirty="0"/>
              <a:t>in på </a:t>
            </a:r>
            <a:r>
              <a:rPr lang="sv-SE" sz="1500" dirty="0">
                <a:hlinkClick r:id="rId2"/>
              </a:rPr>
              <a:t>www.antagning.se</a:t>
            </a:r>
            <a:r>
              <a:rPr lang="sv-SE" sz="1500" dirty="0"/>
              <a:t> som student via studentportalen vid Uppsala </a:t>
            </a:r>
            <a:r>
              <a:rPr lang="sv-SE" sz="1500" dirty="0" smtClean="0"/>
              <a:t>Universitet. Med ert användarnamn och lösenord A. </a:t>
            </a:r>
            <a:endParaRPr lang="sv-SE" sz="1500" dirty="0"/>
          </a:p>
          <a:p>
            <a:pPr marL="257175" indent="-257175">
              <a:buAutoNum type="arabicPeriod"/>
            </a:pPr>
            <a:endParaRPr lang="sv-SE" dirty="0"/>
          </a:p>
          <a:p>
            <a:pPr marL="257175" indent="-257175">
              <a:buAutoNum type="arabicPeriod"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05" y="2568844"/>
            <a:ext cx="4608527" cy="332404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094" y="4672587"/>
            <a:ext cx="2397706" cy="129072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1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10" y="1752600"/>
            <a:ext cx="5427051" cy="1299350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035312" y="1095253"/>
            <a:ext cx="1523999" cy="657347"/>
          </a:xfrm>
        </p:spPr>
        <p:txBody>
          <a:bodyPr/>
          <a:lstStyle/>
          <a:p>
            <a:pPr>
              <a:buNone/>
            </a:pPr>
            <a:r>
              <a:rPr lang="sv-SE" sz="1800" dirty="0" smtClean="0"/>
              <a:t>Anmälningskod</a:t>
            </a:r>
            <a:endParaRPr lang="sv-SE" sz="1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559775" y="1957759"/>
            <a:ext cx="3279991" cy="3842965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2. Välj utbildning från </a:t>
            </a:r>
            <a:r>
              <a:rPr lang="sv-SE" sz="1600" dirty="0" smtClean="0"/>
              <a:t>Meny</a:t>
            </a:r>
          </a:p>
          <a:p>
            <a:pPr marL="0" indent="0">
              <a:buNone/>
            </a:pPr>
            <a:r>
              <a:rPr lang="sv-SE" sz="1600" dirty="0" smtClean="0"/>
              <a:t>3. Sök </a:t>
            </a:r>
            <a:r>
              <a:rPr lang="sv-SE" sz="1600" dirty="0"/>
              <a:t>kurserna för </a:t>
            </a:r>
            <a:r>
              <a:rPr lang="sv-SE" sz="1600" dirty="0" smtClean="0"/>
              <a:t>VT23 </a:t>
            </a:r>
            <a:r>
              <a:rPr lang="sv-SE" sz="1600" dirty="0"/>
              <a:t>Termin </a:t>
            </a:r>
            <a:r>
              <a:rPr lang="sv-SE" sz="1600" dirty="0" smtClean="0"/>
              <a:t>2 </a:t>
            </a:r>
            <a:r>
              <a:rPr lang="sv-SE" sz="1600" dirty="0"/>
              <a:t>period </a:t>
            </a:r>
            <a:r>
              <a:rPr lang="sv-SE" sz="1600" dirty="0" smtClean="0"/>
              <a:t>3 </a:t>
            </a:r>
            <a:r>
              <a:rPr lang="sv-SE" sz="1600" dirty="0"/>
              <a:t>och 4</a:t>
            </a:r>
            <a:r>
              <a:rPr lang="sv-SE" sz="1600" dirty="0" smtClean="0"/>
              <a:t> </a:t>
            </a:r>
            <a:r>
              <a:rPr lang="sv-SE" sz="1600" dirty="0"/>
              <a:t>från studieplanen. </a:t>
            </a:r>
            <a:endParaRPr lang="sv-SE" sz="1600" dirty="0" smtClean="0"/>
          </a:p>
          <a:p>
            <a:pPr marL="342900" indent="-342900">
              <a:buAutoNum type="arabicPeriod" startAt="3"/>
            </a:pPr>
            <a:endParaRPr lang="sv-SE" sz="1600" dirty="0"/>
          </a:p>
          <a:p>
            <a:pPr marL="0" indent="0">
              <a:buNone/>
            </a:pPr>
            <a:r>
              <a:rPr lang="sv-SE" sz="1600" dirty="0" smtClean="0"/>
              <a:t>Sök via namnet, eller anmälningskoden 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 smtClean="0"/>
              <a:t>Kontrollera att du uppfyller behörighetskraven – från kursplanen </a:t>
            </a:r>
            <a:endParaRPr lang="sv-SE" sz="1600" dirty="0"/>
          </a:p>
          <a:p>
            <a:pPr marL="342900" indent="-342900">
              <a:buAutoNum type="arabicPeriod" startAt="3"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72753" y="3051950"/>
            <a:ext cx="5400908" cy="1914321"/>
          </a:xfrm>
          <a:prstGeom prst="rect">
            <a:avLst/>
          </a:prstGeom>
        </p:spPr>
      </p:pic>
      <p:sp>
        <p:nvSpPr>
          <p:cNvPr id="7" name="Nedåtpil 6"/>
          <p:cNvSpPr/>
          <p:nvPr/>
        </p:nvSpPr>
        <p:spPr>
          <a:xfrm>
            <a:off x="7710854" y="1741140"/>
            <a:ext cx="351693" cy="6389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6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0957" y="1503759"/>
            <a:ext cx="8032832" cy="498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500" dirty="0"/>
              <a:t>4. </a:t>
            </a:r>
            <a:r>
              <a:rPr lang="sv-SE" sz="1600" dirty="0"/>
              <a:t>Sök </a:t>
            </a:r>
            <a:r>
              <a:rPr lang="sv-SE" sz="1600" u="sng" dirty="0"/>
              <a:t>alla </a:t>
            </a:r>
            <a:r>
              <a:rPr lang="sv-SE" sz="1600" dirty="0"/>
              <a:t>kurser för hela </a:t>
            </a:r>
            <a:r>
              <a:rPr lang="sv-SE" sz="1600" dirty="0" smtClean="0"/>
              <a:t>VT23</a:t>
            </a:r>
            <a:endParaRPr lang="sv-SE" sz="1600" dirty="0"/>
          </a:p>
          <a:p>
            <a:pPr marL="0" indent="0">
              <a:buNone/>
            </a:pPr>
            <a:r>
              <a:rPr lang="sv-SE" sz="1600" dirty="0"/>
              <a:t>	- Man kan bli antagen till 45 hp / termin</a:t>
            </a:r>
          </a:p>
          <a:p>
            <a:pPr marL="0" indent="0">
              <a:buNone/>
            </a:pPr>
            <a:r>
              <a:rPr lang="sv-SE" sz="1600" dirty="0"/>
              <a:t>När du hittat dina kurser så påbörjar du din anmälan </a:t>
            </a:r>
          </a:p>
          <a:p>
            <a:pPr marL="0" indent="0">
              <a:buNone/>
            </a:pPr>
            <a:r>
              <a:rPr lang="sv-SE" sz="1600" dirty="0"/>
              <a:t>5. Rangordna din ansökning </a:t>
            </a:r>
          </a:p>
          <a:p>
            <a:pPr marL="0" indent="0">
              <a:buNone/>
            </a:pPr>
            <a:r>
              <a:rPr lang="sv-SE" sz="1600" dirty="0"/>
              <a:t> -  om du söker mer än 45 hp/termin</a:t>
            </a:r>
          </a:p>
          <a:p>
            <a:pPr marL="0" indent="0">
              <a:buNone/>
            </a:pPr>
            <a:r>
              <a:rPr lang="sv-SE" sz="1600" dirty="0"/>
              <a:t>6. Ange att du söker kursen som </a:t>
            </a:r>
            <a:r>
              <a:rPr lang="sv-SE" sz="1600" b="1" dirty="0"/>
              <a:t>programstudent</a:t>
            </a:r>
          </a:p>
          <a:p>
            <a:pPr marL="0" indent="0">
              <a:buNone/>
            </a:pPr>
            <a:endParaRPr lang="sv-SE" sz="1600" b="1" dirty="0"/>
          </a:p>
          <a:p>
            <a:pPr marL="0" indent="0">
              <a:buNone/>
            </a:pPr>
            <a:endParaRPr lang="sv-SE" sz="1600" b="1" dirty="0"/>
          </a:p>
          <a:p>
            <a:pPr marL="0" indent="0">
              <a:buNone/>
            </a:pPr>
            <a:endParaRPr lang="sv-SE" sz="1600" b="1" dirty="0"/>
          </a:p>
          <a:p>
            <a:pPr marL="0" indent="0">
              <a:buNone/>
            </a:pPr>
            <a:r>
              <a:rPr lang="sv-SE" sz="1600" dirty="0" smtClean="0"/>
              <a:t>7</a:t>
            </a:r>
            <a:r>
              <a:rPr lang="sv-SE" sz="1600" dirty="0"/>
              <a:t>. Kontrollera din ansökan och anmäl om du är intresserad av </a:t>
            </a:r>
            <a:endParaRPr lang="sv-SE" sz="1600" dirty="0" smtClean="0"/>
          </a:p>
          <a:p>
            <a:pPr marL="0" indent="0">
              <a:buNone/>
            </a:pPr>
            <a:r>
              <a:rPr lang="sv-SE" sz="1600" dirty="0" smtClean="0"/>
              <a:t>att </a:t>
            </a:r>
            <a:r>
              <a:rPr lang="sv-SE" sz="1600" dirty="0"/>
              <a:t>ansöka om studiemedel från CSN.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8. Skicka in ansökan </a:t>
            </a:r>
            <a:r>
              <a:rPr lang="sv-SE" sz="1600" b="1" dirty="0"/>
              <a:t>– innan </a:t>
            </a:r>
            <a:r>
              <a:rPr lang="sv-SE" sz="1600" b="1" dirty="0" smtClean="0"/>
              <a:t>17e oktober! </a:t>
            </a:r>
            <a:endParaRPr lang="sv-SE" sz="1600" b="1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b="1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  <a:p>
            <a:pPr marL="0" indent="0">
              <a:buNone/>
            </a:pPr>
            <a:endParaRPr lang="sv-SE" sz="15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12" y="1417638"/>
            <a:ext cx="2300288" cy="41576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65" y="3703638"/>
            <a:ext cx="3257550" cy="69294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44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769" y="342900"/>
            <a:ext cx="4172500" cy="11497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sz="2400" dirty="0"/>
              <a:t>Gör så här så undviker du de vanligaste felen</a:t>
            </a: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sz="2000" dirty="0"/>
              <a:t>Logga in på Antagning.se via UU-konto</a:t>
            </a:r>
          </a:p>
          <a:p>
            <a:r>
              <a:rPr lang="sv-SE" sz="2000" dirty="0" smtClean="0"/>
              <a:t>Anmäl </a:t>
            </a:r>
            <a:r>
              <a:rPr lang="sv-SE" sz="2000" dirty="0"/>
              <a:t>dig till kursen som går i rätt period/perioder enligt din studieplan </a:t>
            </a:r>
          </a:p>
          <a:p>
            <a:r>
              <a:rPr lang="sv-SE" sz="2000" dirty="0" smtClean="0"/>
              <a:t>Sök </a:t>
            </a:r>
            <a:r>
              <a:rPr lang="sv-SE" sz="2000" dirty="0"/>
              <a:t>alltid för </a:t>
            </a:r>
            <a:r>
              <a:rPr lang="sv-SE" sz="2000" b="1" dirty="0"/>
              <a:t>båda </a:t>
            </a:r>
            <a:r>
              <a:rPr lang="sv-SE" sz="2000" dirty="0"/>
              <a:t>perioderna på terminen (P3 och </a:t>
            </a:r>
            <a:r>
              <a:rPr lang="sv-SE" sz="2000" dirty="0" smtClean="0"/>
              <a:t>P4</a:t>
            </a:r>
            <a:r>
              <a:rPr lang="sv-SE" sz="2000" dirty="0"/>
              <a:t>)</a:t>
            </a:r>
          </a:p>
          <a:p>
            <a:r>
              <a:rPr lang="sv-SE" sz="2000" dirty="0" smtClean="0"/>
              <a:t>Dubbelkolla </a:t>
            </a:r>
            <a:r>
              <a:rPr lang="sv-SE" sz="2000" dirty="0"/>
              <a:t>att du fått ett bekräftelsemail!</a:t>
            </a:r>
          </a:p>
          <a:p>
            <a:r>
              <a:rPr lang="sv-SE" sz="2000" dirty="0" smtClean="0"/>
              <a:t>Men </a:t>
            </a:r>
            <a:r>
              <a:rPr lang="sv-SE" sz="2000" dirty="0"/>
              <a:t>om det ändå går fel….(platsgaranti?)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54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85292" y="274638"/>
            <a:ext cx="4004805" cy="1143000"/>
          </a:xfrm>
        </p:spPr>
        <p:txBody>
          <a:bodyPr/>
          <a:lstStyle/>
          <a:p>
            <a:pPr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sz="2400" dirty="0"/>
              <a:t>Platsgaranti….med reservation</a:t>
            </a:r>
            <a:endParaRPr lang="sv-SE" sz="1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2000" dirty="0"/>
              <a:t>Du som är programstudent har platsgaranti på dina programkurser om:</a:t>
            </a:r>
          </a:p>
          <a:p>
            <a:r>
              <a:rPr lang="sv-SE" sz="2000" dirty="0" smtClean="0"/>
              <a:t>Du </a:t>
            </a:r>
            <a:r>
              <a:rPr lang="sv-SE" sz="2000" dirty="0"/>
              <a:t>söker i tid</a:t>
            </a:r>
          </a:p>
          <a:p>
            <a:r>
              <a:rPr lang="sv-SE" sz="2000" dirty="0" smtClean="0"/>
              <a:t>Du </a:t>
            </a:r>
            <a:r>
              <a:rPr lang="sv-SE" sz="2000" dirty="0"/>
              <a:t>är behörig </a:t>
            </a:r>
          </a:p>
          <a:p>
            <a:r>
              <a:rPr lang="sv-SE" sz="2000" dirty="0" smtClean="0"/>
              <a:t>Du </a:t>
            </a:r>
            <a:r>
              <a:rPr lang="sv-SE" sz="2000" dirty="0"/>
              <a:t>tackar ja</a:t>
            </a:r>
          </a:p>
          <a:p>
            <a:r>
              <a:rPr lang="sv-SE" sz="2000" dirty="0" smtClean="0"/>
              <a:t>Du </a:t>
            </a:r>
            <a:r>
              <a:rPr lang="sv-SE" sz="2000" dirty="0"/>
              <a:t>registrerar dig (4ggr/år, inför varje läsperiod)</a:t>
            </a:r>
          </a:p>
          <a:p>
            <a:endParaRPr lang="sv-SE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89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0585" y="274638"/>
            <a:ext cx="7011866" cy="1143000"/>
          </a:xfrm>
        </p:spPr>
        <p:txBody>
          <a:bodyPr/>
          <a:lstStyle/>
          <a:p>
            <a:pPr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sz="2800" dirty="0"/>
              <a:t>Glömt söka eller tacka ja?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1. Gör en sen anmälan så fort som möjligt </a:t>
            </a:r>
          </a:p>
          <a:p>
            <a:pPr marL="0" indent="0">
              <a:buNone/>
            </a:pPr>
            <a:r>
              <a:rPr lang="sv-SE" sz="2000" dirty="0"/>
              <a:t>2.Vänta på besked (kan komma ganska nära inpå start</a:t>
            </a:r>
            <a:r>
              <a:rPr lang="sv-SE" sz="2000" dirty="0" smtClean="0"/>
              <a:t>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Kurs ej öppen för sen anmälan?</a:t>
            </a:r>
            <a:endParaRPr lang="sv-SE" sz="2000" dirty="0"/>
          </a:p>
          <a:p>
            <a:r>
              <a:rPr lang="sv-SE" sz="2000" dirty="0" smtClean="0"/>
              <a:t>Hör </a:t>
            </a:r>
            <a:r>
              <a:rPr lang="sv-SE" sz="2000" dirty="0"/>
              <a:t>av dig till </a:t>
            </a:r>
            <a:r>
              <a:rPr lang="sv-SE" sz="2000" dirty="0" smtClean="0"/>
              <a:t>kurskansli under </a:t>
            </a:r>
            <a:r>
              <a:rPr lang="sv-SE" sz="2000" dirty="0"/>
              <a:t>registreringsperiod.</a:t>
            </a:r>
          </a:p>
          <a:p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Är du reserv? </a:t>
            </a:r>
            <a:endParaRPr lang="sv-SE" sz="2000" dirty="0"/>
          </a:p>
          <a:p>
            <a:r>
              <a:rPr lang="sv-SE" sz="2000" dirty="0" smtClean="0"/>
              <a:t>Vänta </a:t>
            </a:r>
            <a:r>
              <a:rPr lang="sv-SE" sz="2000" dirty="0"/>
              <a:t>på besked. Du blir kontaktad om du får plats. 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46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1954" y="274638"/>
            <a:ext cx="7054087" cy="1143000"/>
          </a:xfrm>
        </p:spPr>
        <p:txBody>
          <a:bodyPr/>
          <a:lstStyle/>
          <a:p>
            <a:pPr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sz="3200" dirty="0"/>
              <a:t>Villkorligt antagen?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2000" dirty="0" smtClean="0"/>
              <a:t>Ni </a:t>
            </a:r>
            <a:r>
              <a:rPr lang="sv-SE" sz="2000" dirty="0"/>
              <a:t>läser kurser på olika institutioner som har olika rutiner. </a:t>
            </a:r>
            <a:r>
              <a:rPr lang="sv-SE" sz="2000" dirty="0">
                <a:hlinkClick r:id="rId2"/>
              </a:rPr>
              <a:t>Kolla upp vad som gäller! </a:t>
            </a:r>
            <a:endParaRPr lang="sv-SE" sz="2000" dirty="0"/>
          </a:p>
          <a:p>
            <a:endParaRPr lang="sv-SE" sz="2000" dirty="0" smtClean="0"/>
          </a:p>
          <a:p>
            <a:r>
              <a:rPr lang="sv-SE" sz="2000" dirty="0" smtClean="0"/>
              <a:t>Får </a:t>
            </a:r>
            <a:r>
              <a:rPr lang="sv-SE" sz="2000" dirty="0"/>
              <a:t>du inte läsa kursen, kan du kontakta studievägledaren för att diskutera en ”Plan B”</a:t>
            </a:r>
          </a:p>
          <a:p>
            <a:endParaRPr lang="sv-SE" sz="2000" dirty="0" smtClean="0"/>
          </a:p>
          <a:p>
            <a:r>
              <a:rPr lang="sv-SE" sz="2000" dirty="0" smtClean="0"/>
              <a:t>Ta </a:t>
            </a:r>
            <a:r>
              <a:rPr lang="sv-SE" sz="2000" dirty="0"/>
              <a:t>tag i rester/omtentor så fort som möjligt så slipper du svettas om villkor!</a:t>
            </a:r>
          </a:p>
          <a:p>
            <a:endParaRPr lang="sv-SE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6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8586" y="797078"/>
            <a:ext cx="4629165" cy="69121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/>
              <a:t>Studie- och karriärvägledare </a:t>
            </a:r>
            <a:br>
              <a:rPr lang="en-GB" dirty="0" smtClean="0"/>
            </a:br>
            <a:r>
              <a:rPr lang="en-GB" dirty="0" smtClean="0"/>
              <a:t>Energisystem (ES)</a:t>
            </a:r>
            <a:endParaRPr lang="en-GB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597878" y="1704703"/>
            <a:ext cx="3408972" cy="3867422"/>
          </a:xfrm>
        </p:spPr>
        <p:txBody>
          <a:bodyPr/>
          <a:lstStyle>
            <a:def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lnSpc>
                <a:spcPct val="80000"/>
              </a:lnSpc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lnSpc>
                <a:spcPct val="80000"/>
              </a:lnSpc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lnSpc>
                <a:spcPct val="80000"/>
              </a:lnSpc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lnSpc>
                <a:spcPct val="80000"/>
              </a:lnSpc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lnSpc>
                <a:spcPct val="80000"/>
              </a:lnSpc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GB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55113" indent="0">
              <a:buSzPts val="1072"/>
              <a:buNone/>
            </a:pPr>
            <a:r>
              <a:rPr lang="en-GB" sz="2000" dirty="0" smtClean="0"/>
              <a:t>Elin Lundkvist</a:t>
            </a:r>
          </a:p>
          <a:p>
            <a:pPr marL="55113" indent="0">
              <a:buSzPts val="1072"/>
              <a:buNone/>
            </a:pPr>
            <a:r>
              <a:rPr lang="en-GB" sz="2000" dirty="0" smtClean="0">
                <a:hlinkClick r:id="rId3"/>
              </a:rPr>
              <a:t>Studievagledare-es@uu.se</a:t>
            </a:r>
            <a:r>
              <a:rPr lang="en-GB" sz="2000" dirty="0" smtClean="0"/>
              <a:t> </a:t>
            </a:r>
          </a:p>
          <a:p>
            <a:pPr marL="55113" indent="0">
              <a:buSzPts val="1072"/>
              <a:buNone/>
            </a:pPr>
            <a:endParaRPr lang="en-GB" sz="2000" dirty="0"/>
          </a:p>
          <a:p>
            <a:pPr marL="55113" indent="0">
              <a:buSzPts val="1072"/>
              <a:buNone/>
            </a:pPr>
            <a:r>
              <a:rPr lang="sv-SE" sz="2000" b="1" dirty="0" smtClean="0"/>
              <a:t>Vägledning</a:t>
            </a:r>
            <a:r>
              <a:rPr lang="sv-SE" sz="2000" dirty="0" smtClean="0"/>
              <a:t>: </a:t>
            </a:r>
          </a:p>
          <a:p>
            <a:pPr marL="398013" indent="-342900">
              <a:buSzPts val="1072"/>
            </a:pPr>
            <a:r>
              <a:rPr lang="sv-SE" sz="2000" dirty="0" smtClean="0"/>
              <a:t>Bokat möte eller drop-in</a:t>
            </a:r>
          </a:p>
          <a:p>
            <a:pPr marL="398013" indent="-342900">
              <a:buSzPts val="1072"/>
            </a:pPr>
            <a:r>
              <a:rPr lang="sv-SE" sz="2000" dirty="0" smtClean="0"/>
              <a:t>Workshops och Gör det nu!</a:t>
            </a:r>
          </a:p>
          <a:p>
            <a:pPr marL="55113" indent="0">
              <a:buSzPts val="1072"/>
              <a:buNone/>
            </a:pPr>
            <a:endParaRPr lang="sv-SE" sz="2000" dirty="0" smtClean="0"/>
          </a:p>
          <a:p>
            <a:pPr marL="55113" indent="0">
              <a:buSzPts val="1072"/>
              <a:buNone/>
            </a:pPr>
            <a:r>
              <a:rPr lang="sv-SE" sz="2000" dirty="0" smtClean="0">
                <a:hlinkClick r:id="rId4"/>
              </a:rPr>
              <a:t>uu.se/</a:t>
            </a:r>
            <a:r>
              <a:rPr lang="sv-SE" sz="2000" dirty="0" err="1" smtClean="0">
                <a:hlinkClick r:id="rId4"/>
              </a:rPr>
              <a:t>teknatstudent</a:t>
            </a:r>
            <a:r>
              <a:rPr lang="sv-SE" sz="2000" dirty="0" smtClean="0">
                <a:hlinkClick r:id="rId4"/>
              </a:rPr>
              <a:t>/</a:t>
            </a:r>
            <a:r>
              <a:rPr lang="sv-SE" sz="2000" dirty="0" err="1" smtClean="0">
                <a:hlinkClick r:id="rId4"/>
              </a:rPr>
              <a:t>vagledning</a:t>
            </a:r>
            <a:r>
              <a:rPr lang="sv-SE" sz="2000" dirty="0" smtClean="0"/>
              <a:t> </a:t>
            </a:r>
            <a:endParaRPr lang="sv-SE" sz="2000" dirty="0"/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4142935" y="1891672"/>
            <a:ext cx="4520533" cy="317131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79375" cap="flat" cmpd="thickThin">
            <a:solidFill>
              <a:srgbClr val="5B9BD5"/>
            </a:solidFill>
            <a:prstDash val="solid"/>
            <a:round/>
          </a:ln>
        </p:spPr>
        <p:txBody>
          <a:bodyPr vert="horz" lIns="38571" tIns="19286" rIns="38571" bIns="19286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5711">
              <a:spcBef>
                <a:spcPts val="422"/>
              </a:spcBef>
              <a:buNone/>
              <a:defRPr/>
            </a:pPr>
            <a:endParaRPr lang="sv-SE" sz="1181" dirty="0">
              <a:solidFill>
                <a:prstClr val="black"/>
              </a:solidFill>
              <a:latin typeface="Gill Sans MT Condensed" panose="020B0506020104020203" pitchFamily="34" charset="0"/>
              <a:ea typeface="ＭＳ Ｐゴシック"/>
            </a:endParaRPr>
          </a:p>
          <a:p>
            <a:pPr marL="0" indent="0" algn="ctr" defTabSz="385711">
              <a:spcBef>
                <a:spcPts val="422"/>
              </a:spcBef>
              <a:buNone/>
              <a:defRPr/>
            </a:pPr>
            <a:r>
              <a:rPr lang="sv-SE" sz="2400" dirty="0">
                <a:solidFill>
                  <a:prstClr val="black"/>
                </a:solidFill>
                <a:latin typeface="Gill Sans MT Condensed" panose="020B0506020104020203" pitchFamily="34" charset="0"/>
                <a:ea typeface="ＭＳ Ｐゴシック"/>
              </a:rPr>
              <a:t>Samtalsmeny</a:t>
            </a:r>
            <a:r>
              <a:rPr lang="sv-SE" sz="2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 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Funderingar 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 kring val och inriktningar’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</a:rPr>
              <a:t>Förstå </a:t>
            </a:r>
            <a:r>
              <a:rPr lang="sv-SE" sz="2000" dirty="0">
                <a:solidFill>
                  <a:prstClr val="black"/>
                </a:solidFill>
              </a:rPr>
              <a:t>studieplanen och examen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Hantera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 en svår studiesituation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Förbereda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 dig för utbytesstudier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</a:rPr>
              <a:t>Planering</a:t>
            </a:r>
            <a:r>
              <a:rPr lang="sv-SE" sz="2000" dirty="0">
                <a:solidFill>
                  <a:prstClr val="black"/>
                </a:solidFill>
              </a:rPr>
              <a:t> för nästa kurs, termin, år och arbetslivet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Hjälp 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med kompetensinventering</a:t>
            </a:r>
          </a:p>
          <a:p>
            <a:pPr marL="90401" indent="-90401"/>
            <a:r>
              <a:rPr lang="sv-SE" sz="2000" b="1" dirty="0">
                <a:solidFill>
                  <a:prstClr val="black"/>
                </a:solidFill>
                <a:latin typeface="Arial"/>
                <a:ea typeface="ＭＳ Ｐゴシック"/>
              </a:rPr>
              <a:t>Allmänna </a:t>
            </a:r>
            <a:r>
              <a:rPr lang="sv-SE" sz="2000" dirty="0">
                <a:solidFill>
                  <a:prstClr val="black"/>
                </a:solidFill>
                <a:latin typeface="Arial"/>
                <a:ea typeface="ＭＳ Ｐゴシック"/>
              </a:rPr>
              <a:t>tankar om studier… </a:t>
            </a:r>
          </a:p>
          <a:p>
            <a:pPr marL="90401" indent="-90401"/>
            <a:endParaRPr lang="sv-SE" sz="1181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marL="90401" indent="-90401"/>
            <a:endParaRPr lang="sv-SE" sz="1181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marL="96428" indent="-96428" defTabSz="385711">
              <a:spcBef>
                <a:spcPts val="422"/>
              </a:spcBef>
              <a:defRPr/>
            </a:pPr>
            <a:endParaRPr lang="sv-SE" sz="1181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0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642" y="274638"/>
            <a:ext cx="7462157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3200" dirty="0" smtClean="0"/>
              <a:t>Andra kontakter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Reception </a:t>
            </a:r>
            <a:r>
              <a:rPr lang="sv-SE" sz="2000" dirty="0"/>
              <a:t>t</a:t>
            </a:r>
            <a:r>
              <a:rPr lang="sv-SE" sz="2000" dirty="0" smtClean="0"/>
              <a:t>eknat: Hus 10, plan 0</a:t>
            </a:r>
          </a:p>
          <a:p>
            <a:pPr marL="0" indent="0">
              <a:buNone/>
            </a:pPr>
            <a:r>
              <a:rPr lang="sv-SE" sz="2000" dirty="0" smtClean="0"/>
              <a:t>E-post</a:t>
            </a:r>
            <a:r>
              <a:rPr lang="sv-SE" sz="2000" dirty="0"/>
              <a:t>: </a:t>
            </a:r>
            <a:r>
              <a:rPr lang="sv-SE" sz="2000" u="sng" dirty="0">
                <a:hlinkClick r:id="rId3"/>
              </a:rPr>
              <a:t>reception-angstrom@uu.se</a:t>
            </a:r>
            <a:r>
              <a:rPr lang="sv-SE" sz="2000" dirty="0"/>
              <a:t/>
            </a:r>
            <a:br>
              <a:rPr lang="sv-SE" sz="2000" dirty="0"/>
            </a:br>
            <a:endParaRPr lang="sv-SE" sz="2000" dirty="0" smtClean="0"/>
          </a:p>
          <a:p>
            <a:pPr marL="0" indent="0">
              <a:buNone/>
            </a:pPr>
            <a:r>
              <a:rPr lang="sv-SE" sz="2000" smtClean="0"/>
              <a:t>Telefon</a:t>
            </a:r>
            <a:r>
              <a:rPr lang="sv-SE" sz="2000" dirty="0"/>
              <a:t>: </a:t>
            </a:r>
            <a:r>
              <a:rPr lang="sv-SE" sz="2000"/>
              <a:t>018-471 </a:t>
            </a:r>
            <a:r>
              <a:rPr lang="sv-SE" sz="2000" smtClean="0"/>
              <a:t>31 03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>
                <a:hlinkClick r:id="rId4"/>
              </a:rPr>
              <a:t>Studenthälsan</a:t>
            </a:r>
            <a:endParaRPr lang="sv-SE" sz="2000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>
                <a:hlinkClick r:id="rId5"/>
              </a:rPr>
              <a:t>Universitetskyrkan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3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8529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2800" dirty="0" smtClean="0"/>
              <a:t>Kursval inför VT23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Utbildningsplan och examenskriterier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r>
              <a:rPr lang="sv-SE" sz="1800" dirty="0" smtClean="0"/>
              <a:t>Studieplan 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r>
              <a:rPr lang="sv-SE" sz="1800" dirty="0" smtClean="0"/>
              <a:t>Kursplan och behörighetskrav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 smtClean="0"/>
              <a:t>Viktiga datum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 smtClean="0"/>
              <a:t>Så här ansöker du 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6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kbent triangel 9">
            <a:extLst>
              <a:ext uri="{FF2B5EF4-FFF2-40B4-BE49-F238E27FC236}">
                <a16:creationId xmlns:a16="http://schemas.microsoft.com/office/drawing/2014/main" id="{C06679F1-CE29-46B9-9A91-6956C8C6E81E}"/>
              </a:ext>
            </a:extLst>
          </p:cNvPr>
          <p:cNvSpPr/>
          <p:nvPr/>
        </p:nvSpPr>
        <p:spPr>
          <a:xfrm rot="10800000">
            <a:off x="2474845" y="2929812"/>
            <a:ext cx="3474472" cy="3063478"/>
          </a:xfrm>
          <a:prstGeom prst="triangl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CE1EF7-2717-479E-A074-8AA19EE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VAD STYR UTBIDNINGEN?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97CF1-20A8-469D-A73C-EC617716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655" y="2421331"/>
            <a:ext cx="6596083" cy="32264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sz="1500" b="1" spc="75" dirty="0"/>
              <a:t>PROGRAMMET</a:t>
            </a:r>
          </a:p>
          <a:p>
            <a:pPr marL="0" indent="0" algn="ctr">
              <a:buNone/>
            </a:pPr>
            <a:endParaRPr lang="sv-SE" sz="2600" b="1" dirty="0" smtClean="0"/>
          </a:p>
          <a:p>
            <a:pPr marL="0" indent="0" algn="ctr">
              <a:buNone/>
            </a:pPr>
            <a:r>
              <a:rPr lang="sv-SE" sz="1300" b="1" dirty="0" smtClean="0"/>
              <a:t>Utbildningsplan</a:t>
            </a:r>
            <a:endParaRPr lang="sv-SE" sz="1300" b="1" dirty="0"/>
          </a:p>
          <a:p>
            <a:pPr marL="0" indent="0" algn="ctr">
              <a:buNone/>
            </a:pPr>
            <a:endParaRPr lang="sv-SE" sz="1700" b="1" dirty="0"/>
          </a:p>
          <a:p>
            <a:pPr marL="0" indent="0" algn="ctr">
              <a:buNone/>
            </a:pPr>
            <a:r>
              <a:rPr lang="sv-SE" sz="1300" b="1" dirty="0"/>
              <a:t>Studieplan</a:t>
            </a:r>
          </a:p>
          <a:p>
            <a:pPr marL="0" indent="0" algn="ctr">
              <a:buNone/>
            </a:pPr>
            <a:endParaRPr lang="sv-SE" sz="1700" b="1" dirty="0"/>
          </a:p>
          <a:p>
            <a:pPr marL="0" indent="0" algn="ctr">
              <a:buNone/>
            </a:pPr>
            <a:r>
              <a:rPr lang="sv-SE" sz="1300" b="1" dirty="0"/>
              <a:t>Kursplan</a:t>
            </a:r>
          </a:p>
          <a:p>
            <a:pPr marL="0" indent="0" algn="ctr">
              <a:buNone/>
            </a:pPr>
            <a:endParaRPr lang="sv-SE" sz="1700" b="1" dirty="0"/>
          </a:p>
          <a:p>
            <a:pPr marL="0" indent="0" algn="ctr">
              <a:buNone/>
            </a:pPr>
            <a:r>
              <a:rPr lang="sv-SE" sz="1300" b="1" dirty="0"/>
              <a:t>Behörighet</a:t>
            </a:r>
            <a:endParaRPr lang="sv-SE" sz="1300" dirty="0"/>
          </a:p>
          <a:p>
            <a:pPr marL="0" indent="0" algn="ctr">
              <a:buNone/>
            </a:pPr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23F84FD-65BE-4DF3-B94B-8FADA28EE423}"/>
              </a:ext>
            </a:extLst>
          </p:cNvPr>
          <p:cNvSpPr txBox="1"/>
          <p:nvPr/>
        </p:nvSpPr>
        <p:spPr>
          <a:xfrm>
            <a:off x="5139412" y="5077556"/>
            <a:ext cx="2831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Förkunskaper med krav på kursnivå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FFF25280-FD6F-45FD-87F6-34BF9DA8CE15}"/>
              </a:ext>
            </a:extLst>
          </p:cNvPr>
          <p:cNvCxnSpPr>
            <a:cxnSpLocks/>
          </p:cNvCxnSpPr>
          <p:nvPr/>
        </p:nvCxnSpPr>
        <p:spPr>
          <a:xfrm>
            <a:off x="4707493" y="5216056"/>
            <a:ext cx="3592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Studentsidor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53104" y="1796221"/>
            <a:ext cx="3585793" cy="3977810"/>
          </a:xfrm>
        </p:spPr>
        <p:txBody>
          <a:bodyPr/>
          <a:lstStyle/>
          <a:p>
            <a:endParaRPr lang="sv-SE" sz="2000" dirty="0" smtClean="0"/>
          </a:p>
          <a:p>
            <a:r>
              <a:rPr lang="sv-SE" sz="2000" dirty="0" smtClean="0"/>
              <a:t>Information om dina studier- kopplat till Utbildningsplan, Studieplan, Kursplan och studium</a:t>
            </a:r>
          </a:p>
          <a:p>
            <a:endParaRPr lang="sv-SE" sz="2000" dirty="0"/>
          </a:p>
          <a:p>
            <a:r>
              <a:rPr lang="sv-SE" sz="2000" dirty="0" smtClean="0"/>
              <a:t>Länk till Ladok: registrering, tentamensanmälan, intyg och slutligen examensansökan. </a:t>
            </a:r>
          </a:p>
          <a:p>
            <a:endParaRPr lang="sv-SE" sz="2000" dirty="0"/>
          </a:p>
          <a:p>
            <a:endParaRPr lang="sv-SE" sz="2000" dirty="0" smtClean="0"/>
          </a:p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185" y="1507494"/>
            <a:ext cx="3375869" cy="44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sz="3200" dirty="0" smtClean="0"/>
              <a:t>Utbildningsplan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53104" y="1796221"/>
            <a:ext cx="3585793" cy="3977810"/>
          </a:xfrm>
        </p:spPr>
        <p:txBody>
          <a:bodyPr/>
          <a:lstStyle/>
          <a:p>
            <a:endParaRPr lang="sv-SE" sz="2000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811" y="1819862"/>
            <a:ext cx="6307338" cy="32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8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E1EF7-2717-479E-A074-8AA19EE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sz="3200" dirty="0" smtClean="0"/>
              <a:t>Studieplan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97CF1-20A8-469D-A73C-EC617716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dirty="0"/>
              <a:t>Programmets kurser</a:t>
            </a:r>
          </a:p>
          <a:p>
            <a:endParaRPr lang="sv-SE" sz="1800" b="1" dirty="0"/>
          </a:p>
          <a:p>
            <a:r>
              <a:rPr lang="sv-SE" sz="1800" b="1" dirty="0"/>
              <a:t>Obligatorisk kurs</a:t>
            </a:r>
            <a:r>
              <a:rPr lang="sv-SE" sz="1800" dirty="0"/>
              <a:t> - kursen är obligatorisk inom examenskravet.</a:t>
            </a:r>
          </a:p>
          <a:p>
            <a:endParaRPr lang="sv-SE" sz="1800" dirty="0"/>
          </a:p>
          <a:p>
            <a:r>
              <a:rPr lang="sv-SE" sz="1800" b="1" dirty="0"/>
              <a:t>Icke obligatorisk kurs</a:t>
            </a:r>
            <a:r>
              <a:rPr lang="sv-SE" sz="1800" dirty="0"/>
              <a:t> - kursen krävs ej inom examenskravet. </a:t>
            </a:r>
          </a:p>
          <a:p>
            <a:pPr marL="342900" lvl="1" indent="0">
              <a:buNone/>
            </a:pPr>
            <a:r>
              <a:rPr lang="sv-SE" sz="1600" dirty="0"/>
              <a:t>Får medräknas i en examen utan särskilt beslut. </a:t>
            </a:r>
          </a:p>
          <a:p>
            <a:endParaRPr lang="sv-SE" sz="1800" dirty="0"/>
          </a:p>
          <a:p>
            <a:r>
              <a:rPr lang="sv-SE" sz="1800" b="1" dirty="0"/>
              <a:t>Tillvalskurs</a:t>
            </a:r>
            <a:r>
              <a:rPr lang="sv-SE" sz="1800" dirty="0"/>
              <a:t> - kurs i studieplanen utöver den rekommenderade </a:t>
            </a:r>
            <a:r>
              <a:rPr lang="sv-SE" sz="1800" dirty="0" smtClean="0"/>
              <a:t>studiegången</a:t>
            </a:r>
            <a:r>
              <a:rPr lang="sv-SE" sz="1800" dirty="0"/>
              <a:t> </a:t>
            </a:r>
            <a:endParaRPr lang="sv-SE" sz="1800" dirty="0" smtClean="0"/>
          </a:p>
          <a:p>
            <a:pPr marL="108000" indent="0">
              <a:buNone/>
            </a:pPr>
            <a:r>
              <a:rPr lang="sv-SE" sz="1600" dirty="0" smtClean="0"/>
              <a:t>Kan </a:t>
            </a:r>
            <a:r>
              <a:rPr lang="sv-SE" sz="1600" dirty="0"/>
              <a:t>medräknas i en examen utan särskilt beslut. Dessa kurser schemaläggs inte på programmet vilket innebär att det blir schemakrockar.  </a:t>
            </a:r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CF28A-668D-47C6-BB1F-782DCB6BC6F2}"/>
              </a:ext>
            </a:extLst>
          </p:cNvPr>
          <p:cNvSpPr txBox="1"/>
          <p:nvPr/>
        </p:nvSpPr>
        <p:spPr>
          <a:xfrm>
            <a:off x="6981538" y="2362200"/>
            <a:ext cx="4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*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40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sz="3200" dirty="0" smtClean="0"/>
              <a:t>Studieplanen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 algn="ctr">
              <a:buNone/>
            </a:pPr>
            <a:endParaRPr lang="sv-SE" dirty="0" smtClean="0"/>
          </a:p>
          <a:p>
            <a:pPr marL="108000" indent="0">
              <a:buNone/>
            </a:pPr>
            <a:endParaRPr lang="sv-SE" dirty="0"/>
          </a:p>
          <a:p>
            <a:pPr marL="108000" indent="0">
              <a:buNone/>
            </a:pPr>
            <a:endParaRPr lang="sv-SE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9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E1EF7-2717-479E-A074-8AA19EE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sv-SE" sz="3200" dirty="0" smtClean="0"/>
              <a:t>Studieplan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97CF1-20A8-469D-A73C-EC617716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/>
              <a:t>Programmets kurser</a:t>
            </a:r>
          </a:p>
          <a:p>
            <a:endParaRPr lang="sv-SE" sz="2000" b="1" dirty="0"/>
          </a:p>
          <a:p>
            <a:r>
              <a:rPr lang="sv-SE" sz="2000" dirty="0"/>
              <a:t>Uppdateras varje år – följ alltid den senaste studieplanen!</a:t>
            </a:r>
            <a:endParaRPr lang="sv-SE" sz="2000" i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71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CBAA595-C21A-4244-82AC-E8E5D85A3AB6}"/>
              </a:ext>
            </a:extLst>
          </p:cNvPr>
          <p:cNvSpPr/>
          <p:nvPr/>
        </p:nvSpPr>
        <p:spPr>
          <a:xfrm>
            <a:off x="634921" y="3232152"/>
            <a:ext cx="2773760" cy="306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29C559-AA1E-4404-B1DE-3DD01D99B9A2}"/>
              </a:ext>
            </a:extLst>
          </p:cNvPr>
          <p:cNvSpPr/>
          <p:nvPr/>
        </p:nvSpPr>
        <p:spPr>
          <a:xfrm>
            <a:off x="3393442" y="3232152"/>
            <a:ext cx="3708399" cy="21818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C86C28-43D1-4FDF-9567-A9ED9F59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65" y="971694"/>
            <a:ext cx="6639639" cy="445136"/>
          </a:xfrm>
        </p:spPr>
        <p:txBody>
          <a:bodyPr/>
          <a:lstStyle/>
          <a:p>
            <a:pPr>
              <a:buNone/>
            </a:pPr>
            <a:r>
              <a:rPr lang="sv-SE" sz="3200" dirty="0" smtClean="0"/>
              <a:t>Kursplan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D4125C-AFEC-4D34-A4CF-21AA91F145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9365" y="1679868"/>
            <a:ext cx="6640115" cy="4084637"/>
          </a:xfrm>
        </p:spPr>
        <p:txBody>
          <a:bodyPr>
            <a:noAutofit/>
          </a:bodyPr>
          <a:lstStyle/>
          <a:p>
            <a:r>
              <a:rPr lang="sv-SE" sz="1800" dirty="0" err="1"/>
              <a:t>Kurskod</a:t>
            </a:r>
            <a:r>
              <a:rPr lang="sv-SE" sz="1800" dirty="0"/>
              <a:t> (t.ex. 1MA013)</a:t>
            </a:r>
          </a:p>
          <a:p>
            <a:endParaRPr lang="sv-SE" sz="1800" dirty="0"/>
          </a:p>
          <a:p>
            <a:r>
              <a:rPr lang="sv-SE" sz="1800" dirty="0"/>
              <a:t>Huvudområde </a:t>
            </a:r>
            <a:r>
              <a:rPr lang="sv-SE" sz="1800" dirty="0" smtClean="0"/>
              <a:t>(t.ex. </a:t>
            </a:r>
            <a:r>
              <a:rPr lang="sv-SE" sz="1800" dirty="0"/>
              <a:t>Teknik) </a:t>
            </a:r>
          </a:p>
          <a:p>
            <a:endParaRPr lang="sv-SE" sz="1800" dirty="0"/>
          </a:p>
          <a:p>
            <a:r>
              <a:rPr lang="sv-SE" sz="1800" dirty="0"/>
              <a:t>Nivå</a:t>
            </a:r>
          </a:p>
          <a:p>
            <a:endParaRPr lang="sv-SE" sz="1800" dirty="0"/>
          </a:p>
          <a:p>
            <a:r>
              <a:rPr lang="sv-SE" sz="1800" dirty="0"/>
              <a:t>Ansvarig institution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Behörighetskrav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27B70A-B997-48FC-9FFC-FCDDD098B3E5}"/>
              </a:ext>
            </a:extLst>
          </p:cNvPr>
          <p:cNvSpPr/>
          <p:nvPr/>
        </p:nvSpPr>
        <p:spPr>
          <a:xfrm>
            <a:off x="3154680" y="3303269"/>
            <a:ext cx="3997960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sv-SE" sz="1050" dirty="0"/>
              <a:t>G1N - kursen kräver inte tidigare högskolestudier</a:t>
            </a:r>
          </a:p>
          <a:p>
            <a:pPr lvl="1">
              <a:lnSpc>
                <a:spcPct val="150000"/>
              </a:lnSpc>
            </a:pPr>
            <a:r>
              <a:rPr lang="sv-SE" sz="1050" dirty="0"/>
              <a:t>G1F - kursen kräver tidigare högskolestudier &lt; 60 hp</a:t>
            </a:r>
          </a:p>
          <a:p>
            <a:pPr lvl="1">
              <a:lnSpc>
                <a:spcPct val="150000"/>
              </a:lnSpc>
            </a:pPr>
            <a:r>
              <a:rPr lang="sv-SE" sz="1050" dirty="0"/>
              <a:t>G2F - kursen kräver tidigare högskolestudier &gt; 60 hp</a:t>
            </a:r>
          </a:p>
          <a:p>
            <a:pPr lvl="1">
              <a:lnSpc>
                <a:spcPct val="150000"/>
              </a:lnSpc>
            </a:pPr>
            <a:r>
              <a:rPr lang="sv-SE" sz="1050" dirty="0"/>
              <a:t>G2E - examensarbete kandidatexamen</a:t>
            </a:r>
          </a:p>
          <a:p>
            <a:pPr lvl="1">
              <a:lnSpc>
                <a:spcPct val="150000"/>
              </a:lnSpc>
            </a:pPr>
            <a:endParaRPr lang="sv-SE" sz="1050" dirty="0"/>
          </a:p>
          <a:p>
            <a:pPr lvl="1">
              <a:lnSpc>
                <a:spcPct val="150000"/>
              </a:lnSpc>
            </a:pPr>
            <a:r>
              <a:rPr lang="sv-SE" sz="1050" dirty="0"/>
              <a:t>A1N - kursen kräver endast kurser på grundnivå &gt; 120 hp</a:t>
            </a:r>
          </a:p>
          <a:p>
            <a:pPr lvl="1">
              <a:lnSpc>
                <a:spcPct val="150000"/>
              </a:lnSpc>
            </a:pPr>
            <a:r>
              <a:rPr lang="sv-SE" sz="1050" dirty="0"/>
              <a:t>A1F - kursen kräver tidigare kurser på avancerad nivå</a:t>
            </a:r>
          </a:p>
          <a:p>
            <a:pPr lvl="1">
              <a:lnSpc>
                <a:spcPct val="150000"/>
              </a:lnSpc>
            </a:pPr>
            <a:r>
              <a:rPr lang="sv-SE" sz="1050" dirty="0"/>
              <a:t>A2E - examensarbete civilingenjörs- och masterexamen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4C97A00-54BC-4163-A82E-2EDF86447A35}"/>
              </a:ext>
            </a:extLst>
          </p:cNvPr>
          <p:cNvSpPr txBox="1"/>
          <p:nvPr/>
        </p:nvSpPr>
        <p:spPr>
          <a:xfrm>
            <a:off x="4106538" y="2774185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350" dirty="0"/>
          </a:p>
        </p:txBody>
      </p:sp>
      <p:sp>
        <p:nvSpPr>
          <p:cNvPr id="11" name="Moln 10">
            <a:extLst>
              <a:ext uri="{FF2B5EF4-FFF2-40B4-BE49-F238E27FC236}">
                <a16:creationId xmlns:a16="http://schemas.microsoft.com/office/drawing/2014/main" id="{31774BC4-7999-4FCE-ACF2-E3C59C62A4DC}"/>
              </a:ext>
            </a:extLst>
          </p:cNvPr>
          <p:cNvSpPr/>
          <p:nvPr/>
        </p:nvSpPr>
        <p:spPr>
          <a:xfrm>
            <a:off x="6441991" y="2291167"/>
            <a:ext cx="1421296" cy="808469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b="1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0192720-6E27-4EF7-B83F-58ED4C63F2C4}"/>
              </a:ext>
            </a:extLst>
          </p:cNvPr>
          <p:cNvSpPr/>
          <p:nvPr/>
        </p:nvSpPr>
        <p:spPr>
          <a:xfrm>
            <a:off x="6182414" y="2490334"/>
            <a:ext cx="2013132" cy="4039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sv-SE" sz="1350" b="1" dirty="0">
                <a:solidFill>
                  <a:schemeClr val="bg1">
                    <a:alpha val="70000"/>
                  </a:schemeClr>
                </a:solidFill>
              </a:rPr>
              <a:t>Progression…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336" y="735841"/>
            <a:ext cx="704322" cy="70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4022" y="717219"/>
            <a:ext cx="466609" cy="50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819911"/>
      </p:ext>
    </p:extLst>
  </p:cSld>
  <p:clrMapOvr>
    <a:masterClrMapping/>
  </p:clrMapOvr>
</p:sld>
</file>

<file path=ppt/theme/theme1.xml><?xml version="1.0" encoding="utf-8"?>
<a:theme xmlns:a="http://schemas.openxmlformats.org/drawingml/2006/main" name="lyt-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899</Words>
  <Application>Microsoft Office PowerPoint</Application>
  <PresentationFormat>Bildspel på skärmen (4:3)</PresentationFormat>
  <Paragraphs>190</Paragraphs>
  <Slides>19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30" baseType="lpstr">
      <vt:lpstr>ＭＳ Ｐゴシック</vt:lpstr>
      <vt:lpstr>Albany</vt:lpstr>
      <vt:lpstr>Andale Sans UI</vt:lpstr>
      <vt:lpstr>Arial</vt:lpstr>
      <vt:lpstr>Calibri</vt:lpstr>
      <vt:lpstr>DejaVu Sans</vt:lpstr>
      <vt:lpstr>Gill Sans MT Condensed</vt:lpstr>
      <vt:lpstr>Liberation Serif</vt:lpstr>
      <vt:lpstr>StarSymbol</vt:lpstr>
      <vt:lpstr>Tahoma</vt:lpstr>
      <vt:lpstr>lyt-aqua</vt:lpstr>
      <vt:lpstr>Kursvalsinformation</vt:lpstr>
      <vt:lpstr>Kursval inför VT23</vt:lpstr>
      <vt:lpstr>VAD STYR UTBIDNINGEN?</vt:lpstr>
      <vt:lpstr>Studentsidor</vt:lpstr>
      <vt:lpstr>Utbildningsplan</vt:lpstr>
      <vt:lpstr>Studieplan</vt:lpstr>
      <vt:lpstr>Studieplanen</vt:lpstr>
      <vt:lpstr>Studieplan</vt:lpstr>
      <vt:lpstr>Kursplan</vt:lpstr>
      <vt:lpstr>Viktiga datum</vt:lpstr>
      <vt:lpstr>Att söka kurser</vt:lpstr>
      <vt:lpstr>Anmälningskod</vt:lpstr>
      <vt:lpstr>PowerPoint-presentation</vt:lpstr>
      <vt:lpstr> Gör så här så undviker du de vanligaste felen</vt:lpstr>
      <vt:lpstr> Platsgaranti….med reservation</vt:lpstr>
      <vt:lpstr> Glömt söka eller tacka ja?</vt:lpstr>
      <vt:lpstr> Villkorligt antagen?</vt:lpstr>
      <vt:lpstr>Studie- och karriärvägledare  Energisystem (ES)</vt:lpstr>
      <vt:lpstr>Andra kontakter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till Elin</dc:title>
  <dc:creator>Elin Lundkvist</dc:creator>
  <cp:lastModifiedBy>Elin Lundkvist</cp:lastModifiedBy>
  <cp:revision>17</cp:revision>
  <dcterms:created xsi:type="dcterms:W3CDTF">2022-08-18T06:58:20Z</dcterms:created>
  <dcterms:modified xsi:type="dcterms:W3CDTF">2022-09-23T06:23:51Z</dcterms:modified>
</cp:coreProperties>
</file>