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551" r:id="rId3"/>
    <p:sldId id="556" r:id="rId4"/>
    <p:sldId id="304" r:id="rId5"/>
    <p:sldId id="552" r:id="rId6"/>
    <p:sldId id="568" r:id="rId7"/>
    <p:sldId id="554" r:id="rId8"/>
    <p:sldId id="553" r:id="rId9"/>
    <p:sldId id="563" r:id="rId10"/>
    <p:sldId id="560" r:id="rId11"/>
    <p:sldId id="555" r:id="rId12"/>
    <p:sldId id="572" r:id="rId13"/>
    <p:sldId id="565" r:id="rId14"/>
    <p:sldId id="550" r:id="rId15"/>
    <p:sldId id="558" r:id="rId16"/>
    <p:sldId id="559" r:id="rId17"/>
  </p:sldIdLst>
  <p:sldSz cx="9144000" cy="6858000" type="screen4x3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66"/>
    <a:srgbClr val="CCCCC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2" autoAdjust="0"/>
    <p:restoredTop sz="70423" autoAdjust="0"/>
  </p:normalViewPr>
  <p:slideViewPr>
    <p:cSldViewPr>
      <p:cViewPr>
        <p:scale>
          <a:sx n="140" d="100"/>
          <a:sy n="140" d="100"/>
        </p:scale>
        <p:origin x="169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D562-1D2B-48E4-ACE6-BCBE3385CDBD}" type="datetimeFigureOut">
              <a:rPr lang="en-GB" smtClean="0"/>
              <a:pPr/>
              <a:t>29/08/2021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1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899" y="9428402"/>
            <a:ext cx="2946189" cy="496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50610-81DD-4642-B47B-13C3DD00F2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418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928C5-4060-46E4-AECB-0BEA558A8FD9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66BC9-F228-4C96-9534-B0B26F622DA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72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För min del så bygger</a:t>
            </a:r>
          </a:p>
          <a:p>
            <a:endParaRPr lang="en-SE" dirty="0"/>
          </a:p>
          <a:p>
            <a:r>
              <a:rPr lang="en-SE" dirty="0"/>
              <a:t>Kort presentation av 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385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Den tysta revolutionen… Nya sortens läkemedel</a:t>
            </a:r>
          </a:p>
          <a:p>
            <a:endParaRPr lang="en-SE" dirty="0"/>
          </a:p>
          <a:p>
            <a:r>
              <a:rPr lang="en-SE" dirty="0"/>
              <a:t>Vad kännetecknar dom? Hur görs dom?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583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Kopplingen till immunologi! Farmaceutiska speciaiteter, inkl produktion!</a:t>
            </a:r>
          </a:p>
          <a:p>
            <a:r>
              <a:rPr lang="en-SE" dirty="0"/>
              <a:t>Bygger på tidigare kunskap från kurser ni läst!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052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40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063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721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Obligatoriska moment</a:t>
            </a:r>
          </a:p>
          <a:p>
            <a:r>
              <a:rPr lang="en-SE" dirty="0"/>
              <a:t>Testa – OBS flyttat till kl 14:15!</a:t>
            </a:r>
          </a:p>
          <a:p>
            <a:r>
              <a:rPr lang="en-SE" dirty="0"/>
              <a:t>Gruppindelning imorgon</a:t>
            </a:r>
          </a:p>
          <a:p>
            <a:r>
              <a:rPr lang="en-SE" dirty="0"/>
              <a:t>Vissa moment markerade som eget arbete – men det kommer krävas mer </a:t>
            </a:r>
            <a:r>
              <a:rPr lang="en-SE" dirty="0">
                <a:sym typeface="Wingdings" pitchFamily="2" charset="2"/>
              </a:rPr>
              <a:t></a:t>
            </a:r>
          </a:p>
          <a:p>
            <a:endParaRPr lang="en-SE" dirty="0">
              <a:sym typeface="Wingdings" pitchFamily="2" charset="2"/>
            </a:endParaRPr>
          </a:p>
          <a:p>
            <a:r>
              <a:rPr lang="en-SE" dirty="0">
                <a:sym typeface="Wingdings" pitchFamily="2" charset="2"/>
              </a:rPr>
              <a:t>Gruppindelning klar under eftermiddagen/efter uppropet.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3091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”reviderat” apotekarprogram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66BC9-F228-4C96-9534-B0B26F622DAA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213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0472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391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2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485800"/>
            <a:ext cx="6707088" cy="1143000"/>
          </a:xfrm>
        </p:spPr>
        <p:txBody>
          <a:bodyPr>
            <a:normAutofit/>
          </a:bodyPr>
          <a:lstStyle>
            <a:lvl1pPr algn="r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64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33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07704" y="485800"/>
            <a:ext cx="6779096" cy="1143000"/>
          </a:xfrm>
        </p:spPr>
        <p:txBody>
          <a:bodyPr>
            <a:normAutofit/>
          </a:bodyPr>
          <a:lstStyle>
            <a:lvl1pPr algn="r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734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79712" y="485800"/>
            <a:ext cx="6707088" cy="1143000"/>
          </a:xfr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70911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65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51720" y="485800"/>
            <a:ext cx="6635080" cy="1143000"/>
          </a:xfrm>
        </p:spPr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390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705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63888" y="836712"/>
            <a:ext cx="5122912" cy="5472608"/>
          </a:xfrm>
        </p:spPr>
        <p:txBody>
          <a:bodyPr>
            <a:normAutofit/>
          </a:bodyPr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618257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94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0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2857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123728" y="485800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9146642-3388-4116-A43A-BB725663BB4B}" type="datetimeFigureOut">
              <a:rPr lang="sv-SE" smtClean="0"/>
              <a:pPr/>
              <a:t>2021-08-29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B79023-4CFB-4B11-827F-98039EF8919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753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FBF15-7217-3E4D-BC88-C387861252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E" dirty="0"/>
              <a:t>Farmaceutisk Bioteknologi och Immunologi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A43057-39A1-A14B-81FE-80B46FE3C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SE" dirty="0"/>
              <a:t>Institutionen för Farmaceutisk Biovetenskap</a:t>
            </a:r>
          </a:p>
          <a:p>
            <a:endParaRPr lang="en-SE" dirty="0"/>
          </a:p>
          <a:p>
            <a:r>
              <a:rPr lang="en-SE" dirty="0"/>
              <a:t>Sofia Stenler, Sara Mangsbo, Ulf Göransson</a:t>
            </a:r>
          </a:p>
          <a:p>
            <a:endParaRPr lang="en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72633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7A84-6F17-3A42-B4B0-4FDB7D50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Kursmål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1A8AD-5F93-B34D-843F-B51AEAF9E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err="1"/>
              <a:t>Efter</a:t>
            </a:r>
            <a:r>
              <a:rPr lang="en-GB" dirty="0"/>
              <a:t> </a:t>
            </a:r>
            <a:r>
              <a:rPr lang="en-GB" dirty="0" err="1"/>
              <a:t>avslutad</a:t>
            </a:r>
            <a:r>
              <a:rPr lang="en-GB" dirty="0"/>
              <a:t> </a:t>
            </a:r>
            <a:r>
              <a:rPr lang="en-GB" dirty="0" err="1"/>
              <a:t>kurs</a:t>
            </a:r>
            <a:r>
              <a:rPr lang="en-GB" dirty="0"/>
              <a:t> ska </a:t>
            </a:r>
            <a:r>
              <a:rPr lang="en-GB" dirty="0" err="1"/>
              <a:t>studenten</a:t>
            </a:r>
            <a:r>
              <a:rPr lang="en-GB" dirty="0"/>
              <a:t> </a:t>
            </a:r>
            <a:r>
              <a:rPr lang="en-GB" dirty="0" err="1"/>
              <a:t>kunna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beskriva</a:t>
            </a:r>
            <a:r>
              <a:rPr lang="en-GB" dirty="0"/>
              <a:t>, </a:t>
            </a:r>
            <a:r>
              <a:rPr lang="en-GB" dirty="0" err="1"/>
              <a:t>förklara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jämföra</a:t>
            </a:r>
            <a:r>
              <a:rPr lang="en-GB" dirty="0"/>
              <a:t> </a:t>
            </a:r>
            <a:r>
              <a:rPr lang="en-GB" dirty="0" err="1"/>
              <a:t>metoder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framställning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låg</a:t>
            </a:r>
            <a:r>
              <a:rPr lang="en-GB" dirty="0"/>
              <a:t>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högmolekylära</a:t>
            </a:r>
            <a:r>
              <a:rPr lang="en-GB" dirty="0"/>
              <a:t> </a:t>
            </a:r>
            <a:r>
              <a:rPr lang="en-GB" dirty="0" err="1"/>
              <a:t>läkemedelssubstanser</a:t>
            </a:r>
            <a:r>
              <a:rPr lang="en-GB" dirty="0"/>
              <a:t> </a:t>
            </a:r>
            <a:r>
              <a:rPr lang="en-GB" dirty="0" err="1"/>
              <a:t>såsom</a:t>
            </a:r>
            <a:r>
              <a:rPr lang="en-GB" dirty="0"/>
              <a:t> </a:t>
            </a:r>
            <a:r>
              <a:rPr lang="en-GB" dirty="0" err="1"/>
              <a:t>antibiotika</a:t>
            </a:r>
            <a:r>
              <a:rPr lang="en-GB" dirty="0"/>
              <a:t>, </a:t>
            </a:r>
            <a:r>
              <a:rPr lang="en-GB" dirty="0" err="1"/>
              <a:t>vacciner</a:t>
            </a:r>
            <a:r>
              <a:rPr lang="en-GB" dirty="0"/>
              <a:t>,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proteiner</a:t>
            </a:r>
            <a:r>
              <a:rPr lang="en-GB" dirty="0"/>
              <a:t> </a:t>
            </a:r>
            <a:r>
              <a:rPr lang="en-GB" dirty="0" err="1"/>
              <a:t>såsom</a:t>
            </a:r>
            <a:r>
              <a:rPr lang="en-GB" dirty="0"/>
              <a:t> </a:t>
            </a:r>
            <a:r>
              <a:rPr lang="en-GB" dirty="0" err="1"/>
              <a:t>antikroppar</a:t>
            </a:r>
            <a:r>
              <a:rPr lang="en-GB" dirty="0"/>
              <a:t> med </a:t>
            </a:r>
            <a:r>
              <a:rPr lang="en-GB" dirty="0" err="1"/>
              <a:t>hjälp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bioteknologi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beskriva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förklara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nackdelar</a:t>
            </a:r>
            <a:r>
              <a:rPr lang="en-GB" dirty="0"/>
              <a:t> med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produktionssystem</a:t>
            </a:r>
            <a:r>
              <a:rPr lang="en-GB" dirty="0"/>
              <a:t>, </a:t>
            </a:r>
            <a:r>
              <a:rPr lang="en-GB" dirty="0" err="1"/>
              <a:t>såsom</a:t>
            </a:r>
            <a:r>
              <a:rPr lang="en-GB" dirty="0"/>
              <a:t> </a:t>
            </a:r>
            <a:r>
              <a:rPr lang="en-GB" dirty="0" err="1"/>
              <a:t>bakterier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växt</a:t>
            </a:r>
            <a:r>
              <a:rPr lang="en-GB" dirty="0"/>
              <a:t>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djurceller</a:t>
            </a:r>
            <a:r>
              <a:rPr lang="en-GB" dirty="0"/>
              <a:t>,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bioteknologiska</a:t>
            </a:r>
            <a:r>
              <a:rPr lang="en-GB" dirty="0"/>
              <a:t> </a:t>
            </a:r>
            <a:r>
              <a:rPr lang="en-GB" dirty="0" err="1"/>
              <a:t>läkemedel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redogöra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antikroppar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läkemedelsmolekyler</a:t>
            </a:r>
            <a:r>
              <a:rPr lang="en-GB" dirty="0"/>
              <a:t>,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strategier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immunoterapi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redogöra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typer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överkänslighetsreaktioner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uppkomst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typer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autoimmunitet</a:t>
            </a:r>
            <a:r>
              <a:rPr lang="en-GB" dirty="0"/>
              <a:t>, </a:t>
            </a:r>
            <a:r>
              <a:rPr lang="en-GB" dirty="0" err="1"/>
              <a:t>inklusive</a:t>
            </a:r>
            <a:r>
              <a:rPr lang="en-GB" dirty="0"/>
              <a:t> </a:t>
            </a:r>
            <a:r>
              <a:rPr lang="en-GB" dirty="0" err="1"/>
              <a:t>underliggande</a:t>
            </a:r>
            <a:r>
              <a:rPr lang="en-GB" dirty="0"/>
              <a:t> </a:t>
            </a:r>
            <a:r>
              <a:rPr lang="en-GB" dirty="0" err="1"/>
              <a:t>mekanismer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driver </a:t>
            </a:r>
            <a:r>
              <a:rPr lang="en-GB" dirty="0" err="1"/>
              <a:t>autoimmuna</a:t>
            </a:r>
            <a:r>
              <a:rPr lang="en-GB" dirty="0"/>
              <a:t> </a:t>
            </a:r>
            <a:r>
              <a:rPr lang="en-GB" dirty="0" err="1"/>
              <a:t>sjukdomar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utgör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utgöra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läkemedelsbehandling</a:t>
            </a:r>
            <a:r>
              <a:rPr lang="en-GB" dirty="0"/>
              <a:t> med </a:t>
            </a:r>
            <a:r>
              <a:rPr lang="en-GB" dirty="0" err="1"/>
              <a:t>biologiska</a:t>
            </a:r>
            <a:r>
              <a:rPr lang="en-GB" dirty="0"/>
              <a:t> </a:t>
            </a:r>
            <a:r>
              <a:rPr lang="en-GB" dirty="0" err="1"/>
              <a:t>läkemedel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beskriva</a:t>
            </a:r>
            <a:r>
              <a:rPr lang="en-GB" dirty="0"/>
              <a:t> den </a:t>
            </a:r>
            <a:r>
              <a:rPr lang="en-GB" dirty="0" err="1"/>
              <a:t>immunologiska</a:t>
            </a:r>
            <a:r>
              <a:rPr lang="en-GB" dirty="0"/>
              <a:t> </a:t>
            </a:r>
            <a:r>
              <a:rPr lang="en-GB" dirty="0" err="1"/>
              <a:t>bakgrunden</a:t>
            </a:r>
            <a:r>
              <a:rPr lang="en-GB" dirty="0"/>
              <a:t> till </a:t>
            </a:r>
            <a:r>
              <a:rPr lang="en-GB" dirty="0" err="1"/>
              <a:t>avstötningsreaktioner</a:t>
            </a:r>
            <a:r>
              <a:rPr lang="en-GB" dirty="0"/>
              <a:t> vid transplantation,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hur</a:t>
            </a:r>
            <a:r>
              <a:rPr lang="en-GB" dirty="0"/>
              <a:t> </a:t>
            </a:r>
            <a:r>
              <a:rPr lang="en-GB" dirty="0" err="1"/>
              <a:t>risken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avstötningsreaktioner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minimeras</a:t>
            </a:r>
            <a:r>
              <a:rPr lang="en-GB" dirty="0"/>
              <a:t>, </a:t>
            </a:r>
            <a:r>
              <a:rPr lang="en-GB" dirty="0" err="1"/>
              <a:t>inklusive</a:t>
            </a:r>
            <a:r>
              <a:rPr lang="en-GB" dirty="0"/>
              <a:t> </a:t>
            </a:r>
            <a:r>
              <a:rPr lang="en-GB" dirty="0" err="1"/>
              <a:t>strategier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immunosuppression med </a:t>
            </a:r>
            <a:r>
              <a:rPr lang="en-GB" dirty="0" err="1"/>
              <a:t>hjälp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biologiska</a:t>
            </a:r>
            <a:r>
              <a:rPr lang="en-GB" dirty="0"/>
              <a:t> </a:t>
            </a:r>
            <a:r>
              <a:rPr lang="en-GB" dirty="0" err="1"/>
              <a:t>läkemedel</a:t>
            </a:r>
            <a:endParaRPr lang="en-GB" dirty="0"/>
          </a:p>
          <a:p>
            <a:endParaRPr lang="en-GB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87922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C836-DC8B-C944-9C6A-3AC0FF09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Kursdetaljer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B8474-0BE7-2C40-9F38-FE9FE962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SE" dirty="0"/>
              <a:t>Första två veckorna online.</a:t>
            </a:r>
          </a:p>
          <a:p>
            <a:pPr lvl="1"/>
            <a:r>
              <a:rPr lang="en-SE" dirty="0"/>
              <a:t>O</a:t>
            </a:r>
            <a:r>
              <a:rPr lang="en-GB" dirty="0"/>
              <a:t>c</a:t>
            </a:r>
            <a:r>
              <a:rPr lang="en-SE" dirty="0"/>
              <a:t>kså alla kommande föreläsningar online.</a:t>
            </a:r>
          </a:p>
          <a:p>
            <a:pPr lvl="1"/>
            <a:r>
              <a:rPr lang="en-SE" dirty="0"/>
              <a:t>Återkommer om gruppredovisningar (ffa den 17:e)</a:t>
            </a:r>
          </a:p>
          <a:p>
            <a:pPr lvl="1"/>
            <a:r>
              <a:rPr lang="en-SE" dirty="0"/>
              <a:t>Några föreläsningar på engelska.</a:t>
            </a:r>
          </a:p>
          <a:p>
            <a:pPr lvl="1"/>
            <a:endParaRPr lang="en-SE" dirty="0"/>
          </a:p>
          <a:p>
            <a:r>
              <a:rPr lang="en-SE" dirty="0"/>
              <a:t>Studium</a:t>
            </a:r>
          </a:p>
          <a:p>
            <a:pPr lvl="1"/>
            <a:r>
              <a:rPr lang="en-SE" dirty="0"/>
              <a:t>All information</a:t>
            </a:r>
          </a:p>
          <a:p>
            <a:pPr lvl="1"/>
            <a:r>
              <a:rPr lang="en-SE" dirty="0"/>
              <a:t>Föreläsningsunderlag</a:t>
            </a:r>
          </a:p>
          <a:p>
            <a:pPr lvl="1"/>
            <a:r>
              <a:rPr lang="en-SE" dirty="0"/>
              <a:t>Länkmodul “</a:t>
            </a:r>
            <a:r>
              <a:rPr lang="en-GB" dirty="0" err="1"/>
              <a:t>Zoomlänkar</a:t>
            </a:r>
            <a:r>
              <a:rPr lang="en-GB" dirty="0"/>
              <a:t> till </a:t>
            </a:r>
            <a:r>
              <a:rPr lang="en-GB" dirty="0" err="1"/>
              <a:t>föreläsningar</a:t>
            </a:r>
            <a:r>
              <a:rPr lang="en-GB" dirty="0"/>
              <a:t> mm”. </a:t>
            </a:r>
            <a:r>
              <a:rPr lang="en-GB" dirty="0" err="1"/>
              <a:t>Ev</a:t>
            </a:r>
            <a:r>
              <a:rPr lang="en-GB" dirty="0"/>
              <a:t> </a:t>
            </a:r>
            <a:r>
              <a:rPr lang="en-GB" dirty="0" err="1"/>
              <a:t>ändringar</a:t>
            </a:r>
            <a:r>
              <a:rPr lang="en-GB" dirty="0"/>
              <a:t>, </a:t>
            </a:r>
            <a:r>
              <a:rPr lang="en-GB" dirty="0" err="1"/>
              <a:t>snabba</a:t>
            </a:r>
            <a:r>
              <a:rPr lang="en-GB" dirty="0"/>
              <a:t> </a:t>
            </a:r>
            <a:r>
              <a:rPr lang="en-GB" dirty="0" err="1"/>
              <a:t>meddelande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första</a:t>
            </a:r>
            <a:r>
              <a:rPr lang="en-GB" dirty="0"/>
              <a:t> </a:t>
            </a:r>
            <a:r>
              <a:rPr lang="en-GB" dirty="0" err="1"/>
              <a:t>sidan</a:t>
            </a:r>
            <a:r>
              <a:rPr lang="en-GB" dirty="0"/>
              <a:t>.</a:t>
            </a:r>
            <a:endParaRPr lang="en-SE" dirty="0"/>
          </a:p>
          <a:p>
            <a:pPr lvl="1"/>
            <a:r>
              <a:rPr lang="en-SE" dirty="0"/>
              <a:t>TimeEdit. Detaljer kommer uppdateras.</a:t>
            </a:r>
          </a:p>
          <a:p>
            <a:pPr lvl="1"/>
            <a:endParaRPr lang="en-SE" dirty="0"/>
          </a:p>
          <a:p>
            <a:r>
              <a:rPr lang="en-SE" dirty="0"/>
              <a:t>Ha kameran på</a:t>
            </a:r>
          </a:p>
          <a:p>
            <a:r>
              <a:rPr lang="en-SE" dirty="0"/>
              <a:t>Fråga via chat!</a:t>
            </a:r>
          </a:p>
          <a:p>
            <a:r>
              <a:rPr lang="en-SE" dirty="0"/>
              <a:t>Diskuterat kring formatet med alla föreläsare (lite kortare, uppmuntra till frågor och eftertanke)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773339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5069-B3CF-1A46-89C1-F2634A80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Schema (Se uppdaterat </a:t>
            </a:r>
            <a:r>
              <a:rPr lang="en-GB" dirty="0"/>
              <a:t>i</a:t>
            </a:r>
            <a:r>
              <a:rPr lang="en-SE" dirty="0"/>
              <a:t> Studium!)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94578-8A7B-A840-BD8E-0457889DE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7" y="620688"/>
            <a:ext cx="9269057" cy="6549987"/>
          </a:xfrm>
        </p:spPr>
      </p:pic>
    </p:spTree>
    <p:extLst>
      <p:ext uri="{BB962C8B-B14F-4D97-AF65-F5344CB8AC3E}">
        <p14:creationId xmlns:p14="http://schemas.microsoft.com/office/powerpoint/2010/main" val="894144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64D2-29E7-1A43-945C-A53EB061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Erfarenheter från tidigare kurser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25A0A-BAE8-0F4B-8300-8293006EF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Bara 3 av 39 svarade på kursvärdering VT21! </a:t>
            </a:r>
          </a:p>
          <a:p>
            <a:endParaRPr lang="sv-SE" dirty="0"/>
          </a:p>
          <a:p>
            <a:r>
              <a:rPr lang="sv-SE" dirty="0"/>
              <a:t>”Sammanhang och röd tråd svårt att följa”. I största möjliga mån är vi med vid externa föreläsare.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Formuleringar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kursmål</a:t>
            </a:r>
            <a:r>
              <a:rPr lang="en-GB" dirty="0"/>
              <a:t>. </a:t>
            </a:r>
            <a:r>
              <a:rPr lang="en-GB" dirty="0" err="1"/>
              <a:t>Arbete</a:t>
            </a:r>
            <a:r>
              <a:rPr lang="en-GB" dirty="0"/>
              <a:t> </a:t>
            </a:r>
            <a:r>
              <a:rPr lang="en-GB" dirty="0" err="1"/>
              <a:t>pågår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Stort</a:t>
            </a:r>
            <a:r>
              <a:rPr lang="en-GB" dirty="0"/>
              <a:t> </a:t>
            </a:r>
            <a:r>
              <a:rPr lang="en-GB" dirty="0" err="1"/>
              <a:t>omfång</a:t>
            </a:r>
            <a:r>
              <a:rPr lang="en-GB" dirty="0"/>
              <a:t>. Det ÄR </a:t>
            </a:r>
            <a:r>
              <a:rPr lang="en-GB" dirty="0" err="1"/>
              <a:t>stort</a:t>
            </a:r>
            <a:r>
              <a:rPr lang="en-GB" dirty="0"/>
              <a:t>. </a:t>
            </a:r>
            <a:r>
              <a:rPr lang="en-GB" dirty="0" err="1"/>
              <a:t>Räkna</a:t>
            </a:r>
            <a:r>
              <a:rPr lang="en-GB" dirty="0"/>
              <a:t> med full </a:t>
            </a:r>
            <a:r>
              <a:rPr lang="en-GB" dirty="0" err="1"/>
              <a:t>sysselsättning</a:t>
            </a:r>
            <a:r>
              <a:rPr lang="en-GB" dirty="0"/>
              <a:t>.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19509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81169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sv-SE" sz="2800" b="1" dirty="0"/>
              <a:t>Kommande händelser inom apotekarprogrammet (FAO2Y)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292827"/>
              </p:ext>
            </p:extLst>
          </p:nvPr>
        </p:nvGraphicFramePr>
        <p:xfrm>
          <a:off x="251520" y="1362871"/>
          <a:ext cx="8712969" cy="4611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4094541871"/>
                    </a:ext>
                  </a:extLst>
                </a:gridCol>
                <a:gridCol w="5237981">
                  <a:extLst>
                    <a:ext uri="{9D8B030D-6E8A-4147-A177-3AD203B41FA5}">
                      <a16:colId xmlns:a16="http://schemas.microsoft.com/office/drawing/2014/main" val="468580213"/>
                    </a:ext>
                  </a:extLst>
                </a:gridCol>
                <a:gridCol w="2250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9769">
                <a:tc>
                  <a:txBody>
                    <a:bodyPr/>
                    <a:lstStyle/>
                    <a:p>
                      <a:r>
                        <a:rPr lang="sv-SE" sz="2000" dirty="0"/>
                        <a:t>Termin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Händelse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Datum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197709"/>
                  </a:ext>
                </a:extLst>
              </a:tr>
              <a:tr h="376352">
                <a:tc>
                  <a:txBody>
                    <a:bodyPr/>
                    <a:lstStyle/>
                    <a:p>
                      <a:r>
                        <a:rPr lang="sv-SE" sz="2000" b="1" dirty="0">
                          <a:highlight>
                            <a:srgbClr val="FFFF00"/>
                          </a:highlight>
                        </a:rPr>
                        <a:t>A7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- Information om anmälan till fördjupningskurser - Anmälan till ovan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13</a:t>
                      </a:r>
                      <a:r>
                        <a:rPr lang="sv-SE" sz="2000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 september, </a:t>
                      </a:r>
                      <a:r>
                        <a:rPr lang="sv-SE" sz="2000" baseline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em</a:t>
                      </a:r>
                      <a:endParaRPr lang="sv-SE" sz="20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r>
                        <a:rPr lang="sv-SE" sz="2000" baseline="0" dirty="0">
                          <a:highlight>
                            <a:srgbClr val="FFFF00"/>
                          </a:highlight>
                        </a:rPr>
                        <a:t>1-15 oktober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838275"/>
                  </a:ext>
                </a:extLst>
              </a:tr>
              <a:tr h="376352">
                <a:tc>
                  <a:txBody>
                    <a:bodyPr/>
                    <a:lstStyle/>
                    <a:p>
                      <a:r>
                        <a:rPr lang="sv-SE" sz="2000" b="1" dirty="0"/>
                        <a:t>A8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- Information om anmälan till</a:t>
                      </a:r>
                      <a:r>
                        <a:rPr lang="sv-SE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fördjupnings-     projekt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- Anmälan till ovan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sv-SE" sz="2000" baseline="0" dirty="0">
                          <a:solidFill>
                            <a:schemeClr val="tx1"/>
                          </a:solidFill>
                        </a:rPr>
                        <a:t> september, </a:t>
                      </a:r>
                      <a:r>
                        <a:rPr lang="sv-SE" sz="2000" baseline="0" dirty="0" err="1">
                          <a:solidFill>
                            <a:schemeClr val="tx1"/>
                          </a:solidFill>
                        </a:rPr>
                        <a:t>em</a:t>
                      </a:r>
                      <a:endParaRPr lang="sv-SE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sv-SE" sz="2000" baseline="0" dirty="0"/>
                        <a:t>1-15 oktober</a:t>
                      </a:r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974680"/>
                  </a:ext>
                </a:extLst>
              </a:tr>
              <a:tr h="376352">
                <a:tc>
                  <a:txBody>
                    <a:bodyPr/>
                    <a:lstStyle/>
                    <a:p>
                      <a:r>
                        <a:rPr lang="sv-SE" sz="2000" b="1" dirty="0">
                          <a:solidFill>
                            <a:schemeClr val="tx1"/>
                          </a:solidFill>
                        </a:rPr>
                        <a:t>A9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- Information och anmälan till VFU 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- Anmälan till VFU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- Studentsymposium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baseline="0" dirty="0">
                          <a:solidFill>
                            <a:schemeClr val="tx1"/>
                          </a:solidFill>
                        </a:rPr>
                        <a:t>30 augusti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baseline="0" dirty="0"/>
                        <a:t>15 sep – 1 okt</a:t>
                      </a:r>
                      <a:endParaRPr lang="sv-SE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14 januari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194024"/>
                  </a:ext>
                </a:extLst>
              </a:tr>
              <a:tr h="376352">
                <a:tc>
                  <a:txBody>
                    <a:bodyPr/>
                    <a:lstStyle/>
                    <a:p>
                      <a:r>
                        <a:rPr lang="sv-SE" sz="2000" b="1" dirty="0"/>
                        <a:t>A10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baseline="0" dirty="0"/>
                        <a:t>- IPL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baseline="0" dirty="0"/>
                        <a:t>10/11 jan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457166"/>
                  </a:ext>
                </a:extLst>
              </a:tr>
              <a:tr h="376352">
                <a:tc>
                  <a:txBody>
                    <a:bodyPr/>
                    <a:lstStyle/>
                    <a:p>
                      <a:r>
                        <a:rPr lang="sv-SE" sz="2000" b="1" dirty="0"/>
                        <a:t>Alla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/>
                        <a:t>- </a:t>
                      </a:r>
                      <a:r>
                        <a:rPr lang="sv-SE" sz="2000" dirty="0" err="1"/>
                        <a:t>Pharmada</a:t>
                      </a:r>
                      <a:r>
                        <a:rPr lang="sv-SE" sz="2000" dirty="0"/>
                        <a:t> (mars)</a:t>
                      </a:r>
                      <a:r>
                        <a:rPr lang="sv-SE" sz="2000" baseline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/>
                        <a:t>10</a:t>
                      </a:r>
                      <a:r>
                        <a:rPr lang="sv-SE" sz="2000" baseline="0" dirty="0"/>
                        <a:t> mars, </a:t>
                      </a:r>
                      <a:r>
                        <a:rPr lang="sv-SE" sz="2000" baseline="0" dirty="0" err="1"/>
                        <a:t>em</a:t>
                      </a:r>
                      <a:endParaRPr lang="sv-SE" sz="2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768151"/>
                  </a:ext>
                </a:extLst>
              </a:tr>
              <a:tr h="376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b="1" dirty="0"/>
                        <a:t>Efter A10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dirty="0"/>
                        <a:t>- Examensceremoni</a:t>
                      </a:r>
                      <a:r>
                        <a:rPr lang="sv-SE" sz="2000" baseline="0" dirty="0"/>
                        <a:t>  (september)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tx1"/>
                          </a:solidFill>
                        </a:rPr>
                        <a:t>25 september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03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Covid</a:t>
            </a:r>
            <a:r>
              <a:rPr lang="sv-SE" dirty="0"/>
              <a:t> 19-information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endParaRPr lang="sv-SE" dirty="0"/>
          </a:p>
          <a:p>
            <a:pPr marL="0" indent="0" algn="ctr">
              <a:spcAft>
                <a:spcPts val="600"/>
              </a:spcAft>
              <a:buNone/>
            </a:pPr>
            <a:endParaRPr lang="sv-SE" dirty="0"/>
          </a:p>
          <a:p>
            <a:pPr marL="0" indent="0" algn="ctr">
              <a:spcAft>
                <a:spcPts val="600"/>
              </a:spcAft>
              <a:buNone/>
            </a:pPr>
            <a:endParaRPr lang="sv-SE" dirty="0"/>
          </a:p>
          <a:p>
            <a:pPr marL="0" indent="0" algn="ctr">
              <a:spcAft>
                <a:spcPts val="600"/>
              </a:spcAft>
              <a:buNone/>
            </a:pPr>
            <a:r>
              <a:rPr lang="sv-SE" dirty="0"/>
              <a:t>Följ uppdateringar på </a:t>
            </a:r>
            <a:r>
              <a:rPr lang="sv-SE" dirty="0" err="1"/>
              <a:t>uu.se</a:t>
            </a:r>
            <a:r>
              <a:rPr lang="sv-S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857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D5CC-47DA-E14C-BC6D-3C8DA9BD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4D464-D52B-F044-A843-2BD4ACFDD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SE" dirty="0"/>
          </a:p>
          <a:p>
            <a:pPr marL="0" indent="0" algn="ctr">
              <a:buNone/>
            </a:pPr>
            <a:endParaRPr lang="en-SE" dirty="0"/>
          </a:p>
          <a:p>
            <a:pPr marL="0" indent="0" algn="ctr">
              <a:buNone/>
            </a:pPr>
            <a:endParaRPr lang="en-SE" dirty="0"/>
          </a:p>
          <a:p>
            <a:pPr marL="0" indent="0" algn="ctr">
              <a:buNone/>
            </a:pPr>
            <a:r>
              <a:rPr lang="en-SE" sz="3200" dirty="0"/>
              <a:t>Välkomna till kursen!</a:t>
            </a:r>
          </a:p>
        </p:txBody>
      </p:sp>
    </p:spTree>
    <p:extLst>
      <p:ext uri="{BB962C8B-B14F-4D97-AF65-F5344CB8AC3E}">
        <p14:creationId xmlns:p14="http://schemas.microsoft.com/office/powerpoint/2010/main" val="8574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37E7-EBE9-4D42-AED3-7BC2801E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Första kursen på avancerad 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62A89-A2F6-DA42-9989-66BD15D5F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SE" sz="2800" dirty="0"/>
          </a:p>
          <a:p>
            <a:pPr marL="0" indent="0" algn="ctr">
              <a:buNone/>
            </a:pPr>
            <a:r>
              <a:rPr lang="en-SE" sz="2800" dirty="0"/>
              <a:t>Fullspäckad, nya uppslag från “kända” koncept</a:t>
            </a:r>
          </a:p>
          <a:p>
            <a:pPr marL="0" indent="0" algn="ctr">
              <a:buNone/>
            </a:pPr>
            <a:r>
              <a:rPr lang="en-SE" sz="2800" dirty="0"/>
              <a:t>Immunologi, biokemi, kemi, biologi</a:t>
            </a:r>
          </a:p>
          <a:p>
            <a:pPr marL="0" indent="0" algn="ctr">
              <a:buNone/>
            </a:pPr>
            <a:r>
              <a:rPr lang="en-SE" sz="2800" dirty="0"/>
              <a:t> </a:t>
            </a:r>
          </a:p>
          <a:p>
            <a:pPr marL="0" indent="0" algn="ctr">
              <a:buNone/>
            </a:pPr>
            <a:endParaRPr lang="en-SE" sz="2800" dirty="0"/>
          </a:p>
          <a:p>
            <a:pPr marL="0" indent="0" algn="ctr">
              <a:buNone/>
            </a:pPr>
            <a:r>
              <a:rPr lang="en-SE" sz="2800" dirty="0"/>
              <a:t>Belysa den snabba utvecklingen! </a:t>
            </a:r>
          </a:p>
          <a:p>
            <a:pPr marL="0" indent="0" algn="ctr">
              <a:buNone/>
            </a:pPr>
            <a:r>
              <a:rPr lang="en-SE" sz="2800" dirty="0"/>
              <a:t>Aldrig mer aktuellt!</a:t>
            </a:r>
          </a:p>
          <a:p>
            <a:pPr marL="0" indent="0" algn="ctr">
              <a:buNone/>
            </a:pPr>
            <a:endParaRPr lang="en-SE" sz="2800" dirty="0"/>
          </a:p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1321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6BCDDC-0CCD-C741-AAA6-75216A20F7BB}"/>
              </a:ext>
            </a:extLst>
          </p:cNvPr>
          <p:cNvGrpSpPr/>
          <p:nvPr/>
        </p:nvGrpSpPr>
        <p:grpSpPr>
          <a:xfrm>
            <a:off x="1397161" y="1258951"/>
            <a:ext cx="7872189" cy="5449831"/>
            <a:chOff x="971600" y="1213994"/>
            <a:chExt cx="8088214" cy="5599382"/>
          </a:xfrm>
        </p:grpSpPr>
        <p:pic>
          <p:nvPicPr>
            <p:cNvPr id="5" name="Picture 4" descr="antikropp artemisinin.tif">
              <a:extLst>
                <a:ext uri="{FF2B5EF4-FFF2-40B4-BE49-F238E27FC236}">
                  <a16:creationId xmlns:a16="http://schemas.microsoft.com/office/drawing/2014/main" id="{FEB64992-D062-DC47-B78C-AE6DB53A4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96170" y="1213994"/>
              <a:ext cx="7163644" cy="5599382"/>
            </a:xfrm>
            <a:prstGeom prst="rect">
              <a:avLst/>
            </a:prstGeom>
          </p:spPr>
        </p:pic>
        <p:pic>
          <p:nvPicPr>
            <p:cNvPr id="6" name="Picture 5" descr="antikropp artemisinin.tif">
              <a:extLst>
                <a:ext uri="{FF2B5EF4-FFF2-40B4-BE49-F238E27FC236}">
                  <a16:creationId xmlns:a16="http://schemas.microsoft.com/office/drawing/2014/main" id="{DF7F58BF-0C18-AA45-8DED-885324854E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5805264"/>
              <a:ext cx="583600" cy="4889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24665C-292B-1248-BFDA-8E90E8B95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728" y="5080146"/>
              <a:ext cx="1224136" cy="155916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8B9919-8ECB-794F-A3AF-AC428D8F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Biologiska läkemedel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72A238-1BE3-2248-984F-5B66C2BD7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43327"/>
            <a:ext cx="3744416" cy="4078968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Från lågmolekylära läkemedel, till proteiner och vidare!</a:t>
            </a:r>
          </a:p>
        </p:txBody>
      </p:sp>
    </p:spTree>
    <p:extLst>
      <p:ext uri="{BB962C8B-B14F-4D97-AF65-F5344CB8AC3E}">
        <p14:creationId xmlns:p14="http://schemas.microsoft.com/office/powerpoint/2010/main" val="59207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088825-38A4-784A-A9ED-7040F459A365}"/>
              </a:ext>
            </a:extLst>
          </p:cNvPr>
          <p:cNvGrpSpPr/>
          <p:nvPr/>
        </p:nvGrpSpPr>
        <p:grpSpPr>
          <a:xfrm>
            <a:off x="1547664" y="836712"/>
            <a:ext cx="7312687" cy="5805264"/>
            <a:chOff x="241300" y="0"/>
            <a:chExt cx="863878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0" y="0"/>
              <a:ext cx="8638781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331568" y="3059148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05034" y="2471096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78499" y="3647200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21745" y="4235252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750723" y="4235252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21745" y="4829544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1568" y="5417596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2590" y="6005648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4938" y="6005648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31568" y="6005648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69878" y="5417596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78499" y="5417596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8738" y="5417596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87893" y="2471096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726248" y="1301159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68738" y="1301159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26248" y="3647200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149583" y="3059148"/>
              <a:ext cx="419155" cy="588052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119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5D8D8F-6EAB-AA44-AA56-0C3A3363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r="27049" b="28549"/>
          <a:stretch/>
        </p:blipFill>
        <p:spPr>
          <a:xfrm>
            <a:off x="1541722" y="1547664"/>
            <a:ext cx="7422766" cy="53377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7A8E9-0C75-DF47-82F2-00426504E4F5}"/>
              </a:ext>
            </a:extLst>
          </p:cNvPr>
          <p:cNvSpPr/>
          <p:nvPr/>
        </p:nvSpPr>
        <p:spPr>
          <a:xfrm>
            <a:off x="2597229" y="164876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15820-20A9-4648-A97C-C64E73CB86A4}"/>
              </a:ext>
            </a:extLst>
          </p:cNvPr>
          <p:cNvSpPr/>
          <p:nvPr/>
        </p:nvSpPr>
        <p:spPr>
          <a:xfrm>
            <a:off x="1918350" y="409527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815ED5-C896-5F45-B6C0-06FDDB10ED05}"/>
              </a:ext>
            </a:extLst>
          </p:cNvPr>
          <p:cNvSpPr/>
          <p:nvPr/>
        </p:nvSpPr>
        <p:spPr>
          <a:xfrm>
            <a:off x="1914455" y="1659220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6C3E5-D336-694D-9C66-94065A125FF3}"/>
              </a:ext>
            </a:extLst>
          </p:cNvPr>
          <p:cNvSpPr/>
          <p:nvPr/>
        </p:nvSpPr>
        <p:spPr>
          <a:xfrm>
            <a:off x="3631018" y="16526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90754C-25BB-B043-8554-879E1301F8EC}"/>
              </a:ext>
            </a:extLst>
          </p:cNvPr>
          <p:cNvSpPr/>
          <p:nvPr/>
        </p:nvSpPr>
        <p:spPr>
          <a:xfrm>
            <a:off x="2247865" y="214777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2D7C0-A92F-854D-8979-98B728DF7E71}"/>
              </a:ext>
            </a:extLst>
          </p:cNvPr>
          <p:cNvSpPr/>
          <p:nvPr/>
        </p:nvSpPr>
        <p:spPr>
          <a:xfrm>
            <a:off x="1921057" y="213787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CA40C3-21FE-234B-9623-130871C92762}"/>
              </a:ext>
            </a:extLst>
          </p:cNvPr>
          <p:cNvSpPr/>
          <p:nvPr/>
        </p:nvSpPr>
        <p:spPr>
          <a:xfrm>
            <a:off x="2931188" y="213127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0A7CAB-C308-3748-8C6B-7E2902C949CC}"/>
              </a:ext>
            </a:extLst>
          </p:cNvPr>
          <p:cNvSpPr/>
          <p:nvPr/>
        </p:nvSpPr>
        <p:spPr>
          <a:xfrm>
            <a:off x="3281103" y="213787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D36A2D-6373-6B44-A7E2-B4EA8B68F20B}"/>
              </a:ext>
            </a:extLst>
          </p:cNvPr>
          <p:cNvSpPr/>
          <p:nvPr/>
        </p:nvSpPr>
        <p:spPr>
          <a:xfrm>
            <a:off x="3627717" y="213457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D1FCC2-C933-E04B-A5C6-EB6417AA8C4B}"/>
              </a:ext>
            </a:extLst>
          </p:cNvPr>
          <p:cNvSpPr/>
          <p:nvPr/>
        </p:nvSpPr>
        <p:spPr>
          <a:xfrm>
            <a:off x="3967729" y="216492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20ECDB-984F-2646-A320-FEC29AA23F45}"/>
              </a:ext>
            </a:extLst>
          </p:cNvPr>
          <p:cNvSpPr/>
          <p:nvPr/>
        </p:nvSpPr>
        <p:spPr>
          <a:xfrm>
            <a:off x="1908601" y="260682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1E6001-5306-1F4D-8424-AE7EC7150B8B}"/>
              </a:ext>
            </a:extLst>
          </p:cNvPr>
          <p:cNvSpPr/>
          <p:nvPr/>
        </p:nvSpPr>
        <p:spPr>
          <a:xfrm>
            <a:off x="2261817" y="262663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21E17D-431C-5D43-90B5-95F8BF2681CC}"/>
              </a:ext>
            </a:extLst>
          </p:cNvPr>
          <p:cNvSpPr/>
          <p:nvPr/>
        </p:nvSpPr>
        <p:spPr>
          <a:xfrm>
            <a:off x="2935237" y="262663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D0349A-E4E5-DC4F-92D2-2573B46BFE6D}"/>
              </a:ext>
            </a:extLst>
          </p:cNvPr>
          <p:cNvSpPr/>
          <p:nvPr/>
        </p:nvSpPr>
        <p:spPr>
          <a:xfrm>
            <a:off x="4301886" y="2623332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2E2731-3074-634A-9D8E-B44AEC63BDBE}"/>
              </a:ext>
            </a:extLst>
          </p:cNvPr>
          <p:cNvSpPr/>
          <p:nvPr/>
        </p:nvSpPr>
        <p:spPr>
          <a:xfrm>
            <a:off x="3278550" y="4139952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636359-18AF-CF40-AEE6-C7B72D98D4D3}"/>
              </a:ext>
            </a:extLst>
          </p:cNvPr>
          <p:cNvSpPr/>
          <p:nvPr/>
        </p:nvSpPr>
        <p:spPr>
          <a:xfrm>
            <a:off x="2255214" y="3138302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07C22C-F540-284B-B1F4-8FFE3DD5B496}"/>
              </a:ext>
            </a:extLst>
          </p:cNvPr>
          <p:cNvSpPr/>
          <p:nvPr/>
        </p:nvSpPr>
        <p:spPr>
          <a:xfrm>
            <a:off x="3958574" y="312179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31D9FA-5F3C-F748-B61A-BE6EB4CD1D83}"/>
              </a:ext>
            </a:extLst>
          </p:cNvPr>
          <p:cNvSpPr/>
          <p:nvPr/>
        </p:nvSpPr>
        <p:spPr>
          <a:xfrm>
            <a:off x="3278550" y="356744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5DC531-5AD6-2144-BEA0-FC47B07D4A79}"/>
              </a:ext>
            </a:extLst>
          </p:cNvPr>
          <p:cNvSpPr/>
          <p:nvPr/>
        </p:nvSpPr>
        <p:spPr>
          <a:xfrm>
            <a:off x="2595226" y="3603753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541DC8-B04C-E944-8517-B54F5C7ACBF6}"/>
              </a:ext>
            </a:extLst>
          </p:cNvPr>
          <p:cNvSpPr/>
          <p:nvPr/>
        </p:nvSpPr>
        <p:spPr>
          <a:xfrm>
            <a:off x="2253211" y="5557813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BB2CBF-28BF-3E4B-8755-53D19DDA06CD}"/>
              </a:ext>
            </a:extLst>
          </p:cNvPr>
          <p:cNvSpPr/>
          <p:nvPr/>
        </p:nvSpPr>
        <p:spPr>
          <a:xfrm>
            <a:off x="3615107" y="409527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9D83CD-02E2-144B-B249-F7ADD5813811}"/>
              </a:ext>
            </a:extLst>
          </p:cNvPr>
          <p:cNvSpPr/>
          <p:nvPr/>
        </p:nvSpPr>
        <p:spPr>
          <a:xfrm>
            <a:off x="4308335" y="409527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22EEE3-248C-9B42-BA2A-E1A39F6087F2}"/>
              </a:ext>
            </a:extLst>
          </p:cNvPr>
          <p:cNvSpPr/>
          <p:nvPr/>
        </p:nvSpPr>
        <p:spPr>
          <a:xfrm>
            <a:off x="3275249" y="4588900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C1A62B-EED5-3241-8AD0-E338D32B904B}"/>
              </a:ext>
            </a:extLst>
          </p:cNvPr>
          <p:cNvSpPr/>
          <p:nvPr/>
        </p:nvSpPr>
        <p:spPr>
          <a:xfrm>
            <a:off x="2595226" y="507085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0FAFAD-3BD2-224A-A349-36B39AC08504}"/>
              </a:ext>
            </a:extLst>
          </p:cNvPr>
          <p:cNvSpPr/>
          <p:nvPr/>
        </p:nvSpPr>
        <p:spPr>
          <a:xfrm>
            <a:off x="3615261" y="508406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1F3C2B-8197-BB44-AD6B-EA2EAA315D3C}"/>
              </a:ext>
            </a:extLst>
          </p:cNvPr>
          <p:cNvSpPr/>
          <p:nvPr/>
        </p:nvSpPr>
        <p:spPr>
          <a:xfrm>
            <a:off x="4305187" y="508406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A1A4EE-BD27-9A4E-AE65-4EEA293E944D}"/>
              </a:ext>
            </a:extLst>
          </p:cNvPr>
          <p:cNvSpPr/>
          <p:nvPr/>
        </p:nvSpPr>
        <p:spPr>
          <a:xfrm>
            <a:off x="2599824" y="55677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49DE2E2-64C8-3E4E-829B-7B41EE19F2D1}"/>
              </a:ext>
            </a:extLst>
          </p:cNvPr>
          <p:cNvSpPr/>
          <p:nvPr/>
        </p:nvSpPr>
        <p:spPr>
          <a:xfrm>
            <a:off x="2933234" y="557762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568676-4E50-0749-BE58-A2792918D15C}"/>
              </a:ext>
            </a:extLst>
          </p:cNvPr>
          <p:cNvSpPr/>
          <p:nvPr/>
        </p:nvSpPr>
        <p:spPr>
          <a:xfrm>
            <a:off x="2596523" y="605627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BAE1E6-5347-1A47-A31B-627DC7B6985F}"/>
              </a:ext>
            </a:extLst>
          </p:cNvPr>
          <p:cNvSpPr/>
          <p:nvPr/>
        </p:nvSpPr>
        <p:spPr>
          <a:xfrm>
            <a:off x="3623160" y="605957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C980010-7345-9942-A1EE-3E8314A8DB8A}"/>
              </a:ext>
            </a:extLst>
          </p:cNvPr>
          <p:cNvSpPr/>
          <p:nvPr/>
        </p:nvSpPr>
        <p:spPr>
          <a:xfrm>
            <a:off x="3956570" y="604637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224708A-DAC2-CB4F-AFF9-FA0E5FF39182}"/>
              </a:ext>
            </a:extLst>
          </p:cNvPr>
          <p:cNvSpPr/>
          <p:nvPr/>
        </p:nvSpPr>
        <p:spPr>
          <a:xfrm>
            <a:off x="4643196" y="556111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3FEACE5-30E4-3046-B298-C1ABC533FD45}"/>
              </a:ext>
            </a:extLst>
          </p:cNvPr>
          <p:cNvSpPr/>
          <p:nvPr/>
        </p:nvSpPr>
        <p:spPr>
          <a:xfrm>
            <a:off x="5656628" y="55677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BA2C05-B536-2D44-BDA6-D26686E93C66}"/>
              </a:ext>
            </a:extLst>
          </p:cNvPr>
          <p:cNvSpPr/>
          <p:nvPr/>
        </p:nvSpPr>
        <p:spPr>
          <a:xfrm>
            <a:off x="5656628" y="607608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E4C40F-D5EF-DB4F-BB94-CE2D080D2426}"/>
              </a:ext>
            </a:extLst>
          </p:cNvPr>
          <p:cNvSpPr/>
          <p:nvPr/>
        </p:nvSpPr>
        <p:spPr>
          <a:xfrm>
            <a:off x="4983207" y="508575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FC03C5F-7AF6-6947-8AE3-A13FF0E8D033}"/>
              </a:ext>
            </a:extLst>
          </p:cNvPr>
          <p:cNvSpPr/>
          <p:nvPr/>
        </p:nvSpPr>
        <p:spPr>
          <a:xfrm>
            <a:off x="4639894" y="459389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1C3DF77-091C-1342-B185-CDEE5BE81456}"/>
              </a:ext>
            </a:extLst>
          </p:cNvPr>
          <p:cNvSpPr/>
          <p:nvPr/>
        </p:nvSpPr>
        <p:spPr>
          <a:xfrm>
            <a:off x="4976605" y="460710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DB7829D-9043-A643-8E6D-B34911012BFC}"/>
              </a:ext>
            </a:extLst>
          </p:cNvPr>
          <p:cNvSpPr/>
          <p:nvPr/>
        </p:nvSpPr>
        <p:spPr>
          <a:xfrm>
            <a:off x="6679964" y="507915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B3035E-71D9-E441-BFB7-69685BC98DF5}"/>
              </a:ext>
            </a:extLst>
          </p:cNvPr>
          <p:cNvSpPr/>
          <p:nvPr/>
        </p:nvSpPr>
        <p:spPr>
          <a:xfrm>
            <a:off x="7019976" y="507585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DF2449-7064-F349-8BEE-0C1E584620F8}"/>
              </a:ext>
            </a:extLst>
          </p:cNvPr>
          <p:cNvSpPr/>
          <p:nvPr/>
        </p:nvSpPr>
        <p:spPr>
          <a:xfrm>
            <a:off x="7033180" y="5554513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B8C0432-6DA3-6142-9652-95316A52CBDF}"/>
              </a:ext>
            </a:extLst>
          </p:cNvPr>
          <p:cNvSpPr/>
          <p:nvPr/>
        </p:nvSpPr>
        <p:spPr>
          <a:xfrm>
            <a:off x="5326520" y="6069482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A9F5592-973E-494E-9DE4-57E449A4CD71}"/>
              </a:ext>
            </a:extLst>
          </p:cNvPr>
          <p:cNvSpPr/>
          <p:nvPr/>
        </p:nvSpPr>
        <p:spPr>
          <a:xfrm>
            <a:off x="7363994" y="55677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20BE53F-B7A8-5C4E-92CA-7FBB803544FA}"/>
              </a:ext>
            </a:extLst>
          </p:cNvPr>
          <p:cNvSpPr/>
          <p:nvPr/>
        </p:nvSpPr>
        <p:spPr>
          <a:xfrm>
            <a:off x="7376493" y="506925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535F806-0A8A-0949-B1CD-7A9B0181E999}"/>
              </a:ext>
            </a:extLst>
          </p:cNvPr>
          <p:cNvSpPr/>
          <p:nvPr/>
        </p:nvSpPr>
        <p:spPr>
          <a:xfrm>
            <a:off x="7707307" y="605627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300E338-52D0-FB46-BE64-17D96A74A869}"/>
              </a:ext>
            </a:extLst>
          </p:cNvPr>
          <p:cNvSpPr/>
          <p:nvPr/>
        </p:nvSpPr>
        <p:spPr>
          <a:xfrm>
            <a:off x="7711082" y="507585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7D302E3-10EF-D747-ABD9-A827CDDD0407}"/>
              </a:ext>
            </a:extLst>
          </p:cNvPr>
          <p:cNvSpPr/>
          <p:nvPr/>
        </p:nvSpPr>
        <p:spPr>
          <a:xfrm>
            <a:off x="8389925" y="459389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0210676-4442-CC49-99EA-AA169A2BAC9B}"/>
              </a:ext>
            </a:extLst>
          </p:cNvPr>
          <p:cNvSpPr/>
          <p:nvPr/>
        </p:nvSpPr>
        <p:spPr>
          <a:xfrm>
            <a:off x="6347261" y="602326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BD23D2-EE22-F94B-83A3-8AAD5EBD7158}"/>
              </a:ext>
            </a:extLst>
          </p:cNvPr>
          <p:cNvSpPr/>
          <p:nvPr/>
        </p:nvSpPr>
        <p:spPr>
          <a:xfrm>
            <a:off x="8047318" y="55677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C8F54E7-A4F6-C942-A60F-E2C9FAC21F24}"/>
              </a:ext>
            </a:extLst>
          </p:cNvPr>
          <p:cNvSpPr/>
          <p:nvPr/>
        </p:nvSpPr>
        <p:spPr>
          <a:xfrm>
            <a:off x="8380022" y="309190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2DDCD93-AB48-F14A-B5E8-852A1EDA2BD6}"/>
              </a:ext>
            </a:extLst>
          </p:cNvPr>
          <p:cNvSpPr/>
          <p:nvPr/>
        </p:nvSpPr>
        <p:spPr>
          <a:xfrm>
            <a:off x="6683266" y="408223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A6FDD74-D0A7-3042-831F-059D4F7CEFCD}"/>
              </a:ext>
            </a:extLst>
          </p:cNvPr>
          <p:cNvSpPr/>
          <p:nvPr/>
        </p:nvSpPr>
        <p:spPr>
          <a:xfrm>
            <a:off x="6346709" y="408871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5DF980-FB81-3540-B114-771291DB4901}"/>
              </a:ext>
            </a:extLst>
          </p:cNvPr>
          <p:cNvSpPr/>
          <p:nvPr/>
        </p:nvSpPr>
        <p:spPr>
          <a:xfrm>
            <a:off x="6003396" y="40854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3E86CFA-028E-D84B-B6C6-8DAB46948E2E}"/>
              </a:ext>
            </a:extLst>
          </p:cNvPr>
          <p:cNvSpPr/>
          <p:nvPr/>
        </p:nvSpPr>
        <p:spPr>
          <a:xfrm>
            <a:off x="5653481" y="408871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8D280C-94F7-9640-B107-61A1299818BE}"/>
              </a:ext>
            </a:extLst>
          </p:cNvPr>
          <p:cNvSpPr/>
          <p:nvPr/>
        </p:nvSpPr>
        <p:spPr>
          <a:xfrm>
            <a:off x="7713203" y="3590371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D9EC91-F3F7-0A4C-8EAF-E25F17156C0F}"/>
              </a:ext>
            </a:extLst>
          </p:cNvPr>
          <p:cNvSpPr/>
          <p:nvPr/>
        </p:nvSpPr>
        <p:spPr>
          <a:xfrm>
            <a:off x="7713203" y="409213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BFB318E-8F60-994A-B5F6-9398435D2C96}"/>
              </a:ext>
            </a:extLst>
          </p:cNvPr>
          <p:cNvSpPr/>
          <p:nvPr/>
        </p:nvSpPr>
        <p:spPr>
          <a:xfrm>
            <a:off x="8386624" y="407232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0FAA053-4234-CD47-93E5-88EBF18192DF}"/>
              </a:ext>
            </a:extLst>
          </p:cNvPr>
          <p:cNvSpPr/>
          <p:nvPr/>
        </p:nvSpPr>
        <p:spPr>
          <a:xfrm>
            <a:off x="8049914" y="260664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E42941E-60F4-5045-AB26-45028B997B09}"/>
              </a:ext>
            </a:extLst>
          </p:cNvPr>
          <p:cNvSpPr/>
          <p:nvPr/>
        </p:nvSpPr>
        <p:spPr>
          <a:xfrm>
            <a:off x="6686567" y="311501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2074CCE-85A3-594D-AD03-AB99D935A044}"/>
              </a:ext>
            </a:extLst>
          </p:cNvPr>
          <p:cNvSpPr/>
          <p:nvPr/>
        </p:nvSpPr>
        <p:spPr>
          <a:xfrm>
            <a:off x="6349856" y="3101810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2216AFF-4761-FD4B-9A99-16FB9DE70C98}"/>
              </a:ext>
            </a:extLst>
          </p:cNvPr>
          <p:cNvSpPr/>
          <p:nvPr/>
        </p:nvSpPr>
        <p:spPr>
          <a:xfrm>
            <a:off x="6003242" y="311171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BFB742C-0148-094F-9972-5968DED3AAE5}"/>
              </a:ext>
            </a:extLst>
          </p:cNvPr>
          <p:cNvSpPr/>
          <p:nvPr/>
        </p:nvSpPr>
        <p:spPr>
          <a:xfrm>
            <a:off x="5663231" y="311831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10A4ADD-979E-4449-A003-7E1657E2D94A}"/>
              </a:ext>
            </a:extLst>
          </p:cNvPr>
          <p:cNvSpPr/>
          <p:nvPr/>
        </p:nvSpPr>
        <p:spPr>
          <a:xfrm>
            <a:off x="6338457" y="262975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8D55AC6-804A-4E4F-813A-B6C4BBAA68E4}"/>
              </a:ext>
            </a:extLst>
          </p:cNvPr>
          <p:cNvSpPr/>
          <p:nvPr/>
        </p:nvSpPr>
        <p:spPr>
          <a:xfrm>
            <a:off x="6009845" y="262975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5FB63FD-C7DC-5F46-93A5-E21BCFCC457F}"/>
              </a:ext>
            </a:extLst>
          </p:cNvPr>
          <p:cNvSpPr/>
          <p:nvPr/>
        </p:nvSpPr>
        <p:spPr>
          <a:xfrm>
            <a:off x="5666532" y="262975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8605A0D-E9C6-894D-8C0C-E404FC63E827}"/>
              </a:ext>
            </a:extLst>
          </p:cNvPr>
          <p:cNvSpPr/>
          <p:nvPr/>
        </p:nvSpPr>
        <p:spPr>
          <a:xfrm>
            <a:off x="6686567" y="263965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B656445-50FB-8D4E-8AA4-424E2437FD97}"/>
              </a:ext>
            </a:extLst>
          </p:cNvPr>
          <p:cNvSpPr/>
          <p:nvPr/>
        </p:nvSpPr>
        <p:spPr>
          <a:xfrm>
            <a:off x="6340987" y="213127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136F8F-4D96-ED4B-BD07-F0EBA9DE4005}"/>
              </a:ext>
            </a:extLst>
          </p:cNvPr>
          <p:cNvSpPr/>
          <p:nvPr/>
        </p:nvSpPr>
        <p:spPr>
          <a:xfrm>
            <a:off x="5664890" y="213457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4B4B1E-9802-794D-8FA8-462EA6C6B807}"/>
              </a:ext>
            </a:extLst>
          </p:cNvPr>
          <p:cNvSpPr/>
          <p:nvPr/>
        </p:nvSpPr>
        <p:spPr>
          <a:xfrm>
            <a:off x="6010878" y="164601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83435F6-69B4-A646-9C50-EF0C9EB615F9}"/>
              </a:ext>
            </a:extLst>
          </p:cNvPr>
          <p:cNvSpPr/>
          <p:nvPr/>
        </p:nvSpPr>
        <p:spPr>
          <a:xfrm>
            <a:off x="6350890" y="164601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2B1306B-0182-4E4A-82B9-2A5E6ED07B94}"/>
              </a:ext>
            </a:extLst>
          </p:cNvPr>
          <p:cNvSpPr/>
          <p:nvPr/>
        </p:nvSpPr>
        <p:spPr>
          <a:xfrm>
            <a:off x="6671095" y="1632810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176A815-F091-3944-8D24-A67A5F0F9D4C}"/>
              </a:ext>
            </a:extLst>
          </p:cNvPr>
          <p:cNvSpPr/>
          <p:nvPr/>
        </p:nvSpPr>
        <p:spPr>
          <a:xfrm>
            <a:off x="5657662" y="1632810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590C046-0EF0-1F46-AFE5-75404B3FD422}"/>
              </a:ext>
            </a:extLst>
          </p:cNvPr>
          <p:cNvSpPr/>
          <p:nvPr/>
        </p:nvSpPr>
        <p:spPr>
          <a:xfrm>
            <a:off x="8037743" y="164601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ECCDF5E-CD66-4C4F-8F37-C1FFEDD60465}"/>
              </a:ext>
            </a:extLst>
          </p:cNvPr>
          <p:cNvSpPr/>
          <p:nvPr/>
        </p:nvSpPr>
        <p:spPr>
          <a:xfrm>
            <a:off x="8377755" y="2134575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476AFB7-ED11-EA4B-9221-1E49055430D9}"/>
              </a:ext>
            </a:extLst>
          </p:cNvPr>
          <p:cNvSpPr/>
          <p:nvPr/>
        </p:nvSpPr>
        <p:spPr>
          <a:xfrm>
            <a:off x="7352673" y="213871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F3802F4-86C5-F242-884A-BB3E366CEEED}"/>
              </a:ext>
            </a:extLst>
          </p:cNvPr>
          <p:cNvSpPr/>
          <p:nvPr/>
        </p:nvSpPr>
        <p:spPr>
          <a:xfrm>
            <a:off x="7030913" y="211146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DF313E1-D6DF-8540-AFD1-C0AA6D7BF4B2}"/>
              </a:ext>
            </a:extLst>
          </p:cNvPr>
          <p:cNvSpPr/>
          <p:nvPr/>
        </p:nvSpPr>
        <p:spPr>
          <a:xfrm>
            <a:off x="5324253" y="1632810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22813BE-3640-6343-80AF-25D6E38D5706}"/>
              </a:ext>
            </a:extLst>
          </p:cNvPr>
          <p:cNvSpPr/>
          <p:nvPr/>
        </p:nvSpPr>
        <p:spPr>
          <a:xfrm>
            <a:off x="4634326" y="1659219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ACB9E4C-FD2B-4C4D-8AED-FEF869D7A322}"/>
              </a:ext>
            </a:extLst>
          </p:cNvPr>
          <p:cNvSpPr/>
          <p:nvPr/>
        </p:nvSpPr>
        <p:spPr>
          <a:xfrm>
            <a:off x="4654133" y="2127972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3F29C0B-1302-8346-9CF5-3335EC36D4C3}"/>
              </a:ext>
            </a:extLst>
          </p:cNvPr>
          <p:cNvSpPr/>
          <p:nvPr/>
        </p:nvSpPr>
        <p:spPr>
          <a:xfrm>
            <a:off x="4634326" y="2619834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020F191-6A61-914C-9408-E6A63DAE56E6}"/>
              </a:ext>
            </a:extLst>
          </p:cNvPr>
          <p:cNvSpPr/>
          <p:nvPr/>
        </p:nvSpPr>
        <p:spPr>
          <a:xfrm>
            <a:off x="4297616" y="1652617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AAC0E02-082D-884A-A8A6-59D7BBDA1379}"/>
              </a:ext>
            </a:extLst>
          </p:cNvPr>
          <p:cNvSpPr/>
          <p:nvPr/>
        </p:nvSpPr>
        <p:spPr>
          <a:xfrm>
            <a:off x="3957604" y="1649316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5AB938C-CD07-5242-B0D6-C5C0494BE1D1}"/>
              </a:ext>
            </a:extLst>
          </p:cNvPr>
          <p:cNvSpPr/>
          <p:nvPr/>
        </p:nvSpPr>
        <p:spPr>
          <a:xfrm>
            <a:off x="5329631" y="410141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F80C05C-B918-E243-9CB1-3F2D1465B7F4}"/>
              </a:ext>
            </a:extLst>
          </p:cNvPr>
          <p:cNvSpPr txBox="1"/>
          <p:nvPr/>
        </p:nvSpPr>
        <p:spPr>
          <a:xfrm>
            <a:off x="2636310" y="633371"/>
            <a:ext cx="6382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Och 2019… 11 av </a:t>
            </a:r>
            <a:r>
              <a:rPr lang="sv-SE" sz="2400" dirty="0" err="1"/>
              <a:t>top</a:t>
            </a:r>
            <a:r>
              <a:rPr lang="sv-SE" sz="2400" dirty="0"/>
              <a:t> 15! &gt; 80 totalt</a:t>
            </a:r>
          </a:p>
          <a:p>
            <a:r>
              <a:rPr lang="sv-SE" sz="2400" dirty="0"/>
              <a:t>Poster av </a:t>
            </a:r>
            <a:r>
              <a:rPr lang="sv-SE" sz="2400" dirty="0" err="1"/>
              <a:t>Njardarson</a:t>
            </a:r>
            <a:r>
              <a:rPr lang="sv-SE" sz="2400" dirty="0"/>
              <a:t> </a:t>
            </a:r>
            <a:r>
              <a:rPr lang="sv-SE" sz="2400" dirty="0" err="1"/>
              <a:t>group</a:t>
            </a:r>
            <a:r>
              <a:rPr lang="sv-SE" sz="2400" dirty="0"/>
              <a:t>, University </a:t>
            </a:r>
            <a:r>
              <a:rPr lang="sv-SE" sz="2400" dirty="0" err="1"/>
              <a:t>of</a:t>
            </a:r>
            <a:r>
              <a:rPr lang="sv-SE" sz="2400" dirty="0"/>
              <a:t> Arizona </a:t>
            </a:r>
            <a:endParaRPr lang="en-SE" sz="2400" dirty="0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E61E7E8-D285-9749-AEB1-E94E7C653A1C}"/>
              </a:ext>
            </a:extLst>
          </p:cNvPr>
          <p:cNvSpPr/>
          <p:nvPr/>
        </p:nvSpPr>
        <p:spPr>
          <a:xfrm>
            <a:off x="8386624" y="5082458"/>
            <a:ext cx="328612" cy="462855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4659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Moment i sina sammanhang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v-SE" dirty="0"/>
              <a:t>Immunologiska principer och tillämpningar</a:t>
            </a:r>
          </a:p>
          <a:p>
            <a:pPr lvl="1">
              <a:spcAft>
                <a:spcPts val="600"/>
              </a:spcAft>
            </a:pPr>
            <a:r>
              <a:rPr lang="sv-SE" dirty="0"/>
              <a:t>Läkemedel, verktyg, diagnostik, med exempel!</a:t>
            </a:r>
          </a:p>
          <a:p>
            <a:pPr>
              <a:spcAft>
                <a:spcPts val="600"/>
              </a:spcAft>
            </a:pPr>
            <a:r>
              <a:rPr lang="sv-SE" dirty="0"/>
              <a:t>Bioteknik för att göra detta</a:t>
            </a:r>
          </a:p>
          <a:p>
            <a:pPr lvl="1">
              <a:spcAft>
                <a:spcPts val="600"/>
              </a:spcAft>
            </a:pPr>
            <a:r>
              <a:rPr lang="sv-SE" dirty="0"/>
              <a:t>Design, produktion, kvalitet, egenskaper</a:t>
            </a:r>
          </a:p>
          <a:p>
            <a:pPr>
              <a:spcAft>
                <a:spcPts val="600"/>
              </a:spcAft>
            </a:pPr>
            <a:r>
              <a:rPr lang="sv-SE" dirty="0"/>
              <a:t>Avancerade terapier (ATMP, </a:t>
            </a:r>
            <a:r>
              <a:rPr lang="sv-SE" dirty="0" err="1"/>
              <a:t>Advanced</a:t>
            </a:r>
            <a:r>
              <a:rPr lang="sv-SE" dirty="0"/>
              <a:t> </a:t>
            </a:r>
            <a:r>
              <a:rPr lang="sv-SE" dirty="0" err="1"/>
              <a:t>Therapy</a:t>
            </a:r>
            <a:r>
              <a:rPr lang="sv-SE" dirty="0"/>
              <a:t> Medicinal Product)</a:t>
            </a:r>
          </a:p>
          <a:p>
            <a:pPr lvl="1">
              <a:spcAft>
                <a:spcPts val="600"/>
              </a:spcAft>
            </a:pPr>
            <a:r>
              <a:rPr lang="sv-SE" dirty="0"/>
              <a:t>Koncept, strategier, regulatoriska principer</a:t>
            </a:r>
          </a:p>
          <a:p>
            <a:pPr>
              <a:spcAft>
                <a:spcPts val="600"/>
              </a:spcAft>
            </a:pPr>
            <a:r>
              <a:rPr lang="sv-SE" dirty="0"/>
              <a:t>I samhället</a:t>
            </a:r>
          </a:p>
          <a:p>
            <a:pPr lvl="1">
              <a:spcAft>
                <a:spcPts val="600"/>
              </a:spcAft>
            </a:pPr>
            <a:r>
              <a:rPr lang="sv-SE" dirty="0"/>
              <a:t>Aldrig större intresse, information, vaccin, etik</a:t>
            </a:r>
          </a:p>
        </p:txBody>
      </p:sp>
    </p:spTree>
    <p:extLst>
      <p:ext uri="{BB962C8B-B14F-4D97-AF65-F5344CB8AC3E}">
        <p14:creationId xmlns:p14="http://schemas.microsoft.com/office/powerpoint/2010/main" val="28301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CD16-467C-964C-AD97-3331DD84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Moment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1E72D-46D0-3F4C-95AA-5DA19B5AF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SE" dirty="0"/>
              <a:t>Föreläsningar</a:t>
            </a:r>
          </a:p>
          <a:p>
            <a:r>
              <a:rPr lang="en-SE" dirty="0"/>
              <a:t>Seminarium, case, och lab</a:t>
            </a:r>
          </a:p>
          <a:p>
            <a:pPr lvl="1"/>
            <a:r>
              <a:rPr lang="en-SE" dirty="0"/>
              <a:t>Immunologi</a:t>
            </a:r>
          </a:p>
          <a:p>
            <a:pPr lvl="1"/>
            <a:r>
              <a:rPr lang="en-SE" dirty="0"/>
              <a:t>Transfusionsprodukter</a:t>
            </a:r>
          </a:p>
          <a:p>
            <a:pPr lvl="1"/>
            <a:r>
              <a:rPr lang="en-SE" dirty="0"/>
              <a:t>Etik (PU7)</a:t>
            </a:r>
          </a:p>
          <a:p>
            <a:r>
              <a:rPr lang="en-SE" dirty="0"/>
              <a:t>Ni som experter!</a:t>
            </a:r>
          </a:p>
          <a:p>
            <a:pPr lvl="1"/>
            <a:r>
              <a:rPr lang="en-SE" dirty="0"/>
              <a:t>Poster och </a:t>
            </a:r>
            <a:r>
              <a:rPr lang="en-GB" dirty="0"/>
              <a:t>P</a:t>
            </a:r>
            <a:r>
              <a:rPr lang="en-SE" dirty="0"/>
              <a:t>ostervisning för lekmannen</a:t>
            </a:r>
          </a:p>
          <a:p>
            <a:pPr lvl="1"/>
            <a:r>
              <a:rPr lang="en-SE" dirty="0"/>
              <a:t>PM</a:t>
            </a:r>
          </a:p>
          <a:p>
            <a:r>
              <a:rPr lang="en-SE" dirty="0"/>
              <a:t>Kurslitteratur</a:t>
            </a:r>
          </a:p>
          <a:p>
            <a:pPr lvl="1"/>
            <a:r>
              <a:rPr lang="en-SE" dirty="0"/>
              <a:t>Utdelat material, PM, Postrar</a:t>
            </a:r>
          </a:p>
          <a:p>
            <a:pPr lvl="1"/>
            <a:r>
              <a:rPr lang="en-SE" dirty="0"/>
              <a:t>Biotechnology for beginners. Använd som stöd!</a:t>
            </a:r>
          </a:p>
          <a:p>
            <a:r>
              <a:rPr lang="en-SE" dirty="0"/>
              <a:t>Aktuell kunskap</a:t>
            </a:r>
          </a:p>
          <a:p>
            <a:pPr lvl="1"/>
            <a:r>
              <a:rPr lang="en-SE" dirty="0"/>
              <a:t>Biologiska läkemedel, inte minst vaccin (och Covid-19)</a:t>
            </a:r>
          </a:p>
          <a:p>
            <a:r>
              <a:rPr lang="en-SE" dirty="0"/>
              <a:t>Experter inom olika fält – Ta chansen att fråga och diskutera!</a:t>
            </a:r>
          </a:p>
          <a:p>
            <a:pPr lvl="1"/>
            <a:endParaRPr lang="en-SE" dirty="0"/>
          </a:p>
          <a:p>
            <a:pPr lvl="1"/>
            <a:endParaRPr lang="en-SE" dirty="0"/>
          </a:p>
          <a:p>
            <a:pPr lvl="1"/>
            <a:endParaRPr lang="en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8492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694C-29B3-A24C-8CA1-57E532162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Lärare och inbjudna föreläsare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007DD-ACCF-FE4C-8F22-97A6257D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SE" b="1" dirty="0"/>
              <a:t>Anna Orlova</a:t>
            </a:r>
            <a:r>
              <a:rPr lang="en-SE" dirty="0"/>
              <a:t>, Professor, Inst Läkemedelskemi</a:t>
            </a:r>
          </a:p>
          <a:p>
            <a:pPr marL="0" indent="0">
              <a:buNone/>
            </a:pPr>
            <a:r>
              <a:rPr lang="en-SE" b="1" dirty="0"/>
              <a:t>Annika Lindqvist</a:t>
            </a:r>
            <a:r>
              <a:rPr lang="en-SE" dirty="0"/>
              <a:t>, Farm Dr, Forskare Inst Farmaci och Uppsala University Drug Optimization and Pharmaceutical Profiling Platform (UDOPP)</a:t>
            </a:r>
          </a:p>
          <a:p>
            <a:pPr marL="0" indent="0">
              <a:buNone/>
            </a:pPr>
            <a:r>
              <a:rPr lang="en-SE" b="1" dirty="0"/>
              <a:t>Camilla Svensson</a:t>
            </a:r>
            <a:r>
              <a:rPr lang="en-SE" dirty="0"/>
              <a:t>, Områdesansvarig, Farm Dr, Läkemedelsverket</a:t>
            </a:r>
          </a:p>
          <a:p>
            <a:pPr marL="0" indent="0">
              <a:buNone/>
            </a:pPr>
            <a:r>
              <a:rPr lang="en-SE" b="1" dirty="0"/>
              <a:t>Douglas Lundin</a:t>
            </a:r>
            <a:r>
              <a:rPr lang="en-SE" dirty="0"/>
              <a:t>, Chefsekonom, Tandvårds och läkemedelsförmånsnämnden</a:t>
            </a:r>
          </a:p>
          <a:p>
            <a:pPr marL="0" indent="0">
              <a:buNone/>
            </a:pPr>
            <a:r>
              <a:rPr lang="en-SE" b="1" dirty="0"/>
              <a:t>Erik Jacobsson</a:t>
            </a:r>
            <a:r>
              <a:rPr lang="en-SE" dirty="0"/>
              <a:t>, Farm Dr, Inst Farmaceutisk Biovetenskap</a:t>
            </a:r>
          </a:p>
          <a:p>
            <a:pPr marL="0" indent="0">
              <a:buNone/>
            </a:pPr>
            <a:r>
              <a:rPr lang="en-SE" b="1" dirty="0"/>
              <a:t>Hanna Karlsson</a:t>
            </a:r>
            <a:r>
              <a:rPr lang="en-SE" dirty="0"/>
              <a:t>, Dr, Akademiska sjukhuset</a:t>
            </a:r>
          </a:p>
          <a:p>
            <a:pPr marL="0" indent="0">
              <a:buNone/>
            </a:pPr>
            <a:r>
              <a:rPr lang="en-SE" b="1" dirty="0"/>
              <a:t>Jimmy Ytterberg</a:t>
            </a:r>
            <a:r>
              <a:rPr lang="en-SE" dirty="0"/>
              <a:t>, PhD, Forskare Inst Farmaci och Uppsala University Drug Optimization andPharmaceutical Profiling Platform (UDOPP)</a:t>
            </a:r>
          </a:p>
          <a:p>
            <a:pPr marL="0" indent="0">
              <a:buNone/>
            </a:pPr>
            <a:r>
              <a:rPr lang="en-SE" b="1" dirty="0"/>
              <a:t>Martin Lord</a:t>
            </a:r>
            <a:r>
              <a:rPr lang="en-SE" dirty="0"/>
              <a:t>, Dr, Forskare Inst Farmaceutisk Biovetenskap</a:t>
            </a:r>
          </a:p>
          <a:p>
            <a:pPr marL="0" indent="0">
              <a:buNone/>
            </a:pPr>
            <a:r>
              <a:rPr lang="en-SE" b="1" dirty="0"/>
              <a:t>Ola Sandborgh</a:t>
            </a:r>
            <a:r>
              <a:rPr lang="en-SE" dirty="0"/>
              <a:t>, VP Immunology Specialty Care</a:t>
            </a:r>
            <a:r>
              <a:rPr lang="en-GB" dirty="0"/>
              <a:t>, </a:t>
            </a:r>
            <a:r>
              <a:rPr lang="en-SE" dirty="0"/>
              <a:t>S</a:t>
            </a:r>
            <a:r>
              <a:rPr lang="en-GB" dirty="0" err="1"/>
              <a:t>wedish</a:t>
            </a:r>
            <a:r>
              <a:rPr lang="en-GB" dirty="0"/>
              <a:t> Orphan </a:t>
            </a:r>
            <a:r>
              <a:rPr lang="en-GB" dirty="0" err="1"/>
              <a:t>Biovitrum</a:t>
            </a:r>
            <a:r>
              <a:rPr lang="en-GB" dirty="0"/>
              <a:t> (SOBI)</a:t>
            </a:r>
            <a:endParaRPr lang="en-SE" dirty="0"/>
          </a:p>
          <a:p>
            <a:pPr marL="0" indent="0">
              <a:buNone/>
            </a:pPr>
            <a:r>
              <a:rPr lang="en-SE" b="1" dirty="0"/>
              <a:t>Ola Söderberg</a:t>
            </a:r>
            <a:r>
              <a:rPr lang="en-SE" dirty="0"/>
              <a:t>, Professor, Inst Farmaceutisk Biovetenskap</a:t>
            </a:r>
          </a:p>
          <a:p>
            <a:pPr marL="0" indent="0">
              <a:buNone/>
            </a:pPr>
            <a:r>
              <a:rPr lang="en-SE" b="1" dirty="0"/>
              <a:t>Peter Stjärnkvist</a:t>
            </a:r>
            <a:r>
              <a:rPr lang="en-SE" dirty="0"/>
              <a:t>, Farm Dr, Läkemedelsverket</a:t>
            </a:r>
          </a:p>
          <a:p>
            <a:pPr marL="0" indent="0">
              <a:buNone/>
            </a:pPr>
            <a:r>
              <a:rPr lang="en-SE" b="1" dirty="0"/>
              <a:t>Pontus Blomberg</a:t>
            </a:r>
            <a:r>
              <a:rPr lang="en-SE" dirty="0"/>
              <a:t>, Docent, Karolinska Cell Therapy Center, Vecura</a:t>
            </a:r>
          </a:p>
          <a:p>
            <a:pPr marL="0" indent="0">
              <a:buNone/>
            </a:pPr>
            <a:r>
              <a:rPr lang="en-SE" b="1" dirty="0"/>
              <a:t>Sara Mangsbo</a:t>
            </a:r>
            <a:r>
              <a:rPr lang="en-SE" dirty="0"/>
              <a:t>, Docent, Inst Farmaceutisk Biovetenskap</a:t>
            </a:r>
          </a:p>
          <a:p>
            <a:pPr marL="0" indent="0">
              <a:buNone/>
            </a:pPr>
            <a:r>
              <a:rPr lang="en-SE" b="1" dirty="0"/>
              <a:t>Sofia Stenler</a:t>
            </a:r>
            <a:r>
              <a:rPr lang="en-SE" dirty="0"/>
              <a:t>, Dr, Forskare Inst Farmaceutisk Biovetenskap</a:t>
            </a:r>
          </a:p>
          <a:p>
            <a:pPr marL="0" indent="0">
              <a:buNone/>
            </a:pPr>
            <a:r>
              <a:rPr lang="en-SE" b="1" dirty="0"/>
              <a:t>Sunithi Gunasekera</a:t>
            </a:r>
            <a:r>
              <a:rPr lang="en-SE" dirty="0"/>
              <a:t>, Docent, Forskare Inst Farmaceutisk Biovetenskap</a:t>
            </a:r>
          </a:p>
          <a:p>
            <a:pPr marL="0" indent="0">
              <a:buNone/>
            </a:pPr>
            <a:r>
              <a:rPr lang="en-SE" b="1" dirty="0"/>
              <a:t>Ulf Göransson</a:t>
            </a:r>
            <a:r>
              <a:rPr lang="en-SE" dirty="0"/>
              <a:t>, Professor, Inst Farmaceutisk Biovetenskap</a:t>
            </a:r>
          </a:p>
        </p:txBody>
      </p:sp>
    </p:spTree>
    <p:extLst>
      <p:ext uri="{BB962C8B-B14F-4D97-AF65-F5344CB8AC3E}">
        <p14:creationId xmlns:p14="http://schemas.microsoft.com/office/powerpoint/2010/main" val="339583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7A84-6F17-3A42-B4B0-4FDB7D50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Kursmål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1A8AD-5F93-B34D-843F-B51AEAF9E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err="1"/>
              <a:t>Efter</a:t>
            </a:r>
            <a:r>
              <a:rPr lang="en-GB" dirty="0"/>
              <a:t> </a:t>
            </a:r>
            <a:r>
              <a:rPr lang="en-GB" dirty="0" err="1"/>
              <a:t>avslutad</a:t>
            </a:r>
            <a:r>
              <a:rPr lang="en-GB" dirty="0"/>
              <a:t> </a:t>
            </a:r>
            <a:r>
              <a:rPr lang="en-GB" dirty="0" err="1"/>
              <a:t>kurs</a:t>
            </a:r>
            <a:r>
              <a:rPr lang="en-GB" dirty="0"/>
              <a:t> ska </a:t>
            </a:r>
            <a:r>
              <a:rPr lang="en-GB" dirty="0" err="1"/>
              <a:t>studenten</a:t>
            </a:r>
            <a:r>
              <a:rPr lang="en-GB" dirty="0"/>
              <a:t> </a:t>
            </a:r>
            <a:r>
              <a:rPr lang="en-GB" dirty="0" err="1"/>
              <a:t>kunna</a:t>
            </a:r>
            <a:r>
              <a:rPr lang="en-GB" dirty="0"/>
              <a:t>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redogöra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den </a:t>
            </a:r>
            <a:r>
              <a:rPr lang="en-GB" dirty="0" err="1"/>
              <a:t>immunologiska</a:t>
            </a:r>
            <a:r>
              <a:rPr lang="en-GB" dirty="0"/>
              <a:t> </a:t>
            </a:r>
            <a:r>
              <a:rPr lang="en-GB" dirty="0" err="1"/>
              <a:t>bakgrunden</a:t>
            </a:r>
            <a:r>
              <a:rPr lang="en-GB" dirty="0"/>
              <a:t> till </a:t>
            </a:r>
            <a:r>
              <a:rPr lang="en-GB" dirty="0" err="1"/>
              <a:t>transfusionsreaktioner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andra</a:t>
            </a:r>
            <a:r>
              <a:rPr lang="en-GB" dirty="0"/>
              <a:t> </a:t>
            </a:r>
            <a:r>
              <a:rPr lang="en-GB" dirty="0" err="1"/>
              <a:t>blodgruppsrelaterade</a:t>
            </a:r>
            <a:r>
              <a:rPr lang="en-GB" dirty="0"/>
              <a:t> </a:t>
            </a:r>
            <a:r>
              <a:rPr lang="en-GB" dirty="0" err="1"/>
              <a:t>immunreaktioner</a:t>
            </a:r>
            <a:r>
              <a:rPr lang="en-GB" dirty="0"/>
              <a:t>,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hur</a:t>
            </a:r>
            <a:r>
              <a:rPr lang="en-GB" dirty="0"/>
              <a:t> </a:t>
            </a:r>
            <a:r>
              <a:rPr lang="en-GB" dirty="0" err="1"/>
              <a:t>sådana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förhindras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förebyggas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redogöra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tumörimmunologi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strategier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immunoterapi</a:t>
            </a:r>
            <a:r>
              <a:rPr lang="en-GB" dirty="0"/>
              <a:t> vid cancer, </a:t>
            </a:r>
            <a:r>
              <a:rPr lang="en-GB" dirty="0" err="1"/>
              <a:t>inklusive</a:t>
            </a:r>
            <a:r>
              <a:rPr lang="en-GB" dirty="0"/>
              <a:t> </a:t>
            </a:r>
            <a:r>
              <a:rPr lang="en-GB" dirty="0" err="1"/>
              <a:t>monoklonala</a:t>
            </a:r>
            <a:r>
              <a:rPr lang="en-GB" dirty="0"/>
              <a:t> </a:t>
            </a:r>
            <a:r>
              <a:rPr lang="en-GB" dirty="0" err="1"/>
              <a:t>antikroppar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cellbaserade</a:t>
            </a:r>
            <a:r>
              <a:rPr lang="en-GB" dirty="0"/>
              <a:t> </a:t>
            </a:r>
            <a:r>
              <a:rPr lang="en-GB" dirty="0" err="1"/>
              <a:t>terapier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redogöra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immunbristsjukdomar</a:t>
            </a:r>
            <a:r>
              <a:rPr lang="en-GB" dirty="0"/>
              <a:t>,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förutsäga</a:t>
            </a:r>
            <a:r>
              <a:rPr lang="en-GB" dirty="0"/>
              <a:t> </a:t>
            </a:r>
            <a:r>
              <a:rPr lang="en-GB" dirty="0" err="1"/>
              <a:t>immunbrist</a:t>
            </a:r>
            <a:r>
              <a:rPr lang="en-GB" dirty="0"/>
              <a:t> </a:t>
            </a:r>
            <a:r>
              <a:rPr lang="en-GB" dirty="0" err="1"/>
              <a:t>orsakad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genetiska</a:t>
            </a:r>
            <a:r>
              <a:rPr lang="en-GB" dirty="0"/>
              <a:t> </a:t>
            </a:r>
            <a:r>
              <a:rPr lang="en-GB" dirty="0" err="1"/>
              <a:t>faktorer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miljöfaktorer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redogöra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analysera</a:t>
            </a:r>
            <a:r>
              <a:rPr lang="en-GB" dirty="0"/>
              <a:t> </a:t>
            </a:r>
            <a:r>
              <a:rPr lang="en-GB" dirty="0" err="1"/>
              <a:t>utvecklingen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bioteknologin</a:t>
            </a:r>
            <a:r>
              <a:rPr lang="en-GB" dirty="0"/>
              <a:t> (till </a:t>
            </a:r>
            <a:r>
              <a:rPr lang="en-GB" dirty="0" err="1"/>
              <a:t>exempel</a:t>
            </a:r>
            <a:r>
              <a:rPr lang="en-GB" dirty="0"/>
              <a:t> </a:t>
            </a:r>
            <a:r>
              <a:rPr lang="en-GB" dirty="0" err="1"/>
              <a:t>biologiska</a:t>
            </a:r>
            <a:r>
              <a:rPr lang="en-GB" dirty="0"/>
              <a:t> </a:t>
            </a:r>
            <a:r>
              <a:rPr lang="en-GB" dirty="0" err="1"/>
              <a:t>läkemedel</a:t>
            </a:r>
            <a:r>
              <a:rPr lang="en-GB" dirty="0"/>
              <a:t>, </a:t>
            </a:r>
            <a:r>
              <a:rPr lang="en-GB" dirty="0" err="1"/>
              <a:t>avancerade</a:t>
            </a:r>
            <a:r>
              <a:rPr lang="en-GB" dirty="0"/>
              <a:t> </a:t>
            </a:r>
            <a:r>
              <a:rPr lang="en-GB" dirty="0" err="1"/>
              <a:t>terapier</a:t>
            </a:r>
            <a:r>
              <a:rPr lang="en-GB" dirty="0"/>
              <a:t>, </a:t>
            </a:r>
            <a:r>
              <a:rPr lang="en-GB" dirty="0" err="1"/>
              <a:t>stamcellsforskning</a:t>
            </a:r>
            <a:r>
              <a:rPr lang="en-GB" dirty="0"/>
              <a:t>), </a:t>
            </a:r>
            <a:r>
              <a:rPr lang="en-GB" dirty="0" err="1"/>
              <a:t>och</a:t>
            </a:r>
            <a:r>
              <a:rPr lang="en-GB" dirty="0"/>
              <a:t> de </a:t>
            </a:r>
            <a:r>
              <a:rPr lang="en-GB" dirty="0" err="1"/>
              <a:t>bioteknologiska</a:t>
            </a:r>
            <a:r>
              <a:rPr lang="en-GB" dirty="0"/>
              <a:t> </a:t>
            </a:r>
            <a:r>
              <a:rPr lang="en-GB" dirty="0" err="1"/>
              <a:t>metoder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idag</a:t>
            </a:r>
            <a:r>
              <a:rPr lang="en-GB" dirty="0"/>
              <a:t> </a:t>
            </a:r>
            <a:r>
              <a:rPr lang="en-GB" dirty="0" err="1"/>
              <a:t>används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farmaceutisk</a:t>
            </a:r>
            <a:r>
              <a:rPr lang="en-GB" dirty="0"/>
              <a:t> </a:t>
            </a:r>
            <a:r>
              <a:rPr lang="en-GB" dirty="0" err="1"/>
              <a:t>forskning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industry</a:t>
            </a:r>
          </a:p>
          <a:p>
            <a:endParaRPr lang="en-GB" dirty="0"/>
          </a:p>
          <a:p>
            <a:r>
              <a:rPr lang="en-GB" dirty="0" err="1"/>
              <a:t>diskutera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värdera</a:t>
            </a:r>
            <a:r>
              <a:rPr lang="en-GB" dirty="0"/>
              <a:t> </a:t>
            </a:r>
            <a:r>
              <a:rPr lang="en-GB" dirty="0" err="1"/>
              <a:t>bioteknologins</a:t>
            </a:r>
            <a:r>
              <a:rPr lang="en-GB" dirty="0"/>
              <a:t> roll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samhället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skrift</a:t>
            </a:r>
            <a:r>
              <a:rPr lang="en-GB" dirty="0"/>
              <a:t> visa </a:t>
            </a:r>
            <a:r>
              <a:rPr lang="en-GB" dirty="0" err="1"/>
              <a:t>förmåga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informera</a:t>
            </a:r>
            <a:r>
              <a:rPr lang="en-GB" dirty="0"/>
              <a:t> </a:t>
            </a:r>
            <a:r>
              <a:rPr lang="en-GB" dirty="0" err="1"/>
              <a:t>specialisten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allmänhet</a:t>
            </a:r>
            <a:r>
              <a:rPr lang="en-GB" dirty="0"/>
              <a:t> </a:t>
            </a:r>
            <a:r>
              <a:rPr lang="en-GB" dirty="0" err="1"/>
              <a:t>genom</a:t>
            </a:r>
            <a:r>
              <a:rPr lang="en-GB" dirty="0"/>
              <a:t> PM </a:t>
            </a:r>
            <a:r>
              <a:rPr lang="en-GB" dirty="0" err="1"/>
              <a:t>och</a:t>
            </a:r>
            <a:r>
              <a:rPr lang="en-GB" dirty="0"/>
              <a:t> poster</a:t>
            </a:r>
          </a:p>
          <a:p>
            <a:endParaRPr lang="en-GB" dirty="0"/>
          </a:p>
          <a:p>
            <a:r>
              <a:rPr lang="en-GB" dirty="0" err="1"/>
              <a:t>muntligt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skriftligt</a:t>
            </a:r>
            <a:r>
              <a:rPr lang="en-GB" dirty="0"/>
              <a:t> </a:t>
            </a:r>
            <a:r>
              <a:rPr lang="en-GB" dirty="0" err="1"/>
              <a:t>kunna</a:t>
            </a:r>
            <a:r>
              <a:rPr lang="en-GB" dirty="0"/>
              <a:t> </a:t>
            </a:r>
            <a:r>
              <a:rPr lang="en-GB" dirty="0" err="1"/>
              <a:t>formulera</a:t>
            </a:r>
            <a:r>
              <a:rPr lang="en-GB" dirty="0"/>
              <a:t> sin </a:t>
            </a:r>
            <a:r>
              <a:rPr lang="en-GB" dirty="0" err="1"/>
              <a:t>åsikt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de </a:t>
            </a:r>
            <a:r>
              <a:rPr lang="en-GB" dirty="0" err="1"/>
              <a:t>etiska</a:t>
            </a:r>
            <a:r>
              <a:rPr lang="en-GB" dirty="0"/>
              <a:t> </a:t>
            </a:r>
            <a:r>
              <a:rPr lang="en-GB" dirty="0" err="1"/>
              <a:t>frågor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biotekniken</a:t>
            </a:r>
            <a:r>
              <a:rPr lang="en-GB" dirty="0"/>
              <a:t> </a:t>
            </a:r>
            <a:r>
              <a:rPr lang="en-GB" dirty="0" err="1"/>
              <a:t>väcker</a:t>
            </a:r>
            <a:r>
              <a:rPr lang="en-GB" dirty="0"/>
              <a:t>.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980558359"/>
      </p:ext>
    </p:extLst>
  </p:cSld>
  <p:clrMapOvr>
    <a:masterClrMapping/>
  </p:clrMapOvr>
</p:sld>
</file>

<file path=ppt/theme/theme1.xml><?xml version="1.0" encoding="utf-8"?>
<a:theme xmlns:a="http://schemas.openxmlformats.org/drawingml/2006/main" name="UU Guldk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ktion Farm Biotek och Immunologi" id="{01169393-B2C4-8C4D-BC8A-0A86DC76AF32}" vid="{A2F3433B-AA0B-9B4B-81BD-63CAAD9E564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UU Guldkant</Template>
  <TotalTime>1509</TotalTime>
  <Words>944</Words>
  <Application>Microsoft Macintosh PowerPoint</Application>
  <PresentationFormat>On-screen Show (4:3)</PresentationFormat>
  <Paragraphs>175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UU Guldkant</vt:lpstr>
      <vt:lpstr>Farmaceutisk Bioteknologi och Immunologi</vt:lpstr>
      <vt:lpstr>Första kursen på avancerad nivå</vt:lpstr>
      <vt:lpstr>Biologiska läkemedel</vt:lpstr>
      <vt:lpstr>PowerPoint Presentation</vt:lpstr>
      <vt:lpstr>PowerPoint Presentation</vt:lpstr>
      <vt:lpstr>Moment i sina sammanhang</vt:lpstr>
      <vt:lpstr>Moment</vt:lpstr>
      <vt:lpstr>Lärare och inbjudna föreläsare</vt:lpstr>
      <vt:lpstr>Kursmål</vt:lpstr>
      <vt:lpstr>Kursmål</vt:lpstr>
      <vt:lpstr>Kursdetaljer</vt:lpstr>
      <vt:lpstr>Schema (Se uppdaterat i Studium!)</vt:lpstr>
      <vt:lpstr>Erfarenheter från tidigare kurser</vt:lpstr>
      <vt:lpstr>Kommande händelser inom apotekarprogrammet (FAO2Y)</vt:lpstr>
      <vt:lpstr>Covid 19-information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Farmaceutisk Bioteknologi och Immunologi</dc:title>
  <dc:creator>Microsoft Office User</dc:creator>
  <cp:lastModifiedBy>Microsoft Office User</cp:lastModifiedBy>
  <cp:revision>40</cp:revision>
  <cp:lastPrinted>2021-08-30T07:01:41Z</cp:lastPrinted>
  <dcterms:created xsi:type="dcterms:W3CDTF">2021-01-17T19:09:35Z</dcterms:created>
  <dcterms:modified xsi:type="dcterms:W3CDTF">2021-08-30T08:05:23Z</dcterms:modified>
</cp:coreProperties>
</file>