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65" r:id="rId2"/>
    <p:sldId id="367" r:id="rId3"/>
    <p:sldId id="401" r:id="rId4"/>
    <p:sldId id="402" r:id="rId5"/>
    <p:sldId id="370" r:id="rId6"/>
    <p:sldId id="403" r:id="rId7"/>
    <p:sldId id="376" r:id="rId8"/>
    <p:sldId id="366" r:id="rId9"/>
    <p:sldId id="368" r:id="rId10"/>
    <p:sldId id="369" r:id="rId11"/>
    <p:sldId id="371" r:id="rId12"/>
    <p:sldId id="372" r:id="rId13"/>
    <p:sldId id="373" r:id="rId14"/>
    <p:sldId id="374" r:id="rId15"/>
    <p:sldId id="375" r:id="rId16"/>
    <p:sldId id="377" r:id="rId17"/>
    <p:sldId id="378" r:id="rId18"/>
    <p:sldId id="379" r:id="rId19"/>
    <p:sldId id="380" r:id="rId20"/>
    <p:sldId id="308" r:id="rId21"/>
    <p:sldId id="381" r:id="rId22"/>
    <p:sldId id="385" r:id="rId23"/>
    <p:sldId id="382" r:id="rId24"/>
    <p:sldId id="383" r:id="rId25"/>
    <p:sldId id="384" r:id="rId26"/>
    <p:sldId id="386" r:id="rId27"/>
    <p:sldId id="387" r:id="rId28"/>
    <p:sldId id="388" r:id="rId29"/>
    <p:sldId id="404" r:id="rId30"/>
    <p:sldId id="389" r:id="rId31"/>
    <p:sldId id="405" r:id="rId32"/>
    <p:sldId id="390" r:id="rId33"/>
    <p:sldId id="406" r:id="rId34"/>
    <p:sldId id="392" r:id="rId35"/>
    <p:sldId id="391" r:id="rId36"/>
    <p:sldId id="393" r:id="rId37"/>
    <p:sldId id="407" r:id="rId38"/>
    <p:sldId id="394" r:id="rId39"/>
    <p:sldId id="395" r:id="rId40"/>
    <p:sldId id="396" r:id="rId41"/>
    <p:sldId id="397" r:id="rId42"/>
    <p:sldId id="398" r:id="rId43"/>
    <p:sldId id="399" r:id="rId44"/>
    <p:sldId id="400" r:id="rId45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22"/>
    <p:restoredTop sz="96405"/>
  </p:normalViewPr>
  <p:slideViewPr>
    <p:cSldViewPr snapToGrid="0" snapToObjects="1">
      <p:cViewPr varScale="1">
        <p:scale>
          <a:sx n="114" d="100"/>
          <a:sy n="114" d="100"/>
        </p:scale>
        <p:origin x="5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>
            <a:normAutofit/>
          </a:bodyPr>
          <a:lstStyle>
            <a:lvl1pPr algn="ctr">
              <a:defRPr sz="5332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09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1827207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735627" y="740701"/>
            <a:ext cx="8846774" cy="1143000"/>
          </a:xfrm>
        </p:spPr>
        <p:txBody>
          <a:bodyPr>
            <a:normAutofit/>
          </a:bodyPr>
          <a:lstStyle>
            <a:lvl1pPr>
              <a:defRPr sz="4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1" y="2084852"/>
            <a:ext cx="10972800" cy="4525963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50773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740703"/>
            <a:ext cx="2743200" cy="5851525"/>
          </a:xfrm>
        </p:spPr>
        <p:txBody>
          <a:bodyPr vert="eaVert">
            <a:normAutofit/>
          </a:bodyPr>
          <a:lstStyle>
            <a:lvl1pPr>
              <a:defRPr sz="4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1" y="740703"/>
            <a:ext cx="80264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90316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U_White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2D5DCA-C7EF-D847-BF31-7756142E39C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24000" y="2265681"/>
            <a:ext cx="9144000" cy="31089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EB7CC7-C518-2744-AE0D-462C074619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61963"/>
            <a:ext cx="9144000" cy="1417637"/>
          </a:xfrm>
        </p:spPr>
        <p:txBody>
          <a:bodyPr anchor="b"/>
          <a:lstStyle>
            <a:lvl1pPr algn="ctr">
              <a:defRPr sz="3800"/>
            </a:lvl1pPr>
          </a:lstStyle>
          <a:p>
            <a:r>
              <a:rPr lang="en-GB" dirty="0"/>
              <a:t>KLICKA HÄR FÖR ATT ÄNDRA RUBRIK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7693B9-6AA9-3848-98BE-636D099812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760722"/>
            <a:ext cx="9144000" cy="259080"/>
          </a:xfrm>
        </p:spPr>
        <p:txBody>
          <a:bodyPr>
            <a:noAutofit/>
          </a:bodyPr>
          <a:lstStyle>
            <a:lvl1pPr marL="0" indent="0" algn="ctr">
              <a:buNone/>
              <a:defRPr sz="1500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KLICKA HÄR FÖR ATT ÄNDRA UNDERRUBRIK</a:t>
            </a:r>
          </a:p>
        </p:txBody>
      </p:sp>
    </p:spTree>
    <p:extLst>
      <p:ext uri="{BB962C8B-B14F-4D97-AF65-F5344CB8AC3E}">
        <p14:creationId xmlns:p14="http://schemas.microsoft.com/office/powerpoint/2010/main" val="41860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639617" y="932723"/>
            <a:ext cx="8942784" cy="1143000"/>
          </a:xfrm>
        </p:spPr>
        <p:txBody>
          <a:bodyPr>
            <a:normAutofit/>
          </a:bodyPr>
          <a:lstStyle>
            <a:lvl1pPr algn="r">
              <a:defRPr sz="4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1" y="2332039"/>
            <a:ext cx="10972800" cy="4073293"/>
          </a:xfrm>
        </p:spPr>
        <p:txBody>
          <a:bodyPr>
            <a:normAutofit/>
          </a:bodyPr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3200">
                <a:latin typeface="Arial" pitchFamily="34" charset="0"/>
                <a:cs typeface="Arial" pitchFamily="34" charset="0"/>
              </a:defRPr>
            </a:lvl2pPr>
            <a:lvl3pPr>
              <a:defRPr sz="3200">
                <a:latin typeface="Arial" pitchFamily="34" charset="0"/>
                <a:cs typeface="Arial" pitchFamily="34" charset="0"/>
              </a:defRPr>
            </a:lvl3pPr>
            <a:lvl4pPr>
              <a:defRPr sz="3200">
                <a:latin typeface="Arial" pitchFamily="34" charset="0"/>
                <a:cs typeface="Arial" pitchFamily="34" charset="0"/>
              </a:defRPr>
            </a:lvl4pPr>
            <a:lvl5pPr>
              <a:defRPr sz="3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5140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2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0952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7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9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14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6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19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44108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543606" y="836712"/>
            <a:ext cx="9038795" cy="1143000"/>
          </a:xfrm>
        </p:spPr>
        <p:txBody>
          <a:bodyPr>
            <a:normAutofit/>
          </a:bodyPr>
          <a:lstStyle>
            <a:lvl1pPr algn="r">
              <a:defRPr sz="4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1" y="2372884"/>
            <a:ext cx="5384800" cy="4128459"/>
          </a:xfrm>
        </p:spPr>
        <p:txBody>
          <a:bodyPr>
            <a:normAutofit/>
          </a:bodyPr>
          <a:lstStyle>
            <a:lvl1pPr>
              <a:defRPr sz="2667">
                <a:latin typeface="Arial" pitchFamily="34" charset="0"/>
                <a:cs typeface="Arial" pitchFamily="34" charset="0"/>
              </a:defRPr>
            </a:lvl1pPr>
            <a:lvl2pPr>
              <a:defRPr sz="2667">
                <a:latin typeface="Arial" pitchFamily="34" charset="0"/>
                <a:cs typeface="Arial" pitchFamily="34" charset="0"/>
              </a:defRPr>
            </a:lvl2pPr>
            <a:lvl3pPr>
              <a:defRPr sz="2667">
                <a:latin typeface="Arial" pitchFamily="34" charset="0"/>
                <a:cs typeface="Arial" pitchFamily="34" charset="0"/>
              </a:defRPr>
            </a:lvl3pPr>
            <a:lvl4pPr>
              <a:defRPr sz="2667">
                <a:latin typeface="Arial" pitchFamily="34" charset="0"/>
                <a:cs typeface="Arial" pitchFamily="34" charset="0"/>
              </a:defRPr>
            </a:lvl4pPr>
            <a:lvl5pPr>
              <a:defRPr sz="2667"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4128459"/>
          </a:xfrm>
        </p:spPr>
        <p:txBody>
          <a:bodyPr>
            <a:normAutofit/>
          </a:bodyPr>
          <a:lstStyle>
            <a:lvl1pPr>
              <a:defRPr sz="2667">
                <a:latin typeface="Arial" pitchFamily="34" charset="0"/>
                <a:cs typeface="Arial" pitchFamily="34" charset="0"/>
              </a:defRPr>
            </a:lvl1pPr>
            <a:lvl2pPr>
              <a:defRPr sz="2667">
                <a:latin typeface="Arial" pitchFamily="34" charset="0"/>
                <a:cs typeface="Arial" pitchFamily="34" charset="0"/>
              </a:defRPr>
            </a:lvl2pPr>
            <a:lvl3pPr>
              <a:defRPr sz="2667">
                <a:latin typeface="Arial" pitchFamily="34" charset="0"/>
                <a:cs typeface="Arial" pitchFamily="34" charset="0"/>
              </a:defRPr>
            </a:lvl3pPr>
            <a:lvl4pPr>
              <a:defRPr sz="2667">
                <a:latin typeface="Arial" pitchFamily="34" charset="0"/>
                <a:cs typeface="Arial" pitchFamily="34" charset="0"/>
              </a:defRPr>
            </a:lvl4pPr>
            <a:lvl5pPr>
              <a:defRPr sz="2667"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89625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639617" y="932723"/>
            <a:ext cx="8942784" cy="1143000"/>
          </a:xfrm>
        </p:spPr>
        <p:txBody>
          <a:bodyPr>
            <a:normAutofit/>
          </a:bodyPr>
          <a:lstStyle>
            <a:lvl1pPr>
              <a:defRPr sz="4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2948948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Arial" pitchFamily="34" charset="0"/>
                <a:cs typeface="Arial" pitchFamily="34" charset="0"/>
              </a:defRPr>
            </a:lvl1pPr>
            <a:lvl2pPr marL="609524" indent="0">
              <a:buNone/>
              <a:defRPr sz="2667" b="1"/>
            </a:lvl2pPr>
            <a:lvl3pPr marL="1219048" indent="0">
              <a:buNone/>
              <a:defRPr sz="2400" b="1"/>
            </a:lvl3pPr>
            <a:lvl4pPr marL="1828571" indent="0">
              <a:buNone/>
              <a:defRPr sz="2133" b="1"/>
            </a:lvl4pPr>
            <a:lvl5pPr marL="2438095" indent="0">
              <a:buNone/>
              <a:defRPr sz="2133" b="1"/>
            </a:lvl5pPr>
            <a:lvl6pPr marL="3047619" indent="0">
              <a:buNone/>
              <a:defRPr sz="2133" b="1"/>
            </a:lvl6pPr>
            <a:lvl7pPr marL="3657143" indent="0">
              <a:buNone/>
              <a:defRPr sz="2133" b="1"/>
            </a:lvl7pPr>
            <a:lvl8pPr marL="4266666" indent="0">
              <a:buNone/>
              <a:defRPr sz="2133" b="1"/>
            </a:lvl8pPr>
            <a:lvl9pPr marL="4876190" indent="0">
              <a:buNone/>
              <a:defRPr sz="2133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09600" y="3525012"/>
            <a:ext cx="5386917" cy="2551287"/>
          </a:xfrm>
        </p:spPr>
        <p:txBody>
          <a:bodyPr/>
          <a:lstStyle>
            <a:lvl1pPr>
              <a:defRPr sz="2667">
                <a:latin typeface="Arial" pitchFamily="34" charset="0"/>
                <a:cs typeface="Arial" pitchFamily="34" charset="0"/>
              </a:defRPr>
            </a:lvl1pPr>
            <a:lvl2pPr>
              <a:defRPr sz="2667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133">
                <a:latin typeface="Arial" pitchFamily="34" charset="0"/>
                <a:cs typeface="Arial" pitchFamily="34" charset="0"/>
              </a:defRPr>
            </a:lvl4pPr>
            <a:lvl5pPr>
              <a:defRPr sz="2133">
                <a:latin typeface="Arial" pitchFamily="34" charset="0"/>
                <a:cs typeface="Arial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69" y="2948948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Arial" pitchFamily="34" charset="0"/>
                <a:cs typeface="Arial" pitchFamily="34" charset="0"/>
              </a:defRPr>
            </a:lvl1pPr>
            <a:lvl2pPr marL="609524" indent="0">
              <a:buNone/>
              <a:defRPr sz="2667" b="1"/>
            </a:lvl2pPr>
            <a:lvl3pPr marL="1219048" indent="0">
              <a:buNone/>
              <a:defRPr sz="2400" b="1"/>
            </a:lvl3pPr>
            <a:lvl4pPr marL="1828571" indent="0">
              <a:buNone/>
              <a:defRPr sz="2133" b="1"/>
            </a:lvl4pPr>
            <a:lvl5pPr marL="2438095" indent="0">
              <a:buNone/>
              <a:defRPr sz="2133" b="1"/>
            </a:lvl5pPr>
            <a:lvl6pPr marL="3047619" indent="0">
              <a:buNone/>
              <a:defRPr sz="2133" b="1"/>
            </a:lvl6pPr>
            <a:lvl7pPr marL="3657143" indent="0">
              <a:buNone/>
              <a:defRPr sz="2133" b="1"/>
            </a:lvl7pPr>
            <a:lvl8pPr marL="4266666" indent="0">
              <a:buNone/>
              <a:defRPr sz="2133" b="1"/>
            </a:lvl8pPr>
            <a:lvl9pPr marL="4876190" indent="0">
              <a:buNone/>
              <a:defRPr sz="2133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 hasCustomPrompt="1"/>
          </p:nvPr>
        </p:nvSpPr>
        <p:spPr>
          <a:xfrm>
            <a:off x="6193369" y="3621023"/>
            <a:ext cx="5389033" cy="2496276"/>
          </a:xfrm>
        </p:spPr>
        <p:txBody>
          <a:bodyPr/>
          <a:lstStyle>
            <a:lvl1pPr>
              <a:defRPr sz="2667">
                <a:latin typeface="Arial" pitchFamily="34" charset="0"/>
                <a:cs typeface="Arial" pitchFamily="34" charset="0"/>
              </a:defRPr>
            </a:lvl1pPr>
            <a:lvl2pPr>
              <a:defRPr sz="2667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133">
                <a:latin typeface="Arial" pitchFamily="34" charset="0"/>
                <a:cs typeface="Arial" pitchFamily="34" charset="0"/>
              </a:defRPr>
            </a:lvl4pPr>
            <a:lvl5pPr>
              <a:defRPr sz="2133">
                <a:latin typeface="Arial" pitchFamily="34" charset="0"/>
                <a:cs typeface="Arial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02920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735627" y="1028733"/>
            <a:ext cx="8846774" cy="1143000"/>
          </a:xfrm>
        </p:spPr>
        <p:txBody>
          <a:bodyPr>
            <a:normAutofit/>
          </a:bodyPr>
          <a:lstStyle>
            <a:lvl1pPr>
              <a:defRPr sz="4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24506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129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51852" y="836712"/>
            <a:ext cx="6830549" cy="5472608"/>
          </a:xfrm>
        </p:spPr>
        <p:txBody>
          <a:bodyPr>
            <a:normAutofit/>
          </a:bodyPr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3200">
                <a:latin typeface="Arial" pitchFamily="34" charset="0"/>
                <a:cs typeface="Arial" pitchFamily="34" charset="0"/>
              </a:defRPr>
            </a:lvl2pPr>
            <a:lvl3pPr>
              <a:defRPr sz="3200">
                <a:latin typeface="Arial" pitchFamily="34" charset="0"/>
                <a:cs typeface="Arial" pitchFamily="34" charset="0"/>
              </a:defRPr>
            </a:lvl3pPr>
            <a:lvl4pPr>
              <a:defRPr sz="3200">
                <a:latin typeface="Arial" pitchFamily="34" charset="0"/>
                <a:cs typeface="Arial" pitchFamily="34" charset="0"/>
              </a:defRPr>
            </a:lvl4pPr>
            <a:lvl5pPr>
              <a:defRPr sz="3200">
                <a:latin typeface="Arial" pitchFamily="34" charset="0"/>
                <a:cs typeface="Arial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23393" y="2084852"/>
            <a:ext cx="4011084" cy="4224469"/>
          </a:xfrm>
        </p:spPr>
        <p:txBody>
          <a:bodyPr/>
          <a:lstStyle>
            <a:lvl1pPr marL="0" indent="0">
              <a:buNone/>
              <a:defRPr sz="1867">
                <a:latin typeface="Arial" pitchFamily="34" charset="0"/>
                <a:cs typeface="Arial" pitchFamily="34" charset="0"/>
              </a:defRPr>
            </a:lvl1pPr>
            <a:lvl2pPr marL="609524" indent="0">
              <a:buNone/>
              <a:defRPr sz="1600"/>
            </a:lvl2pPr>
            <a:lvl3pPr marL="1219048" indent="0">
              <a:buNone/>
              <a:defRPr sz="1333"/>
            </a:lvl3pPr>
            <a:lvl4pPr marL="1828571" indent="0">
              <a:buNone/>
              <a:defRPr sz="1200"/>
            </a:lvl4pPr>
            <a:lvl5pPr marL="2438095" indent="0">
              <a:buNone/>
              <a:defRPr sz="1200"/>
            </a:lvl5pPr>
            <a:lvl6pPr marL="3047619" indent="0">
              <a:buNone/>
              <a:defRPr sz="1200"/>
            </a:lvl6pPr>
            <a:lvl7pPr marL="3657143" indent="0">
              <a:buNone/>
              <a:defRPr sz="1200"/>
            </a:lvl7pPr>
            <a:lvl8pPr marL="4266666" indent="0">
              <a:buNone/>
              <a:defRPr sz="1200"/>
            </a:lvl8pPr>
            <a:lvl9pPr marL="4876190" indent="0">
              <a:buNone/>
              <a:defRPr sz="12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07372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5120549"/>
            <a:ext cx="7315200" cy="566739"/>
          </a:xfrm>
        </p:spPr>
        <p:txBody>
          <a:bodyPr anchor="b"/>
          <a:lstStyle>
            <a:lvl1pPr algn="l">
              <a:defRPr sz="2667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932723"/>
            <a:ext cx="7315200" cy="4114800"/>
          </a:xfrm>
        </p:spPr>
        <p:txBody>
          <a:bodyPr/>
          <a:lstStyle>
            <a:lvl1pPr marL="0" indent="0">
              <a:buNone/>
              <a:defRPr sz="4267">
                <a:latin typeface="Arial" pitchFamily="34" charset="0"/>
                <a:cs typeface="Arial" pitchFamily="34" charset="0"/>
              </a:defRPr>
            </a:lvl1pPr>
            <a:lvl2pPr marL="609524" indent="0">
              <a:buNone/>
              <a:defRPr sz="3733"/>
            </a:lvl2pPr>
            <a:lvl3pPr marL="1219048" indent="0">
              <a:buNone/>
              <a:defRPr sz="3200"/>
            </a:lvl3pPr>
            <a:lvl4pPr marL="1828571" indent="0">
              <a:buNone/>
              <a:defRPr sz="2667"/>
            </a:lvl4pPr>
            <a:lvl5pPr marL="2438095" indent="0">
              <a:buNone/>
              <a:defRPr sz="2667"/>
            </a:lvl5pPr>
            <a:lvl6pPr marL="3047619" indent="0">
              <a:buNone/>
              <a:defRPr sz="2667"/>
            </a:lvl6pPr>
            <a:lvl7pPr marL="3657143" indent="0">
              <a:buNone/>
              <a:defRPr sz="2667"/>
            </a:lvl7pPr>
            <a:lvl8pPr marL="4266666" indent="0">
              <a:buNone/>
              <a:defRPr sz="2667"/>
            </a:lvl8pPr>
            <a:lvl9pPr marL="4876190" indent="0">
              <a:buNone/>
              <a:defRPr sz="2667"/>
            </a:lvl9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687287"/>
            <a:ext cx="7315200" cy="804863"/>
          </a:xfrm>
        </p:spPr>
        <p:txBody>
          <a:bodyPr/>
          <a:lstStyle>
            <a:lvl1pPr marL="0" indent="0">
              <a:buNone/>
              <a:defRPr sz="1867">
                <a:latin typeface="Arial" pitchFamily="34" charset="0"/>
                <a:cs typeface="Arial" pitchFamily="34" charset="0"/>
              </a:defRPr>
            </a:lvl1pPr>
            <a:lvl2pPr marL="609524" indent="0">
              <a:buNone/>
              <a:defRPr sz="1600"/>
            </a:lvl2pPr>
            <a:lvl3pPr marL="1219048" indent="0">
              <a:buNone/>
              <a:defRPr sz="1333"/>
            </a:lvl3pPr>
            <a:lvl4pPr marL="1828571" indent="0">
              <a:buNone/>
              <a:defRPr sz="1200"/>
            </a:lvl4pPr>
            <a:lvl5pPr marL="2438095" indent="0">
              <a:buNone/>
              <a:defRPr sz="1200"/>
            </a:lvl5pPr>
            <a:lvl6pPr marL="3047619" indent="0">
              <a:buNone/>
              <a:defRPr sz="1200"/>
            </a:lvl6pPr>
            <a:lvl7pPr marL="3657143" indent="0">
              <a:buNone/>
              <a:defRPr sz="1200"/>
            </a:lvl7pPr>
            <a:lvl8pPr marL="4266666" indent="0">
              <a:buNone/>
              <a:defRPr sz="1200"/>
            </a:lvl8pPr>
            <a:lvl9pPr marL="4876190" indent="0">
              <a:buNone/>
              <a:defRPr sz="12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238877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2831637" y="1217636"/>
            <a:ext cx="87507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1" y="2332038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8" name="Picture 7" descr="rod_logo_vit_etikett_84mm.eps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3" y="1"/>
            <a:ext cx="1056117" cy="1617317"/>
          </a:xfrm>
          <a:prstGeom prst="rect">
            <a:avLst/>
          </a:prstGeom>
          <a:effectLst>
            <a:outerShdw blurRad="263525" dir="12420000" sx="107000" sy="107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970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defTabSz="1219048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43" indent="-457143" algn="l" defTabSz="121904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76" indent="-380952" algn="l" defTabSz="121904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810" indent="-304762" algn="l" defTabSz="121904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334" indent="-304762" algn="l" defTabSz="121904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857" indent="-304762" algn="l" defTabSz="1219048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381" indent="-304762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5" indent="-304762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429" indent="-304762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2" indent="-304762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4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48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1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5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19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3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6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0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09xzIQ8zsg" TargetMode="External"/><Relationship Id="rId2" Type="http://schemas.openxmlformats.org/officeDocument/2006/relationships/hyperlink" Target="https://jitc.bmj.com/content/5/1/7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UbFjiWOBErA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4CC55B-D073-5D4D-893F-226C55899D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1620886"/>
            <a:ext cx="12192000" cy="5344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607F17-F1E1-894D-80E0-DAB4B898ACC0}"/>
              </a:ext>
            </a:extLst>
          </p:cNvPr>
          <p:cNvSpPr txBox="1"/>
          <p:nvPr/>
        </p:nvSpPr>
        <p:spPr>
          <a:xfrm>
            <a:off x="572756" y="2411604"/>
            <a:ext cx="115455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Tumour immunology, microenvironment and therapeutic avenues</a:t>
            </a:r>
          </a:p>
          <a:p>
            <a:pPr algn="ctr"/>
            <a:endParaRPr lang="en-GB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Jamie Morrison (Associate Professor)</a:t>
            </a:r>
          </a:p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Uppsala University</a:t>
            </a:r>
          </a:p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Pharmaceutical Biosciences</a:t>
            </a:r>
          </a:p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jamie.morrison@farmbio.uu.se</a:t>
            </a:r>
          </a:p>
        </p:txBody>
      </p:sp>
    </p:spTree>
    <p:extLst>
      <p:ext uri="{BB962C8B-B14F-4D97-AF65-F5344CB8AC3E}">
        <p14:creationId xmlns:p14="http://schemas.microsoft.com/office/powerpoint/2010/main" val="1614902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B4B5C-B773-344C-8933-A7BEA18C4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737" y="131058"/>
            <a:ext cx="9716023" cy="1143000"/>
          </a:xfrm>
        </p:spPr>
        <p:txBody>
          <a:bodyPr>
            <a:noAutofit/>
          </a:bodyPr>
          <a:lstStyle/>
          <a:p>
            <a:pPr algn="ctr"/>
            <a:r>
              <a:rPr lang="en-GB" sz="3200" dirty="0"/>
              <a:t>The importance of co-stimulation for T cell activation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9E28A4-44B9-534D-A669-C4E54FCBF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92" r="21187"/>
          <a:stretch/>
        </p:blipFill>
        <p:spPr>
          <a:xfrm>
            <a:off x="2492679" y="1274058"/>
            <a:ext cx="7568700" cy="545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1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B1E7C-9ABB-FB4D-AB88-CDFBD7496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872" y="231266"/>
            <a:ext cx="8942784" cy="1143000"/>
          </a:xfrm>
        </p:spPr>
        <p:txBody>
          <a:bodyPr/>
          <a:lstStyle/>
          <a:p>
            <a:pPr algn="ctr"/>
            <a:r>
              <a:rPr lang="en-GB" dirty="0"/>
              <a:t>T cells “help” each other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ED63AF-89FA-A842-A774-AD450819C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75" b="22374"/>
          <a:stretch/>
        </p:blipFill>
        <p:spPr>
          <a:xfrm>
            <a:off x="816990" y="1994266"/>
            <a:ext cx="10558020" cy="420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07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4DA04-4D12-424F-BD50-ACCA6A6E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571" y="93480"/>
            <a:ext cx="8942784" cy="1143000"/>
          </a:xfrm>
        </p:spPr>
        <p:txBody>
          <a:bodyPr/>
          <a:lstStyle/>
          <a:p>
            <a:r>
              <a:rPr lang="en-GB" dirty="0"/>
              <a:t>Cellular and humoral responses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C99915-82F0-3643-B83E-855DEE259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98" t="21735" r="25023"/>
          <a:stretch/>
        </p:blipFill>
        <p:spPr>
          <a:xfrm>
            <a:off x="3920645" y="1114815"/>
            <a:ext cx="5428215" cy="574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74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tibody-dependent cellular cytotoxicity - Wikipedia">
            <a:extLst>
              <a:ext uri="{FF2B5EF4-FFF2-40B4-BE49-F238E27FC236}">
                <a16:creationId xmlns:a16="http://schemas.microsoft.com/office/drawing/2014/main" id="{A010E433-3FD6-2742-8351-4C290D7E9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9" y="2671662"/>
            <a:ext cx="5172489" cy="291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C0E815-0B53-BE4A-85AE-42D64169D648}"/>
              </a:ext>
            </a:extLst>
          </p:cNvPr>
          <p:cNvSpPr txBox="1"/>
          <p:nvPr/>
        </p:nvSpPr>
        <p:spPr>
          <a:xfrm>
            <a:off x="826337" y="2302330"/>
            <a:ext cx="472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Antibody-dependent Cellular Cytotoxicity (ADCC)</a:t>
            </a:r>
          </a:p>
        </p:txBody>
      </p:sp>
      <p:pic>
        <p:nvPicPr>
          <p:cNvPr id="2052" name="Picture 4" descr="Complement-Dependent Cytotoxicity (CDC) Assay | iQ Biosciences">
            <a:extLst>
              <a:ext uri="{FF2B5EF4-FFF2-40B4-BE49-F238E27FC236}">
                <a16:creationId xmlns:a16="http://schemas.microsoft.com/office/drawing/2014/main" id="{D3A819BC-58EF-5147-8B36-CF03F07D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373" y="369332"/>
            <a:ext cx="4379539" cy="328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5E80F9-B073-D847-9DC5-DB1CE4F0ACB8}"/>
              </a:ext>
            </a:extLst>
          </p:cNvPr>
          <p:cNvSpPr txBox="1"/>
          <p:nvPr/>
        </p:nvSpPr>
        <p:spPr>
          <a:xfrm>
            <a:off x="7650003" y="0"/>
            <a:ext cx="422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Complement-dependent Cytotoxicity (CDC)</a:t>
            </a:r>
          </a:p>
        </p:txBody>
      </p:sp>
      <p:pic>
        <p:nvPicPr>
          <p:cNvPr id="2054" name="Picture 6" descr="Antibody-Dependent Cellular Phagocytosis (ADCP) Assay | iQ Biosciences">
            <a:extLst>
              <a:ext uri="{FF2B5EF4-FFF2-40B4-BE49-F238E27FC236}">
                <a16:creationId xmlns:a16="http://schemas.microsoft.com/office/drawing/2014/main" id="{7DBD4B6D-417A-D943-A4D6-6A62A20F8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91985"/>
            <a:ext cx="4433276" cy="289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68BA1F-7C47-5A40-8562-005D1651A314}"/>
              </a:ext>
            </a:extLst>
          </p:cNvPr>
          <p:cNvSpPr txBox="1"/>
          <p:nvPr/>
        </p:nvSpPr>
        <p:spPr>
          <a:xfrm>
            <a:off x="6308005" y="3764405"/>
            <a:ext cx="482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Antibody-dependent Cellular Phagocytosis (ADCP)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39FEA8-1EE4-104E-8FD7-E095B2EAFBE6}"/>
              </a:ext>
            </a:extLst>
          </p:cNvPr>
          <p:cNvSpPr txBox="1"/>
          <p:nvPr/>
        </p:nvSpPr>
        <p:spPr>
          <a:xfrm>
            <a:off x="1778695" y="200416"/>
            <a:ext cx="5713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How does the humoral response remove pathogens and tumour cells?</a:t>
            </a:r>
          </a:p>
        </p:txBody>
      </p:sp>
    </p:spTree>
    <p:extLst>
      <p:ext uri="{BB962C8B-B14F-4D97-AF65-F5344CB8AC3E}">
        <p14:creationId xmlns:p14="http://schemas.microsoft.com/office/powerpoint/2010/main" val="259895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65028-6BF5-C342-AD3F-CE11A4597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195" y="467182"/>
            <a:ext cx="9798206" cy="1143000"/>
          </a:xfrm>
          <a:effectLst/>
        </p:spPr>
        <p:txBody>
          <a:bodyPr>
            <a:noAutofit/>
          </a:bodyPr>
          <a:lstStyle/>
          <a:p>
            <a:pPr algn="ctr"/>
            <a:r>
              <a:rPr lang="en-GB" sz="3600" dirty="0"/>
              <a:t>Can “Immune Surveillance” guard against tumour formation?</a:t>
            </a:r>
          </a:p>
        </p:txBody>
      </p:sp>
      <p:pic>
        <p:nvPicPr>
          <p:cNvPr id="1026" name="Picture 2" descr="Immunology Laboratory – Radiation Effects Research Foundation (RERF)">
            <a:extLst>
              <a:ext uri="{FF2B5EF4-FFF2-40B4-BE49-F238E27FC236}">
                <a16:creationId xmlns:a16="http://schemas.microsoft.com/office/drawing/2014/main" id="{E44FF30A-06F6-CA43-A226-D457A5E11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586" y="1545222"/>
            <a:ext cx="9519424" cy="531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15649-3B93-894F-A5ED-BBB9D184F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3586" y="2330604"/>
            <a:ext cx="9519424" cy="3992137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Ø"/>
            </a:pPr>
            <a:r>
              <a:rPr lang="en-GB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What evidence do we have for that this exists? </a:t>
            </a:r>
          </a:p>
          <a:p>
            <a:pPr marL="0" indent="0">
              <a:buNone/>
            </a:pPr>
            <a:endParaRPr lang="en-GB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en-GB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What immune cells are involved in immune surveillance?</a:t>
            </a:r>
          </a:p>
          <a:p>
            <a:pPr marL="0" indent="0">
              <a:buNone/>
            </a:pPr>
            <a:r>
              <a:rPr lang="en-GB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 </a:t>
            </a:r>
          </a:p>
          <a:p>
            <a:pPr>
              <a:buFont typeface="Wingdings" pitchFamily="2" charset="2"/>
              <a:buChar char="Ø"/>
            </a:pPr>
            <a:r>
              <a:rPr lang="en-GB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How do drugs today work to aid immune surveillance? </a:t>
            </a:r>
          </a:p>
          <a:p>
            <a:endParaRPr lang="en-GB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117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DA7D8-BE5F-E84E-BCBD-9B9688C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771" y="424723"/>
            <a:ext cx="8942784" cy="1143000"/>
          </a:xfrm>
        </p:spPr>
        <p:txBody>
          <a:bodyPr/>
          <a:lstStyle/>
          <a:p>
            <a:pPr algn="ctr"/>
            <a:r>
              <a:rPr lang="en-GB" dirty="0"/>
              <a:t>Immune surveillance - tumours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68D62-217F-0C41-94FE-E47088019B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" t="23280" r="6984" b="10053"/>
          <a:stretch/>
        </p:blipFill>
        <p:spPr>
          <a:xfrm>
            <a:off x="1751569" y="1567723"/>
            <a:ext cx="9220194" cy="529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33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A967E-1B11-C848-861F-A4FBC0B4F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145" y="129836"/>
            <a:ext cx="8942784" cy="1143000"/>
          </a:xfrm>
        </p:spPr>
        <p:txBody>
          <a:bodyPr/>
          <a:lstStyle/>
          <a:p>
            <a:pPr algn="ctr"/>
            <a:r>
              <a:rPr lang="en-GB" dirty="0"/>
              <a:t>Tumour antigens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A053E9-DB1C-C243-B35E-AAC80C16C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39" t="20106" r="22857"/>
          <a:stretch/>
        </p:blipFill>
        <p:spPr>
          <a:xfrm>
            <a:off x="3599542" y="1249021"/>
            <a:ext cx="5138058" cy="563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73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B632B-6A75-F846-A169-7F9BCF78D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0" y="420912"/>
            <a:ext cx="10464800" cy="1770923"/>
          </a:xfrm>
        </p:spPr>
        <p:txBody>
          <a:bodyPr>
            <a:noAutofit/>
          </a:bodyPr>
          <a:lstStyle/>
          <a:p>
            <a:pPr algn="ctr"/>
            <a:r>
              <a:rPr lang="en-GB" sz="4000" dirty="0"/>
              <a:t>Are there immune cell infiltrates of special importance when it comes to improving the chance of survival? </a:t>
            </a:r>
            <a:br>
              <a:rPr lang="en-GB" sz="4000" dirty="0"/>
            </a:br>
            <a:endParaRPr lang="en-GB" sz="4000" dirty="0"/>
          </a:p>
        </p:txBody>
      </p:sp>
      <p:pic>
        <p:nvPicPr>
          <p:cNvPr id="4098" name="Picture 2" descr="Cancer immunology - Wikipedia">
            <a:extLst>
              <a:ext uri="{FF2B5EF4-FFF2-40B4-BE49-F238E27FC236}">
                <a16:creationId xmlns:a16="http://schemas.microsoft.com/office/drawing/2014/main" id="{DAE9D81C-440E-4D4E-B907-363D72D32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514" y="1817101"/>
            <a:ext cx="6618515" cy="504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37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87739-2955-0542-A2D3-E0C2ADDE3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951" y="340115"/>
            <a:ext cx="9820508" cy="1143000"/>
          </a:xfrm>
        </p:spPr>
        <p:txBody>
          <a:bodyPr>
            <a:noAutofit/>
          </a:bodyPr>
          <a:lstStyle/>
          <a:p>
            <a:pPr algn="ctr"/>
            <a:r>
              <a:rPr lang="en-GB" sz="3600" dirty="0"/>
              <a:t>T lymphocyte infiltration into the tumour is key to a successful and durable anti-tumour response </a:t>
            </a:r>
            <a:br>
              <a:rPr lang="en-GB" sz="3600" dirty="0"/>
            </a:b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2849E7-4508-384F-9A07-32160FD70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93" b="6243"/>
          <a:stretch/>
        </p:blipFill>
        <p:spPr>
          <a:xfrm>
            <a:off x="1839951" y="1483115"/>
            <a:ext cx="10199330" cy="537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21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5CF3E-A565-2E4B-A752-73E7BA56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656" y="18323"/>
            <a:ext cx="10508344" cy="1143000"/>
          </a:xfrm>
        </p:spPr>
        <p:txBody>
          <a:bodyPr>
            <a:noAutofit/>
          </a:bodyPr>
          <a:lstStyle/>
          <a:p>
            <a:r>
              <a:rPr lang="en-GB" sz="3200" dirty="0"/>
              <a:t>How is an immune response against a tumour induced? </a:t>
            </a:r>
            <a:br>
              <a:rPr lang="en-GB" sz="3200" dirty="0"/>
            </a:br>
            <a:endParaRPr lang="en-GB" sz="3200" dirty="0"/>
          </a:p>
        </p:txBody>
      </p:sp>
      <p:pic>
        <p:nvPicPr>
          <p:cNvPr id="1026" name="Picture 2" descr="Tumor-infiltrating lymphocytes - Wikipedia">
            <a:extLst>
              <a:ext uri="{FF2B5EF4-FFF2-40B4-BE49-F238E27FC236}">
                <a16:creationId xmlns:a16="http://schemas.microsoft.com/office/drawing/2014/main" id="{3E3B1863-545F-5A41-B7CF-94DCBE002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56" y="1002025"/>
            <a:ext cx="10119179" cy="58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511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9849-B019-A34B-9C52-F516E1866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893" y="270933"/>
            <a:ext cx="8942784" cy="1143000"/>
          </a:xfrm>
        </p:spPr>
        <p:txBody>
          <a:bodyPr/>
          <a:lstStyle/>
          <a:p>
            <a:pPr algn="ctr"/>
            <a:r>
              <a:rPr lang="en-GB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ED9F5-A634-6B41-9BB0-6FAF2B9AD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23" y="1762413"/>
            <a:ext cx="10972800" cy="4073293"/>
          </a:xfrm>
        </p:spPr>
        <p:txBody>
          <a:bodyPr>
            <a:normAutofit/>
          </a:bodyPr>
          <a:lstStyle/>
          <a:p>
            <a:r>
              <a:rPr lang="en-GB" dirty="0"/>
              <a:t>Understand the role of immune cells in tumour development (both primary and secondary tumours).</a:t>
            </a:r>
          </a:p>
          <a:p>
            <a:r>
              <a:rPr lang="en-GB" dirty="0"/>
              <a:t>How cellular and humoral responses are important for immune surveillance of tumours.</a:t>
            </a:r>
          </a:p>
          <a:p>
            <a:r>
              <a:rPr lang="en-GB" dirty="0"/>
              <a:t>How tumours evade immune surveillance.</a:t>
            </a:r>
          </a:p>
          <a:p>
            <a:r>
              <a:rPr lang="en-GB" dirty="0"/>
              <a:t>Gain insight into the use of checkpoint inhibitors to improve the survival prognosis in cancer patients.</a:t>
            </a:r>
          </a:p>
        </p:txBody>
      </p:sp>
    </p:spTree>
    <p:extLst>
      <p:ext uri="{BB962C8B-B14F-4D97-AF65-F5344CB8AC3E}">
        <p14:creationId xmlns:p14="http://schemas.microsoft.com/office/powerpoint/2010/main" val="2735395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te Cartoon Of Character Break Time. Stock Vector - Illustration of  delicious, time: 185450790">
            <a:extLst>
              <a:ext uri="{FF2B5EF4-FFF2-40B4-BE49-F238E27FC236}">
                <a16:creationId xmlns:a16="http://schemas.microsoft.com/office/drawing/2014/main" id="{6566AAD0-2665-D543-A532-4B0EBD855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6" y="724395"/>
            <a:ext cx="9449130" cy="566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195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F8842-BD87-A149-BCFB-8889632C8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372" y="236037"/>
            <a:ext cx="9971313" cy="1143000"/>
          </a:xfrm>
        </p:spPr>
        <p:txBody>
          <a:bodyPr>
            <a:noAutofit/>
          </a:bodyPr>
          <a:lstStyle/>
          <a:p>
            <a:r>
              <a:rPr lang="en-GB" sz="3600" dirty="0"/>
              <a:t>Evasion of Immune responses against Tumours </a:t>
            </a:r>
            <a:br>
              <a:rPr lang="en-GB" sz="3600" dirty="0"/>
            </a:b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8E782-73D5-1944-85F0-D92E251DB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1" t="23069" r="6349"/>
          <a:stretch/>
        </p:blipFill>
        <p:spPr>
          <a:xfrm>
            <a:off x="2046514" y="999562"/>
            <a:ext cx="8751397" cy="58584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842154-D615-094B-8639-D5483C04C68B}"/>
              </a:ext>
            </a:extLst>
          </p:cNvPr>
          <p:cNvSpPr/>
          <p:nvPr/>
        </p:nvSpPr>
        <p:spPr>
          <a:xfrm>
            <a:off x="6676571" y="2641600"/>
            <a:ext cx="4121340" cy="19594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96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Types of cancer immunotherapy - Health Scientific">
            <a:extLst>
              <a:ext uri="{FF2B5EF4-FFF2-40B4-BE49-F238E27FC236}">
                <a16:creationId xmlns:a16="http://schemas.microsoft.com/office/drawing/2014/main" id="{51206555-397F-AB4E-ABC3-E1FF3FB4B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70" y="1606957"/>
            <a:ext cx="9355257" cy="526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08DF03-85F8-A24C-978D-619536243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857" y="452668"/>
            <a:ext cx="9695544" cy="1143000"/>
          </a:xfrm>
        </p:spPr>
        <p:txBody>
          <a:bodyPr>
            <a:noAutofit/>
          </a:bodyPr>
          <a:lstStyle/>
          <a:p>
            <a:pPr algn="l"/>
            <a:r>
              <a:rPr lang="en-GB" sz="3600" dirty="0"/>
              <a:t>Specific and non-specific immunotherapies</a:t>
            </a:r>
            <a:endParaRPr lang="en-GB" sz="3600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ECD26-639B-E64F-AFCB-F186DBB50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938454"/>
            <a:ext cx="10972800" cy="407329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There are two main categories of immunostimulants: 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Wingdings" pitchFamily="2" charset="2"/>
              <a:buChar char="Ø"/>
            </a:pPr>
            <a:r>
              <a:rPr lang="en-GB" dirty="0"/>
              <a:t>Specific immunostimulants provide antigenic specificity in immune response, such as vaccines or any antigen. </a:t>
            </a:r>
          </a:p>
          <a:p>
            <a:pPr>
              <a:buFont typeface="Wingdings" pitchFamily="2" charset="2"/>
              <a:buChar char="Ø"/>
            </a:pPr>
            <a:endParaRPr lang="en-GB" dirty="0"/>
          </a:p>
          <a:p>
            <a:pPr>
              <a:buFont typeface="Wingdings" pitchFamily="2" charset="2"/>
              <a:buChar char="Ø"/>
            </a:pPr>
            <a:r>
              <a:rPr lang="en-GB" dirty="0"/>
              <a:t>Non-specific immunostimulants act irrespective of antigenic specificity to augment immune response of other antigens or stimulate components of the immune system without antigenic specificity, such as adjuvants and non-specific immunostimulators.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901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0C6C3-950E-C64B-BF79-46DC96E4D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428" y="0"/>
            <a:ext cx="9724572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Cancer Immunotherapies in use today </a:t>
            </a:r>
            <a:endParaRPr lang="en-GB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0E4841-75AE-3C47-9603-204BF6E7E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41"/>
          <a:stretch/>
        </p:blipFill>
        <p:spPr>
          <a:xfrm>
            <a:off x="1843314" y="899884"/>
            <a:ext cx="10022999" cy="595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26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5DCC-E90A-924C-AFD7-C00A0707E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229" y="23020"/>
            <a:ext cx="1043577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Non-specific immunotherapy in bladder cancer since 1970</a:t>
            </a:r>
          </a:p>
        </p:txBody>
      </p:sp>
      <p:pic>
        <p:nvPicPr>
          <p:cNvPr id="3082" name="Picture 10" descr="Intravesical bacillus Calmette–Guérin instillation in non‐muscle‐invasive  bladder cancer: A review - Saluja - 2018 - International Journal of Urology  - Wiley Online Library">
            <a:extLst>
              <a:ext uri="{FF2B5EF4-FFF2-40B4-BE49-F238E27FC236}">
                <a16:creationId xmlns:a16="http://schemas.microsoft.com/office/drawing/2014/main" id="{0E75976F-E911-E84A-8CD1-AF914149A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71" y="1243661"/>
            <a:ext cx="6653667" cy="558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121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ge17image10052576">
            <a:extLst>
              <a:ext uri="{FF2B5EF4-FFF2-40B4-BE49-F238E27FC236}">
                <a16:creationId xmlns:a16="http://schemas.microsoft.com/office/drawing/2014/main" id="{5124E3F4-AA31-5148-8BA1-ACF40D4CF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1" b="13171"/>
          <a:stretch/>
        </p:blipFill>
        <p:spPr bwMode="auto">
          <a:xfrm>
            <a:off x="696716" y="1785257"/>
            <a:ext cx="11495284" cy="480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5680D65D-2B24-6644-827E-075D8A235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743" y="264794"/>
            <a:ext cx="8581195" cy="7694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SE" altLang="en-SE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History of cancer immunotherapy</a:t>
            </a:r>
            <a:r>
              <a:rPr kumimoji="0" lang="en-SE" altLang="en-SE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SE" alt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81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936BCF-79EA-0142-83BB-085603912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2" t="22364" r="13184"/>
          <a:stretch/>
        </p:blipFill>
        <p:spPr>
          <a:xfrm>
            <a:off x="2061029" y="1533735"/>
            <a:ext cx="7721600" cy="53242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E889F-B02E-9443-9E26-7BF15BABA661}"/>
              </a:ext>
            </a:extLst>
          </p:cNvPr>
          <p:cNvSpPr/>
          <p:nvPr/>
        </p:nvSpPr>
        <p:spPr>
          <a:xfrm>
            <a:off x="1748444" y="0"/>
            <a:ext cx="100226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400" dirty="0">
                <a:latin typeface="Arial" panose="020B0604020202020204" pitchFamily="34" charset="0"/>
              </a:rPr>
              <a:t>Division of cancer immunotherapy into two branches 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100893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EAF4E-D0A4-D243-BFCE-6D1C92043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017" y="134437"/>
            <a:ext cx="894278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Passive immunotherapy of cancer </a:t>
            </a:r>
            <a:br>
              <a:rPr lang="en-GB" dirty="0"/>
            </a:br>
            <a:endParaRPr lang="en-GB" dirty="0"/>
          </a:p>
        </p:txBody>
      </p:sp>
      <p:pic>
        <p:nvPicPr>
          <p:cNvPr id="6146" name="Picture 2" descr="Anti-CD20 Antibody Therapy for B-Cell Lymphomas | NEJM">
            <a:extLst>
              <a:ext uri="{FF2B5EF4-FFF2-40B4-BE49-F238E27FC236}">
                <a16:creationId xmlns:a16="http://schemas.microsoft.com/office/drawing/2014/main" id="{0B03285C-4029-4444-9E23-9780CB84C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743" y="1066142"/>
            <a:ext cx="6793367" cy="579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21FD05-D77C-0646-A6CE-AFC846EA3544}"/>
              </a:ext>
            </a:extLst>
          </p:cNvPr>
          <p:cNvSpPr txBox="1"/>
          <p:nvPr/>
        </p:nvSpPr>
        <p:spPr>
          <a:xfrm>
            <a:off x="8519885" y="3396345"/>
            <a:ext cx="377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Antibody therapy</a:t>
            </a:r>
          </a:p>
        </p:txBody>
      </p:sp>
    </p:spTree>
    <p:extLst>
      <p:ext uri="{BB962C8B-B14F-4D97-AF65-F5344CB8AC3E}">
        <p14:creationId xmlns:p14="http://schemas.microsoft.com/office/powerpoint/2010/main" val="3651890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F1C79-BCA0-4041-866B-3DFA878A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701" y="-10706"/>
            <a:ext cx="894278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Passive immunotherapy of cancer</a:t>
            </a:r>
          </a:p>
        </p:txBody>
      </p:sp>
      <p:pic>
        <p:nvPicPr>
          <p:cNvPr id="7170" name="Picture 2" descr="Iovance Biotherapeutics About TIL">
            <a:extLst>
              <a:ext uri="{FF2B5EF4-FFF2-40B4-BE49-F238E27FC236}">
                <a16:creationId xmlns:a16="http://schemas.microsoft.com/office/drawing/2014/main" id="{32CCC16E-BAD9-464B-8E05-524ABD506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61" y="1059722"/>
            <a:ext cx="7257143" cy="54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83C2F6-9A4D-684B-9083-BCE40FCDB385}"/>
              </a:ext>
            </a:extLst>
          </p:cNvPr>
          <p:cNvSpPr/>
          <p:nvPr/>
        </p:nvSpPr>
        <p:spPr>
          <a:xfrm>
            <a:off x="305791" y="6273225"/>
            <a:ext cx="120023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Arial" panose="020B0604020202020204" pitchFamily="34" charset="0"/>
              </a:rPr>
              <a:t>Adoptive cellular therapy (tumour infiltration lymphocytes (TILs) </a:t>
            </a:r>
            <a:endParaRPr lang="en-GB" sz="320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F016C1-8A2B-8942-80A2-FD42928221C8}"/>
              </a:ext>
            </a:extLst>
          </p:cNvPr>
          <p:cNvSpPr txBox="1"/>
          <p:nvPr/>
        </p:nvSpPr>
        <p:spPr>
          <a:xfrm>
            <a:off x="-327377" y="4968570"/>
            <a:ext cx="3793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Poll 1</a:t>
            </a:r>
          </a:p>
        </p:txBody>
      </p:sp>
    </p:spTree>
    <p:extLst>
      <p:ext uri="{BB962C8B-B14F-4D97-AF65-F5344CB8AC3E}">
        <p14:creationId xmlns:p14="http://schemas.microsoft.com/office/powerpoint/2010/main" val="3780989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02481D-7097-AC4A-8780-662F52469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598" y="1393902"/>
            <a:ext cx="10139402" cy="459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73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CAB31-AC24-1347-BD42-5166865D1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661" y="332723"/>
            <a:ext cx="8942784" cy="1143000"/>
          </a:xfrm>
        </p:spPr>
        <p:txBody>
          <a:bodyPr/>
          <a:lstStyle/>
          <a:p>
            <a:pPr algn="ctr"/>
            <a:r>
              <a:rPr lang="en-GB" dirty="0"/>
              <a:t>Useful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FFCC9-10C3-D344-96EF-33E19914C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80484"/>
            <a:ext cx="10972800" cy="407329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Janssen LM, Ramsay EE, Logsdon CD, et al. The immune system in cancer metastasis: friend or foe? Journal for ImmunoTherapy of Cancer 2017;5:79. doi: 10.1186/s40425-017-0283-9 – (PDF in Studium, </a:t>
            </a:r>
            <a:r>
              <a:rPr lang="en-GB" dirty="0">
                <a:hlinkClick r:id="rId2"/>
              </a:rPr>
              <a:t>https://jitc.bmj.com/content/5/1/79</a:t>
            </a:r>
            <a:r>
              <a:rPr lang="en-GB" dirty="0"/>
              <a:t>)</a:t>
            </a:r>
          </a:p>
          <a:p>
            <a:r>
              <a:rPr lang="en-GB" dirty="0"/>
              <a:t> Tumour immunology and immunotherapy - </a:t>
            </a:r>
            <a:r>
              <a:rPr lang="en-GB" dirty="0">
                <a:hlinkClick r:id="rId3"/>
              </a:rPr>
              <a:t>https://www.youtube.com/watch?v=K09xzIQ8zsg</a:t>
            </a:r>
            <a:endParaRPr lang="en-GB" dirty="0"/>
          </a:p>
          <a:p>
            <a:r>
              <a:rPr lang="en-GB" dirty="0"/>
              <a:t>IMMUNOTHERAPY: The Path to a Cancer Cure - </a:t>
            </a:r>
            <a:r>
              <a:rPr lang="en-GB" dirty="0">
                <a:hlinkClick r:id="rId4"/>
              </a:rPr>
              <a:t>https://www.youtube.com/watch?v=UbFjiWOBErA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5781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F928AD-87FA-8B4F-9DC1-079963454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216" y="0"/>
            <a:ext cx="894278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Passive immunotherapy of cancer </a:t>
            </a:r>
          </a:p>
        </p:txBody>
      </p:sp>
      <p:pic>
        <p:nvPicPr>
          <p:cNvPr id="8194" name="Picture 2" descr="Chimeric Antigen Receptor (CAR) T-Cell Therapy | Leukemia and Lymphoma  Society">
            <a:extLst>
              <a:ext uri="{FF2B5EF4-FFF2-40B4-BE49-F238E27FC236}">
                <a16:creationId xmlns:a16="http://schemas.microsoft.com/office/drawing/2014/main" id="{EB8BCAEC-360B-EE40-A27C-2944824E1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730" y="921229"/>
            <a:ext cx="6739334" cy="593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1035EB-23A4-B149-8FFD-D7DC3E63653B}"/>
              </a:ext>
            </a:extLst>
          </p:cNvPr>
          <p:cNvSpPr/>
          <p:nvPr/>
        </p:nvSpPr>
        <p:spPr>
          <a:xfrm>
            <a:off x="6450454" y="5014668"/>
            <a:ext cx="54802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</a:rPr>
              <a:t>Chimeric antigen receptor (T cells) – CAR-T </a:t>
            </a:r>
            <a:endParaRPr lang="en-GB" sz="3600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2D8699-CB48-CA46-9041-73BA3FC76C27}"/>
              </a:ext>
            </a:extLst>
          </p:cNvPr>
          <p:cNvSpPr txBox="1"/>
          <p:nvPr/>
        </p:nvSpPr>
        <p:spPr>
          <a:xfrm>
            <a:off x="6931379" y="6088559"/>
            <a:ext cx="3793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Poll 2</a:t>
            </a:r>
          </a:p>
        </p:txBody>
      </p:sp>
    </p:spTree>
    <p:extLst>
      <p:ext uri="{BB962C8B-B14F-4D97-AF65-F5344CB8AC3E}">
        <p14:creationId xmlns:p14="http://schemas.microsoft.com/office/powerpoint/2010/main" val="1523550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9DDC16-5BD6-3547-B9DC-2CECB0A89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979" y="1449658"/>
            <a:ext cx="10426021" cy="476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5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50B44-889A-A047-818A-20D3415E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074" y="163466"/>
            <a:ext cx="894278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Stimulation of the host anti-tumour immune response </a:t>
            </a:r>
          </a:p>
        </p:txBody>
      </p:sp>
      <p:pic>
        <p:nvPicPr>
          <p:cNvPr id="9218" name="Picture 2" descr="HPV and Cancer: Prevention is Paramount">
            <a:extLst>
              <a:ext uri="{FF2B5EF4-FFF2-40B4-BE49-F238E27FC236}">
                <a16:creationId xmlns:a16="http://schemas.microsoft.com/office/drawing/2014/main" id="{EE0735D2-1229-5F41-984A-BC30CC4BB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772" y="823687"/>
            <a:ext cx="4655637" cy="465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A14237-82BB-A84D-BF1D-EA68743F54DC}"/>
              </a:ext>
            </a:extLst>
          </p:cNvPr>
          <p:cNvSpPr/>
          <p:nvPr/>
        </p:nvSpPr>
        <p:spPr>
          <a:xfrm>
            <a:off x="1608003" y="5364748"/>
            <a:ext cx="5424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</a:rPr>
              <a:t>Prophylactic vaccination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3EB2EC-1C66-CA46-B29B-91169BFA7040}"/>
              </a:ext>
            </a:extLst>
          </p:cNvPr>
          <p:cNvSpPr/>
          <p:nvPr/>
        </p:nvSpPr>
        <p:spPr>
          <a:xfrm>
            <a:off x="6927489" y="5387049"/>
            <a:ext cx="5186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</a:rPr>
              <a:t>Therapeutic vaccination </a:t>
            </a:r>
          </a:p>
        </p:txBody>
      </p:sp>
      <p:pic>
        <p:nvPicPr>
          <p:cNvPr id="6146" name="Picture 2" descr="Japan: Novelty of cancer vaccine invention affirmed | Managing Intellectual  Property">
            <a:extLst>
              <a:ext uri="{FF2B5EF4-FFF2-40B4-BE49-F238E27FC236}">
                <a16:creationId xmlns:a16="http://schemas.microsoft.com/office/drawing/2014/main" id="{6A10EC41-3386-324B-AE38-C6086F884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559" y="1713525"/>
            <a:ext cx="5767441" cy="251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C56375-B309-1244-9D8D-8548EB20E376}"/>
              </a:ext>
            </a:extLst>
          </p:cNvPr>
          <p:cNvSpPr txBox="1"/>
          <p:nvPr/>
        </p:nvSpPr>
        <p:spPr>
          <a:xfrm>
            <a:off x="3624147" y="6011079"/>
            <a:ext cx="7025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What is the difference?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88635A-13EE-074F-8A66-38AF1DB451DD}"/>
              </a:ext>
            </a:extLst>
          </p:cNvPr>
          <p:cNvSpPr txBox="1"/>
          <p:nvPr/>
        </p:nvSpPr>
        <p:spPr>
          <a:xfrm>
            <a:off x="8792538" y="6052132"/>
            <a:ext cx="3793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Poll 3</a:t>
            </a:r>
          </a:p>
        </p:txBody>
      </p:sp>
    </p:spTree>
    <p:extLst>
      <p:ext uri="{BB962C8B-B14F-4D97-AF65-F5344CB8AC3E}">
        <p14:creationId xmlns:p14="http://schemas.microsoft.com/office/powerpoint/2010/main" val="318532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CF1DD8-DE89-734D-9F28-5422897FD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944" y="1672682"/>
            <a:ext cx="9846056" cy="46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85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E095A-4F1A-BB45-A1A2-76E190C5A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351" y="197577"/>
            <a:ext cx="894278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Stimulation of the host anti-tumour immune response </a:t>
            </a:r>
          </a:p>
        </p:txBody>
      </p:sp>
      <p:pic>
        <p:nvPicPr>
          <p:cNvPr id="8194" name="Picture 2" descr="Exploiting cytokines in adoptive T-cell therapy of cancer | Immunotherapy">
            <a:extLst>
              <a:ext uri="{FF2B5EF4-FFF2-40B4-BE49-F238E27FC236}">
                <a16:creationId xmlns:a16="http://schemas.microsoft.com/office/drawing/2014/main" id="{15F594AA-A14B-5F43-B9E6-491A400F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78" y="1461126"/>
            <a:ext cx="7407222" cy="534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3CF9C-672D-964E-AA03-7440D10310F5}"/>
              </a:ext>
            </a:extLst>
          </p:cNvPr>
          <p:cNvSpPr txBox="1"/>
          <p:nvPr/>
        </p:nvSpPr>
        <p:spPr>
          <a:xfrm>
            <a:off x="5711252" y="1461126"/>
            <a:ext cx="4606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Cytokine Therapies</a:t>
            </a:r>
          </a:p>
        </p:txBody>
      </p:sp>
    </p:spTree>
    <p:extLst>
      <p:ext uri="{BB962C8B-B14F-4D97-AF65-F5344CB8AC3E}">
        <p14:creationId xmlns:p14="http://schemas.microsoft.com/office/powerpoint/2010/main" val="1383771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97F13C4-ECB9-D942-A557-5ABC06D06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074" y="163466"/>
            <a:ext cx="894278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Stimulation of the host anti-tumour immune response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76433-7981-1741-8C5B-501DB7964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51" b="14535"/>
          <a:stretch/>
        </p:blipFill>
        <p:spPr>
          <a:xfrm>
            <a:off x="1884706" y="1666230"/>
            <a:ext cx="10162152" cy="47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44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0E6DE-D2FC-5640-A8A9-A3D5C93A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988" y="0"/>
            <a:ext cx="10117012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Checkpoint inhibitors – a game changer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F5D1D-290E-8C42-9503-F14A91760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36" t="35461" r="5519" b="11021"/>
          <a:stretch/>
        </p:blipFill>
        <p:spPr>
          <a:xfrm>
            <a:off x="7598502" y="1835148"/>
            <a:ext cx="4593498" cy="46862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4F1FA5-0F40-D341-BDF8-AAD48BDBDDAF}"/>
              </a:ext>
            </a:extLst>
          </p:cNvPr>
          <p:cNvSpPr/>
          <p:nvPr/>
        </p:nvSpPr>
        <p:spPr>
          <a:xfrm>
            <a:off x="7711451" y="1955705"/>
            <a:ext cx="4277660" cy="189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45DE63-A405-4C49-9D5F-D0570451EAD0}"/>
              </a:ext>
            </a:extLst>
          </p:cNvPr>
          <p:cNvSpPr txBox="1"/>
          <p:nvPr/>
        </p:nvSpPr>
        <p:spPr>
          <a:xfrm>
            <a:off x="7711451" y="1906746"/>
            <a:ext cx="4435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B7 family of ligands and CD28-family of receptors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618262-4ACC-024D-96D0-EBBD8E6101EF}"/>
              </a:ext>
            </a:extLst>
          </p:cNvPr>
          <p:cNvSpPr txBox="1"/>
          <p:nvPr/>
        </p:nvSpPr>
        <p:spPr>
          <a:xfrm>
            <a:off x="1670756" y="5976456"/>
            <a:ext cx="3793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Poll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53D274-EA74-2241-9A34-71675F92BA4F}"/>
              </a:ext>
            </a:extLst>
          </p:cNvPr>
          <p:cNvSpPr/>
          <p:nvPr/>
        </p:nvSpPr>
        <p:spPr>
          <a:xfrm>
            <a:off x="202888" y="1744709"/>
            <a:ext cx="739561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latin typeface="Arial" panose="020B0604020202020204" pitchFamily="34" charset="0"/>
              </a:rPr>
              <a:t>Increasing immune responses through release of the breaks “checkpoint inhibitors”: Antibodies that can block the interaction between a receptor and a ligand.</a:t>
            </a:r>
          </a:p>
          <a:p>
            <a:endParaRPr lang="en-GB" sz="2000" dirty="0">
              <a:latin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latin typeface="Arial" panose="020B0604020202020204" pitchFamily="34" charset="0"/>
              </a:rPr>
              <a:t>Target: CTLA-4 </a:t>
            </a:r>
          </a:p>
          <a:p>
            <a:r>
              <a:rPr lang="en-GB" dirty="0">
                <a:latin typeface="Arial" panose="020B0604020202020204" pitchFamily="34" charset="0"/>
              </a:rPr>
              <a:t>– Antibody block of CTLA4 on a T cell will allow for proper co- stimulation to occur. </a:t>
            </a:r>
            <a:endParaRPr lang="en-GB" sz="2000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– CTLA-4 targeting antibodies can also remove T regulatory cells in the tumour through ADCP (antibody dependent cellular phagocytosis).</a:t>
            </a:r>
          </a:p>
          <a:p>
            <a:endParaRPr lang="en-GB" sz="2000" dirty="0">
              <a:latin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latin typeface="Arial" panose="020B0604020202020204" pitchFamily="34" charset="0"/>
              </a:rPr>
              <a:t>Target: PD-1 or PD-L1</a:t>
            </a:r>
            <a:br>
              <a:rPr lang="en-GB" sz="2000" dirty="0">
                <a:latin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</a:rPr>
              <a:t>– Remove the interaction between PD1 (T cell) and PDL1 (tumour) to </a:t>
            </a:r>
            <a:r>
              <a:rPr lang="en-GB" sz="2000" dirty="0">
                <a:latin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</a:rPr>
              <a:t>ncrease anti-tumour responses.</a:t>
            </a:r>
            <a:endParaRPr lang="en-GB" sz="20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3750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CCFED3-4035-4D41-A7A5-304F184A0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582" y="1594623"/>
            <a:ext cx="9922417" cy="475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57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16053D-7C7D-E944-A59A-72183E511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71"/>
          <a:stretch/>
        </p:blipFill>
        <p:spPr>
          <a:xfrm>
            <a:off x="1883763" y="0"/>
            <a:ext cx="1007838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331D02-BEFF-F246-A46C-7BE597458C1B}"/>
              </a:ext>
            </a:extLst>
          </p:cNvPr>
          <p:cNvSpPr/>
          <p:nvPr/>
        </p:nvSpPr>
        <p:spPr>
          <a:xfrm>
            <a:off x="2338466" y="-1"/>
            <a:ext cx="1109272" cy="1903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5794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E82BD-C857-E741-A773-0170455B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322" y="108264"/>
            <a:ext cx="894278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FDA approval landscape of CPIs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1BC65-1B12-9743-9C21-CE7797D063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00" b="15191"/>
          <a:stretch/>
        </p:blipFill>
        <p:spPr>
          <a:xfrm>
            <a:off x="1524000" y="1693889"/>
            <a:ext cx="10673538" cy="4811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3417E-4D06-0944-833B-5C69B06E9FBD}"/>
              </a:ext>
            </a:extLst>
          </p:cNvPr>
          <p:cNvSpPr txBox="1"/>
          <p:nvPr/>
        </p:nvSpPr>
        <p:spPr>
          <a:xfrm>
            <a:off x="1798820" y="1828800"/>
            <a:ext cx="283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CTLA-4 Human IgG1 Mab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08A96-925E-7B46-863F-DF17C4F6CBFA}"/>
              </a:ext>
            </a:extLst>
          </p:cNvPr>
          <p:cNvSpPr txBox="1"/>
          <p:nvPr/>
        </p:nvSpPr>
        <p:spPr>
          <a:xfrm>
            <a:off x="2236031" y="2911025"/>
            <a:ext cx="7959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CTLA-4 Human IgG1 Mab/PD-1 Human IgG4 Mab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5AD41-AE21-654F-8797-E1CF755679E8}"/>
              </a:ext>
            </a:extLst>
          </p:cNvPr>
          <p:cNvSpPr txBox="1"/>
          <p:nvPr/>
        </p:nvSpPr>
        <p:spPr>
          <a:xfrm>
            <a:off x="2928077" y="2367169"/>
            <a:ext cx="2333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PD-1 Human IgG4 Mab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686D13-02C9-3B40-92C9-33A21A37700A}"/>
              </a:ext>
            </a:extLst>
          </p:cNvPr>
          <p:cNvSpPr txBox="1"/>
          <p:nvPr/>
        </p:nvSpPr>
        <p:spPr>
          <a:xfrm>
            <a:off x="5111646" y="3392978"/>
            <a:ext cx="2730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PD-1 Humanised IgG4 Mab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228E8B-571F-CA4D-BE26-8B266F31C26C}"/>
              </a:ext>
            </a:extLst>
          </p:cNvPr>
          <p:cNvSpPr txBox="1"/>
          <p:nvPr/>
        </p:nvSpPr>
        <p:spPr>
          <a:xfrm>
            <a:off x="4991726" y="3953637"/>
            <a:ext cx="3000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PD-L1 Humanised IgG1 Mab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AD8A0-7684-1948-A1FE-CEB69C6F2744}"/>
              </a:ext>
            </a:extLst>
          </p:cNvPr>
          <p:cNvSpPr txBox="1"/>
          <p:nvPr/>
        </p:nvSpPr>
        <p:spPr>
          <a:xfrm>
            <a:off x="6096000" y="4347725"/>
            <a:ext cx="259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PD-L1 Human IgG1</a:t>
            </a:r>
            <a:r>
              <a:rPr lang="en-GB" baseline="-25000" dirty="0"/>
              <a:t>K</a:t>
            </a:r>
            <a:r>
              <a:rPr lang="en-GB" dirty="0"/>
              <a:t> Mab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FB44D4-9943-534E-80FA-2690F62CA13B}"/>
              </a:ext>
            </a:extLst>
          </p:cNvPr>
          <p:cNvSpPr txBox="1"/>
          <p:nvPr/>
        </p:nvSpPr>
        <p:spPr>
          <a:xfrm>
            <a:off x="6278379" y="4741813"/>
            <a:ext cx="259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PD-L1 Human IgG1 Mab</a:t>
            </a:r>
          </a:p>
        </p:txBody>
      </p:sp>
    </p:spTree>
    <p:extLst>
      <p:ext uri="{BB962C8B-B14F-4D97-AF65-F5344CB8AC3E}">
        <p14:creationId xmlns:p14="http://schemas.microsoft.com/office/powerpoint/2010/main" val="4185938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46B210-416E-6C44-8327-D21ADEE81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702" y="134493"/>
            <a:ext cx="5048015" cy="643328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910C428-AFCE-DB43-B930-AD5119605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216" y="-146785"/>
            <a:ext cx="8942784" cy="1143000"/>
          </a:xfrm>
        </p:spPr>
        <p:txBody>
          <a:bodyPr>
            <a:normAutofit/>
          </a:bodyPr>
          <a:lstStyle/>
          <a:p>
            <a:r>
              <a:rPr lang="en-GB" sz="3600" dirty="0"/>
              <a:t>What is cancer?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86075C-6A65-2D48-A483-59933E2C6A61}"/>
              </a:ext>
            </a:extLst>
          </p:cNvPr>
          <p:cNvSpPr/>
          <p:nvPr/>
        </p:nvSpPr>
        <p:spPr>
          <a:xfrm>
            <a:off x="1629486" y="6541279"/>
            <a:ext cx="5648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https://</a:t>
            </a:r>
            <a:r>
              <a:rPr lang="en-GB" sz="1400" dirty="0" err="1"/>
              <a:t>www.cancer.nsw.gov.au</a:t>
            </a:r>
            <a:r>
              <a:rPr lang="en-GB" sz="1400" dirty="0"/>
              <a:t>/about-cancer/cancer-basics/what-is-cancer</a:t>
            </a:r>
          </a:p>
        </p:txBody>
      </p:sp>
      <p:pic>
        <p:nvPicPr>
          <p:cNvPr id="1030" name="Picture 6" descr="9. Cancer Arises From DNA Mutations In Cells">
            <a:extLst>
              <a:ext uri="{FF2B5EF4-FFF2-40B4-BE49-F238E27FC236}">
                <a16:creationId xmlns:a16="http://schemas.microsoft.com/office/drawing/2014/main" id="{70090842-F3D9-A645-BB1B-E262808CF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594" y="1926136"/>
            <a:ext cx="5006118" cy="375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D0BB55-AF2E-0B47-BCB5-34905C6B4B2F}"/>
              </a:ext>
            </a:extLst>
          </p:cNvPr>
          <p:cNvSpPr/>
          <p:nvPr/>
        </p:nvSpPr>
        <p:spPr>
          <a:xfrm>
            <a:off x="7167446" y="5675016"/>
            <a:ext cx="48931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https://</a:t>
            </a:r>
            <a:r>
              <a:rPr lang="en-GB" sz="1400" dirty="0" err="1"/>
              <a:t>www.web-books.com</a:t>
            </a:r>
            <a:r>
              <a:rPr lang="en-GB" sz="1400" dirty="0"/>
              <a:t>/ON/B0/E18R1818/09MB18.html</a:t>
            </a:r>
          </a:p>
        </p:txBody>
      </p:sp>
    </p:spTree>
    <p:extLst>
      <p:ext uri="{BB962C8B-B14F-4D97-AF65-F5344CB8AC3E}">
        <p14:creationId xmlns:p14="http://schemas.microsoft.com/office/powerpoint/2010/main" val="1941430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6F13A-1A9E-AF47-82C6-6273EA3B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515" y="213195"/>
            <a:ext cx="9798571" cy="1143000"/>
          </a:xfrm>
        </p:spPr>
        <p:txBody>
          <a:bodyPr>
            <a:noAutofit/>
          </a:bodyPr>
          <a:lstStyle/>
          <a:p>
            <a:pPr algn="ctr"/>
            <a:r>
              <a:rPr lang="en-GB" sz="3600" dirty="0"/>
              <a:t>Monoclonal antibodies have a wide variety of ways to modulate anti-tumour immunity 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3CCE7-8C30-FD41-B452-312E6F874698}"/>
              </a:ext>
            </a:extLst>
          </p:cNvPr>
          <p:cNvSpPr/>
          <p:nvPr/>
        </p:nvSpPr>
        <p:spPr>
          <a:xfrm>
            <a:off x="78059" y="6515924"/>
            <a:ext cx="7694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http://edelweisspublications.com/keyword/28/913/Antibody-therapy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296F12FA-8BF1-BF4F-83B3-BADBCC3B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613" y="1206939"/>
            <a:ext cx="7694341" cy="530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887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6B1F1-C7F6-8648-9B38-43EAE46D2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889" y="205475"/>
            <a:ext cx="10308419" cy="1239382"/>
          </a:xfrm>
        </p:spPr>
        <p:txBody>
          <a:bodyPr>
            <a:noAutofit/>
          </a:bodyPr>
          <a:lstStyle/>
          <a:p>
            <a:pPr algn="ctr"/>
            <a:r>
              <a:rPr lang="en-GB" sz="3200" dirty="0"/>
              <a:t>Ways to use monoclonal antibodies as drugs that can affect immune responses against a tumour </a:t>
            </a:r>
            <a:br>
              <a:rPr lang="en-GB" sz="3200" dirty="0"/>
            </a:b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F1F825-038C-5E4E-B69A-D7A99E4E74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17"/>
          <a:stretch/>
        </p:blipFill>
        <p:spPr>
          <a:xfrm>
            <a:off x="2093626" y="1304144"/>
            <a:ext cx="9144000" cy="555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72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7CF990C-C90A-5F43-9AD5-5786C038DECE}"/>
              </a:ext>
            </a:extLst>
          </p:cNvPr>
          <p:cNvGrpSpPr/>
          <p:nvPr/>
        </p:nvGrpSpPr>
        <p:grpSpPr>
          <a:xfrm>
            <a:off x="169888" y="1792511"/>
            <a:ext cx="5592271" cy="2644993"/>
            <a:chOff x="149902" y="2137285"/>
            <a:chExt cx="5592271" cy="26449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887FA9-36C6-894F-9D92-E4AF46AF6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902" y="2137285"/>
              <a:ext cx="5592271" cy="264499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8A3359-D51B-C54A-9D05-5480BE8E005D}"/>
                </a:ext>
              </a:extLst>
            </p:cNvPr>
            <p:cNvSpPr/>
            <p:nvPr/>
          </p:nvSpPr>
          <p:spPr>
            <a:xfrm>
              <a:off x="2833141" y="3429000"/>
              <a:ext cx="2698229" cy="1353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A7D719-6251-B742-9D26-51E766861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771" y="123072"/>
            <a:ext cx="9768591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Anti-CD40 antibodies in clinical trials</a:t>
            </a:r>
          </a:p>
        </p:txBody>
      </p:sp>
      <p:pic>
        <p:nvPicPr>
          <p:cNvPr id="1027" name="Picture 3" descr="Table 1. Agonistic CD40 monoclonal antibodies in clinical trials">
            <a:extLst>
              <a:ext uri="{FF2B5EF4-FFF2-40B4-BE49-F238E27FC236}">
                <a16:creationId xmlns:a16="http://schemas.microsoft.com/office/drawing/2014/main" id="{0F129C63-8D15-4D45-9CCD-0A67F7EE2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629" y="1266072"/>
            <a:ext cx="6338483" cy="479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5235CE-38B1-8942-9BD3-C1999E390AF5}"/>
              </a:ext>
            </a:extLst>
          </p:cNvPr>
          <p:cNvSpPr/>
          <p:nvPr/>
        </p:nvSpPr>
        <p:spPr>
          <a:xfrm>
            <a:off x="5271911" y="6058205"/>
            <a:ext cx="6938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Vonderheide, R., &amp; Glennie, M. (2013). Agonistic CD40 Antibodies and Cancer Therapy. Clinical Cancer Research, 19, 1035 - 1043.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9C0F97-5228-A84B-ADAB-8CC1FCB5F48D}"/>
              </a:ext>
            </a:extLst>
          </p:cNvPr>
          <p:cNvSpPr/>
          <p:nvPr/>
        </p:nvSpPr>
        <p:spPr>
          <a:xfrm>
            <a:off x="-194873" y="442211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600" dirty="0">
                <a:latin typeface="Arial,Bold"/>
              </a:rPr>
              <a:t>Sara M. Mangsbo et al. Clin Cancer Res 2015;21:1115-1126 </a:t>
            </a:r>
            <a:endParaRPr lang="en-GB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2521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0D75B-6DA4-2440-9DD4-FB985957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0" y="135820"/>
            <a:ext cx="10261600" cy="1143000"/>
          </a:xfrm>
        </p:spPr>
        <p:txBody>
          <a:bodyPr>
            <a:noAutofit/>
          </a:bodyPr>
          <a:lstStyle/>
          <a:p>
            <a:pPr algn="ctr"/>
            <a:r>
              <a:rPr lang="en-GB" sz="4000" dirty="0"/>
              <a:t>Potential mechanisms of action of agonistic CD40 mAb on various immune effectors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D73A65C-0421-BA49-9540-965D31AC3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22" y="1524714"/>
            <a:ext cx="8511822" cy="467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5311DA-7186-E744-8D5A-705CB44789EF}"/>
              </a:ext>
            </a:extLst>
          </p:cNvPr>
          <p:cNvSpPr/>
          <p:nvPr/>
        </p:nvSpPr>
        <p:spPr>
          <a:xfrm>
            <a:off x="2810932" y="6202891"/>
            <a:ext cx="80715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,Bold"/>
              </a:rPr>
              <a:t>Roxana S. Dronca, and Haidong Dong Clin Cancer Res 2015;21:944-946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655189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C18CF-09AB-094A-8FFD-8FC0CD4D0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617" y="153790"/>
            <a:ext cx="8942784" cy="1143000"/>
          </a:xfrm>
        </p:spPr>
        <p:txBody>
          <a:bodyPr/>
          <a:lstStyle/>
          <a:p>
            <a:pPr algn="ctr"/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EC0F7-DF9D-CA46-B355-53028538D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970795"/>
            <a:ext cx="10972800" cy="407329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Antigen-presentation and co-stimulation is key to induce proper anti-tumour responses. </a:t>
            </a:r>
          </a:p>
          <a:p>
            <a:r>
              <a:rPr lang="en-GB" dirty="0"/>
              <a:t>Cytotoxic T cells, NK cells and macrophages can kill tumour cells.</a:t>
            </a:r>
          </a:p>
          <a:p>
            <a:r>
              <a:rPr lang="en-GB" dirty="0"/>
              <a:t>The tumour can hamper immune responses by tampering with the antigen presentation machinery and by recruiting suppressive immune cells. </a:t>
            </a:r>
          </a:p>
          <a:p>
            <a:r>
              <a:rPr lang="en-GB" dirty="0"/>
              <a:t>Monoclonal antibodies do not only target the tumour, they can target immune cells and thereby modulate immune responses against a tumour. </a:t>
            </a:r>
          </a:p>
          <a:p>
            <a:r>
              <a:rPr lang="en-GB" dirty="0"/>
              <a:t>Other strategies in immunotherapy of cancer can be therapeutic vaccination, CAR T cells and oncolytic viruses.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805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fference between Innate and Adaptive Immunity">
            <a:extLst>
              <a:ext uri="{FF2B5EF4-FFF2-40B4-BE49-F238E27FC236}">
                <a16:creationId xmlns:a16="http://schemas.microsoft.com/office/drawing/2014/main" id="{97584B40-570D-FB4C-A648-F2A6D61B4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245" y="729642"/>
            <a:ext cx="10465755" cy="579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098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cer and T cell.mov" descr="Cancer and T cell.mov">
            <a:hlinkClick r:id="" action="ppaction://media"/>
            <a:extLst>
              <a:ext uri="{FF2B5EF4-FFF2-40B4-BE49-F238E27FC236}">
                <a16:creationId xmlns:a16="http://schemas.microsoft.com/office/drawing/2014/main" id="{961A9BB2-EB49-C140-8A49-9A5A7ACEA6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8312" y="109628"/>
            <a:ext cx="6227341" cy="6204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F2286B-FD3D-2C44-A8EA-C810C7368E36}"/>
              </a:ext>
            </a:extLst>
          </p:cNvPr>
          <p:cNvSpPr txBox="1"/>
          <p:nvPr/>
        </p:nvSpPr>
        <p:spPr>
          <a:xfrm>
            <a:off x="3252486" y="6423949"/>
            <a:ext cx="6123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Courtesy of Jeroen </a:t>
            </a:r>
            <a:r>
              <a:rPr lang="en-GB" sz="1400" dirty="0" err="1"/>
              <a:t>Slaats</a:t>
            </a:r>
            <a:r>
              <a:rPr lang="en-GB" sz="1400" dirty="0"/>
              <a:t> (Radboud Institute for Molecular Life Sciences, Holland)</a:t>
            </a:r>
          </a:p>
        </p:txBody>
      </p:sp>
    </p:spTree>
    <p:extLst>
      <p:ext uri="{BB962C8B-B14F-4D97-AF65-F5344CB8AC3E}">
        <p14:creationId xmlns:p14="http://schemas.microsoft.com/office/powerpoint/2010/main" val="373623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B19FD-8865-9A4D-A10A-DBE5E1B0E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789" y="250552"/>
            <a:ext cx="89427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How is a tumour cell recognized by immune cells?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81C2-3534-874E-A2FA-9D88A672B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dirty="0"/>
              <a:t>Does a tumour cell differ from our own tissue?</a:t>
            </a:r>
          </a:p>
          <a:p>
            <a:pPr>
              <a:buFont typeface="Wingdings" pitchFamily="2" charset="2"/>
              <a:buChar char="Ø"/>
            </a:pPr>
            <a:endParaRPr lang="en-GB" dirty="0"/>
          </a:p>
          <a:p>
            <a:pPr>
              <a:buFont typeface="Wingdings" pitchFamily="2" charset="2"/>
              <a:buChar char="Ø"/>
            </a:pPr>
            <a:r>
              <a:rPr lang="en-GB" dirty="0"/>
              <a:t>If so, how does it differ?</a:t>
            </a:r>
          </a:p>
          <a:p>
            <a:pPr>
              <a:buFont typeface="Wingdings" pitchFamily="2" charset="2"/>
              <a:buChar char="Ø"/>
            </a:pPr>
            <a:endParaRPr lang="en-GB" dirty="0"/>
          </a:p>
          <a:p>
            <a:pPr>
              <a:buFont typeface="Wingdings" pitchFamily="2" charset="2"/>
              <a:buChar char="Ø"/>
            </a:pPr>
            <a:r>
              <a:rPr lang="en-GB" dirty="0"/>
              <a:t>What type of immune response can be effective against tumour cells?</a:t>
            </a:r>
          </a:p>
        </p:txBody>
      </p:sp>
    </p:spTree>
    <p:extLst>
      <p:ext uri="{BB962C8B-B14F-4D97-AF65-F5344CB8AC3E}">
        <p14:creationId xmlns:p14="http://schemas.microsoft.com/office/powerpoint/2010/main" val="392086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initiation, establishment and function of a concomitant antitumor... |  Download Scientific Diagram">
            <a:extLst>
              <a:ext uri="{FF2B5EF4-FFF2-40B4-BE49-F238E27FC236}">
                <a16:creationId xmlns:a16="http://schemas.microsoft.com/office/drawing/2014/main" id="{643E6C82-965F-BC4E-9C4E-665FFB623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0"/>
            <a:ext cx="8726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812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2C98F-D730-5A49-9ED0-E7E28C96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180" y="0"/>
            <a:ext cx="8942784" cy="1143000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T cells are important for Concomitant Immunity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5E0BA1-C46B-5448-A9D5-98DF0E10C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99" t="20640"/>
          <a:stretch/>
        </p:blipFill>
        <p:spPr>
          <a:xfrm>
            <a:off x="7027101" y="1038736"/>
            <a:ext cx="4321479" cy="5819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EB520-9C69-4D4C-897C-540470B98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96" r="45982"/>
          <a:stretch/>
        </p:blipFill>
        <p:spPr>
          <a:xfrm>
            <a:off x="1937360" y="1038736"/>
            <a:ext cx="4939429" cy="555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14808"/>
      </p:ext>
    </p:extLst>
  </p:cSld>
  <p:clrMapOvr>
    <a:masterClrMapping/>
  </p:clrMapOvr>
</p:sld>
</file>

<file path=ppt/theme/theme1.xml><?xml version="1.0" encoding="utf-8"?>
<a:theme xmlns:a="http://schemas.openxmlformats.org/drawingml/2006/main" name="UU Guldka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920</Words>
  <Application>Microsoft Macintosh PowerPoint</Application>
  <PresentationFormat>Widescreen</PresentationFormat>
  <Paragraphs>105</Paragraphs>
  <Slides>44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Arial,Bold</vt:lpstr>
      <vt:lpstr>Calibri</vt:lpstr>
      <vt:lpstr>Times New Roman</vt:lpstr>
      <vt:lpstr>Wingdings</vt:lpstr>
      <vt:lpstr>UU Guldkant</vt:lpstr>
      <vt:lpstr>PowerPoint Presentation</vt:lpstr>
      <vt:lpstr>Learning Objectives</vt:lpstr>
      <vt:lpstr>Useful resources</vt:lpstr>
      <vt:lpstr>What is cancer?</vt:lpstr>
      <vt:lpstr>PowerPoint Presentation</vt:lpstr>
      <vt:lpstr>PowerPoint Presentation</vt:lpstr>
      <vt:lpstr>How is a tumour cell recognized by immune cells?</vt:lpstr>
      <vt:lpstr>PowerPoint Presentation</vt:lpstr>
      <vt:lpstr>T cells are important for Concomitant Immunity </vt:lpstr>
      <vt:lpstr>The importance of co-stimulation for T cell activation</vt:lpstr>
      <vt:lpstr>T cells “help” each other</vt:lpstr>
      <vt:lpstr>Cellular and humoral responses</vt:lpstr>
      <vt:lpstr>PowerPoint Presentation</vt:lpstr>
      <vt:lpstr>Can “Immune Surveillance” guard against tumour formation?</vt:lpstr>
      <vt:lpstr>Immune surveillance - tumours</vt:lpstr>
      <vt:lpstr>Tumour antigens</vt:lpstr>
      <vt:lpstr>Are there immune cell infiltrates of special importance when it comes to improving the chance of survival?  </vt:lpstr>
      <vt:lpstr>T lymphocyte infiltration into the tumour is key to a successful and durable anti-tumour response  </vt:lpstr>
      <vt:lpstr>How is an immune response against a tumour induced?  </vt:lpstr>
      <vt:lpstr>PowerPoint Presentation</vt:lpstr>
      <vt:lpstr>Evasion of Immune responses against Tumours  </vt:lpstr>
      <vt:lpstr>Specific and non-specific immunotherapies</vt:lpstr>
      <vt:lpstr>Cancer Immunotherapies in use today </vt:lpstr>
      <vt:lpstr>Non-specific immunotherapy in bladder cancer since 1970</vt:lpstr>
      <vt:lpstr>PowerPoint Presentation</vt:lpstr>
      <vt:lpstr>PowerPoint Presentation</vt:lpstr>
      <vt:lpstr>Passive immunotherapy of cancer  </vt:lpstr>
      <vt:lpstr>Passive immunotherapy of cancer</vt:lpstr>
      <vt:lpstr>PowerPoint Presentation</vt:lpstr>
      <vt:lpstr>Passive immunotherapy of cancer </vt:lpstr>
      <vt:lpstr>PowerPoint Presentation</vt:lpstr>
      <vt:lpstr>Stimulation of the host anti-tumour immune response </vt:lpstr>
      <vt:lpstr>PowerPoint Presentation</vt:lpstr>
      <vt:lpstr>Stimulation of the host anti-tumour immune response </vt:lpstr>
      <vt:lpstr>Stimulation of the host anti-tumour immune response </vt:lpstr>
      <vt:lpstr>Checkpoint inhibitors – a game changer</vt:lpstr>
      <vt:lpstr>PowerPoint Presentation</vt:lpstr>
      <vt:lpstr>PowerPoint Presentation</vt:lpstr>
      <vt:lpstr>FDA approval landscape of CPIs </vt:lpstr>
      <vt:lpstr>Monoclonal antibodies have a wide variety of ways to modulate anti-tumour immunity  </vt:lpstr>
      <vt:lpstr>Ways to use monoclonal antibodies as drugs that can affect immune responses against a tumour  </vt:lpstr>
      <vt:lpstr>Anti-CD40 antibodies in clinical trials</vt:lpstr>
      <vt:lpstr>Potential mechanisms of action of agonistic CD40 mAb on various immune effectors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Morrison</dc:creator>
  <cp:lastModifiedBy>Jamie Morrison</cp:lastModifiedBy>
  <cp:revision>66</cp:revision>
  <dcterms:created xsi:type="dcterms:W3CDTF">2021-01-25T11:38:02Z</dcterms:created>
  <dcterms:modified xsi:type="dcterms:W3CDTF">2021-09-07T08:21:29Z</dcterms:modified>
</cp:coreProperties>
</file>