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304" r:id="rId3"/>
    <p:sldId id="258" r:id="rId4"/>
    <p:sldId id="259" r:id="rId5"/>
    <p:sldId id="260" r:id="rId6"/>
    <p:sldId id="261" r:id="rId7"/>
    <p:sldId id="262" r:id="rId8"/>
    <p:sldId id="263" r:id="rId9"/>
    <p:sldId id="264" r:id="rId10"/>
    <p:sldId id="305" r:id="rId11"/>
    <p:sldId id="265" r:id="rId12"/>
    <p:sldId id="269" r:id="rId13"/>
    <p:sldId id="306" r:id="rId14"/>
    <p:sldId id="271" r:id="rId15"/>
    <p:sldId id="272" r:id="rId16"/>
    <p:sldId id="291" r:id="rId17"/>
    <p:sldId id="273" r:id="rId18"/>
    <p:sldId id="303" r:id="rId19"/>
    <p:sldId id="274" r:id="rId20"/>
    <p:sldId id="277" r:id="rId21"/>
    <p:sldId id="278" r:id="rId22"/>
    <p:sldId id="300" r:id="rId23"/>
    <p:sldId id="279" r:id="rId24"/>
    <p:sldId id="293" r:id="rId25"/>
    <p:sldId id="298"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78"/>
    <p:restoredTop sz="95426"/>
  </p:normalViewPr>
  <p:slideViewPr>
    <p:cSldViewPr snapToGrid="0" snapToObjects="1">
      <p:cViewPr varScale="1">
        <p:scale>
          <a:sx n="76" d="100"/>
          <a:sy n="76" d="100"/>
        </p:scale>
        <p:origin x="6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CCF7A-0D0C-E44B-939C-4E2F03D273D6}" type="datetimeFigureOut">
              <a:rPr lang="sv-SE" smtClean="0"/>
              <a:t>2022-01-16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9BB4E-B27A-0E41-B340-367A4C6DA872}" type="slidenum">
              <a:rPr lang="sv-SE" smtClean="0"/>
              <a:t>‹#›</a:t>
            </a:fld>
            <a:endParaRPr lang="sv-SE"/>
          </a:p>
        </p:txBody>
      </p:sp>
    </p:spTree>
    <p:extLst>
      <p:ext uri="{BB962C8B-B14F-4D97-AF65-F5344CB8AC3E}">
        <p14:creationId xmlns:p14="http://schemas.microsoft.com/office/powerpoint/2010/main" val="3202247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8E9BB4E-B27A-0E41-B340-367A4C6DA872}" type="slidenum">
              <a:rPr lang="sv-SE" smtClean="0"/>
              <a:t>1</a:t>
            </a:fld>
            <a:endParaRPr lang="sv-SE"/>
          </a:p>
        </p:txBody>
      </p:sp>
    </p:spTree>
    <p:extLst>
      <p:ext uri="{BB962C8B-B14F-4D97-AF65-F5344CB8AC3E}">
        <p14:creationId xmlns:p14="http://schemas.microsoft.com/office/powerpoint/2010/main" val="313184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Omregistrering: </a:t>
            </a:r>
            <a:r>
              <a:rPr lang="sv-SE" sz="1200" kern="1200" dirty="0">
                <a:solidFill>
                  <a:schemeClr val="tx1"/>
                </a:solidFill>
                <a:effectLst/>
                <a:latin typeface="+mn-lt"/>
                <a:ea typeface="+mn-ea"/>
                <a:cs typeface="+mn-cs"/>
              </a:rPr>
              <a:t>Omregistrering sker i mån av plats och kan beviljas normalt en gång per kurs. Därefter krävs synnerliga skäl för ytterligare omregistrering på samma kurs. Gamla kurser som inte längre ges, eller kurser där substantiella ändringar genomförts i kursplanen går det inte att omregistrera sig på. </a:t>
            </a:r>
          </a:p>
          <a:p>
            <a:r>
              <a:rPr lang="sv-SE" sz="1200" kern="1200" dirty="0">
                <a:solidFill>
                  <a:schemeClr val="tx1"/>
                </a:solidFill>
                <a:effectLst/>
                <a:latin typeface="+mn-lt"/>
                <a:ea typeface="+mn-ea"/>
                <a:cs typeface="+mn-cs"/>
              </a:rPr>
              <a:t>Observera att omregistrering inte krävs för att tentera eller omtentera en kurs eller ventilera ett examensarbete. Ansökan om omregistrering sker på särskild blankett som finns i Medarbetarportalen/Dokument/Blanketter och lämnas in i samband med upprop. Läraren bedömer om det finns plats på kursen för student som vill omregistreras. Blanketten med beslut/underskrift av läraren lämnas sedan till studierektor. </a:t>
            </a:r>
          </a:p>
          <a:p>
            <a:r>
              <a:rPr lang="sv-SE" sz="1200" kern="1200" dirty="0">
                <a:solidFill>
                  <a:schemeClr val="tx1"/>
                </a:solidFill>
                <a:effectLst/>
                <a:latin typeface="+mn-lt"/>
                <a:ea typeface="+mn-ea"/>
                <a:cs typeface="+mn-cs"/>
              </a:rPr>
              <a:t>För distanskurser utan fysiskt upprop sker ansökan via e-brev till undervisande </a:t>
            </a:r>
          </a:p>
          <a:p>
            <a:endParaRPr lang="sv-SE" dirty="0"/>
          </a:p>
        </p:txBody>
      </p:sp>
      <p:sp>
        <p:nvSpPr>
          <p:cNvPr id="4" name="Platshållare för bildnummer 3"/>
          <p:cNvSpPr>
            <a:spLocks noGrp="1"/>
          </p:cNvSpPr>
          <p:nvPr>
            <p:ph type="sldNum" sz="quarter" idx="5"/>
          </p:nvPr>
        </p:nvSpPr>
        <p:spPr/>
        <p:txBody>
          <a:bodyPr/>
          <a:lstStyle/>
          <a:p>
            <a:fld id="{E8E9BB4E-B27A-0E41-B340-367A4C6DA872}" type="slidenum">
              <a:rPr lang="sv-SE" smtClean="0"/>
              <a:t>11</a:t>
            </a:fld>
            <a:endParaRPr lang="sv-SE"/>
          </a:p>
        </p:txBody>
      </p:sp>
    </p:spTree>
    <p:extLst>
      <p:ext uri="{BB962C8B-B14F-4D97-AF65-F5344CB8AC3E}">
        <p14:creationId xmlns:p14="http://schemas.microsoft.com/office/powerpoint/2010/main" val="363912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b="1" kern="1200" dirty="0">
                <a:solidFill>
                  <a:schemeClr val="tx1"/>
                </a:solidFill>
                <a:effectLst/>
                <a:latin typeface="+mn-lt"/>
                <a:ea typeface="+mn-ea"/>
                <a:cs typeface="+mn-cs"/>
              </a:rPr>
              <a:t>Hur man undviker att fuska</a:t>
            </a:r>
            <a:br>
              <a:rPr lang="sv-SE" sz="1400" b="1"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 en liten </a:t>
            </a:r>
            <a:r>
              <a:rPr lang="sv-SE" sz="1200" b="1" kern="1200" dirty="0" err="1">
                <a:solidFill>
                  <a:schemeClr val="tx1"/>
                </a:solidFill>
                <a:effectLst/>
                <a:latin typeface="+mn-lt"/>
                <a:ea typeface="+mn-ea"/>
                <a:cs typeface="+mn-cs"/>
              </a:rPr>
              <a:t>hjälpreda</a:t>
            </a:r>
            <a:r>
              <a:rPr lang="sv-SE" sz="1200" b="1" kern="1200" dirty="0">
                <a:solidFill>
                  <a:schemeClr val="tx1"/>
                </a:solidFill>
                <a:effectLst/>
                <a:latin typeface="+mn-lt"/>
                <a:ea typeface="+mn-ea"/>
                <a:cs typeface="+mn-cs"/>
              </a:rPr>
              <a:t> </a:t>
            </a:r>
            <a:r>
              <a:rPr lang="sv-SE" sz="1200" b="1" kern="1200" dirty="0" err="1">
                <a:solidFill>
                  <a:schemeClr val="tx1"/>
                </a:solidFill>
                <a:effectLst/>
                <a:latin typeface="+mn-lt"/>
                <a:ea typeface="+mn-ea"/>
                <a:cs typeface="+mn-cs"/>
              </a:rPr>
              <a:t>från</a:t>
            </a:r>
            <a:r>
              <a:rPr lang="sv-SE" sz="1200" b="1" kern="1200" dirty="0">
                <a:solidFill>
                  <a:schemeClr val="tx1"/>
                </a:solidFill>
                <a:effectLst/>
                <a:latin typeface="+mn-lt"/>
                <a:ea typeface="+mn-ea"/>
                <a:cs typeface="+mn-cs"/>
              </a:rPr>
              <a:t> Moderna </a:t>
            </a:r>
            <a:r>
              <a:rPr lang="sv-SE" sz="1200" b="1" kern="1200" dirty="0" err="1">
                <a:solidFill>
                  <a:schemeClr val="tx1"/>
                </a:solidFill>
                <a:effectLst/>
                <a:latin typeface="+mn-lt"/>
                <a:ea typeface="+mn-ea"/>
                <a:cs typeface="+mn-cs"/>
              </a:rPr>
              <a:t>språk</a:t>
            </a:r>
            <a:r>
              <a:rPr lang="sv-SE" sz="1200" b="1" kern="1200" dirty="0">
                <a:solidFill>
                  <a:schemeClr val="tx1"/>
                </a:solidFill>
                <a:effectLst/>
                <a:latin typeface="+mn-lt"/>
                <a:ea typeface="+mn-ea"/>
                <a:cs typeface="+mn-cs"/>
              </a:rPr>
              <a:t> </a:t>
            </a:r>
            <a:endParaRPr lang="sv-SE" dirty="0"/>
          </a:p>
          <a:p>
            <a:r>
              <a:rPr lang="sv-SE" sz="1200" kern="1200" dirty="0">
                <a:solidFill>
                  <a:schemeClr val="tx1"/>
                </a:solidFill>
                <a:effectLst/>
                <a:latin typeface="+mn-lt"/>
                <a:ea typeface="+mn-ea"/>
                <a:cs typeface="+mn-cs"/>
              </a:rPr>
              <a:t>De flesta </a:t>
            </a:r>
            <a:r>
              <a:rPr lang="sv-SE" sz="1200" kern="1200" dirty="0" err="1">
                <a:solidFill>
                  <a:schemeClr val="tx1"/>
                </a:solidFill>
                <a:effectLst/>
                <a:latin typeface="+mn-lt"/>
                <a:ea typeface="+mn-ea"/>
                <a:cs typeface="+mn-cs"/>
              </a:rPr>
              <a:t>människor</a:t>
            </a:r>
            <a:r>
              <a:rPr lang="sv-SE" sz="1200" kern="1200" dirty="0">
                <a:solidFill>
                  <a:schemeClr val="tx1"/>
                </a:solidFill>
                <a:effectLst/>
                <a:latin typeface="+mn-lt"/>
                <a:ea typeface="+mn-ea"/>
                <a:cs typeface="+mn-cs"/>
              </a:rPr>
              <a:t> inser att man inte </a:t>
            </a:r>
            <a:r>
              <a:rPr lang="sv-SE" sz="1200" kern="1200" dirty="0" err="1">
                <a:solidFill>
                  <a:schemeClr val="tx1"/>
                </a:solidFill>
                <a:effectLst/>
                <a:latin typeface="+mn-lt"/>
                <a:ea typeface="+mn-ea"/>
                <a:cs typeface="+mn-cs"/>
              </a:rPr>
              <a:t>lär</a:t>
            </a:r>
            <a:r>
              <a:rPr lang="sv-SE" sz="1200" kern="1200" dirty="0">
                <a:solidFill>
                  <a:schemeClr val="tx1"/>
                </a:solidFill>
                <a:effectLst/>
                <a:latin typeface="+mn-lt"/>
                <a:ea typeface="+mn-ea"/>
                <a:cs typeface="+mn-cs"/>
              </a:rPr>
              <a:t> sig </a:t>
            </a:r>
            <a:r>
              <a:rPr lang="sv-SE" sz="1200" kern="1200" dirty="0" err="1">
                <a:solidFill>
                  <a:schemeClr val="tx1"/>
                </a:solidFill>
                <a:effectLst/>
                <a:latin typeface="+mn-lt"/>
                <a:ea typeface="+mn-ea"/>
                <a:cs typeface="+mn-cs"/>
              </a:rPr>
              <a:t>någoting</a:t>
            </a:r>
            <a:r>
              <a:rPr lang="sv-SE" sz="1200" kern="1200" dirty="0">
                <a:solidFill>
                  <a:schemeClr val="tx1"/>
                </a:solidFill>
                <a:effectLst/>
                <a:latin typeface="+mn-lt"/>
                <a:ea typeface="+mn-ea"/>
                <a:cs typeface="+mn-cs"/>
              </a:rPr>
              <a:t> av att fuska. </a:t>
            </a:r>
            <a:r>
              <a:rPr lang="sv-SE" sz="1200" kern="1200" dirty="0" err="1">
                <a:solidFill>
                  <a:schemeClr val="tx1"/>
                </a:solidFill>
                <a:effectLst/>
                <a:latin typeface="+mn-lt"/>
                <a:ea typeface="+mn-ea"/>
                <a:cs typeface="+mn-cs"/>
              </a:rPr>
              <a:t>Ända</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upptäcker</a:t>
            </a:r>
            <a:r>
              <a:rPr lang="sv-SE" sz="1200" kern="1200" dirty="0">
                <a:solidFill>
                  <a:schemeClr val="tx1"/>
                </a:solidFill>
                <a:effectLst/>
                <a:latin typeface="+mn-lt"/>
                <a:ea typeface="+mn-ea"/>
                <a:cs typeface="+mn-cs"/>
              </a:rPr>
              <a:t> vi då och då att studenter hos oss gjort sig skyldiga till fusk. Ibland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det uppenbart att det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fråga</a:t>
            </a:r>
            <a:r>
              <a:rPr lang="sv-SE" sz="1200" kern="1200" dirty="0">
                <a:solidFill>
                  <a:schemeClr val="tx1"/>
                </a:solidFill>
                <a:effectLst/>
                <a:latin typeface="+mn-lt"/>
                <a:ea typeface="+mn-ea"/>
                <a:cs typeface="+mn-cs"/>
              </a:rPr>
              <a:t> om medvetet fusk, men ibland – </a:t>
            </a:r>
            <a:r>
              <a:rPr lang="sv-SE" sz="1200" kern="1200" dirty="0" err="1">
                <a:solidFill>
                  <a:schemeClr val="tx1"/>
                </a:solidFill>
                <a:effectLst/>
                <a:latin typeface="+mn-lt"/>
                <a:ea typeface="+mn-ea"/>
                <a:cs typeface="+mn-cs"/>
              </a:rPr>
              <a:t>framför</a:t>
            </a:r>
            <a:r>
              <a:rPr lang="sv-SE" sz="1200" kern="1200" dirty="0">
                <a:solidFill>
                  <a:schemeClr val="tx1"/>
                </a:solidFill>
                <a:effectLst/>
                <a:latin typeface="+mn-lt"/>
                <a:ea typeface="+mn-ea"/>
                <a:cs typeface="+mn-cs"/>
              </a:rPr>
              <a:t> allt </a:t>
            </a:r>
            <a:r>
              <a:rPr lang="sv-SE" sz="1200" kern="1200" dirty="0" err="1">
                <a:solidFill>
                  <a:schemeClr val="tx1"/>
                </a:solidFill>
                <a:effectLst/>
                <a:latin typeface="+mn-lt"/>
                <a:ea typeface="+mn-ea"/>
                <a:cs typeface="+mn-cs"/>
              </a:rPr>
              <a:t>när</a:t>
            </a:r>
            <a:r>
              <a:rPr lang="sv-SE" sz="1200" kern="1200" dirty="0">
                <a:solidFill>
                  <a:schemeClr val="tx1"/>
                </a:solidFill>
                <a:effectLst/>
                <a:latin typeface="+mn-lt"/>
                <a:ea typeface="+mn-ea"/>
                <a:cs typeface="+mn-cs"/>
              </a:rPr>
              <a:t> det handlar om plagiat – kan det </a:t>
            </a:r>
            <a:r>
              <a:rPr lang="sv-SE" sz="1200" kern="1200" dirty="0" err="1">
                <a:solidFill>
                  <a:schemeClr val="tx1"/>
                </a:solidFill>
                <a:effectLst/>
                <a:latin typeface="+mn-lt"/>
                <a:ea typeface="+mn-ea"/>
                <a:cs typeface="+mn-cs"/>
              </a:rPr>
              <a:t>även</a:t>
            </a:r>
            <a:r>
              <a:rPr lang="sv-SE" sz="1200" kern="1200" dirty="0">
                <a:solidFill>
                  <a:schemeClr val="tx1"/>
                </a:solidFill>
                <a:effectLst/>
                <a:latin typeface="+mn-lt"/>
                <a:ea typeface="+mn-ea"/>
                <a:cs typeface="+mn-cs"/>
              </a:rPr>
              <a:t> vara omedvetet fusk som beror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att studenten inte vet vad man </a:t>
            </a:r>
            <a:r>
              <a:rPr lang="sv-SE" sz="1200" kern="1200" dirty="0" err="1">
                <a:solidFill>
                  <a:schemeClr val="tx1"/>
                </a:solidFill>
                <a:effectLst/>
                <a:latin typeface="+mn-lt"/>
                <a:ea typeface="+mn-ea"/>
                <a:cs typeface="+mn-cs"/>
              </a:rPr>
              <a:t>får</a:t>
            </a:r>
            <a:r>
              <a:rPr lang="sv-SE" sz="1200" kern="1200" dirty="0">
                <a:solidFill>
                  <a:schemeClr val="tx1"/>
                </a:solidFill>
                <a:effectLst/>
                <a:latin typeface="+mn-lt"/>
                <a:ea typeface="+mn-ea"/>
                <a:cs typeface="+mn-cs"/>
              </a:rPr>
              <a:t> och inte </a:t>
            </a:r>
            <a:r>
              <a:rPr lang="sv-SE" sz="1200" kern="1200" dirty="0" err="1">
                <a:solidFill>
                  <a:schemeClr val="tx1"/>
                </a:solidFill>
                <a:effectLst/>
                <a:latin typeface="+mn-lt"/>
                <a:ea typeface="+mn-ea"/>
                <a:cs typeface="+mn-cs"/>
              </a:rPr>
              <a:t>får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göra</a:t>
            </a:r>
            <a:r>
              <a:rPr lang="sv-SE" sz="1200" kern="1200" dirty="0">
                <a:solidFill>
                  <a:schemeClr val="tx1"/>
                </a:solidFill>
                <a:effectLst/>
                <a:latin typeface="+mn-lt"/>
                <a:ea typeface="+mn-ea"/>
                <a:cs typeface="+mn-cs"/>
              </a:rPr>
              <a:t>. </a:t>
            </a:r>
            <a:endParaRPr lang="sv-SE" dirty="0"/>
          </a:p>
          <a:p>
            <a:r>
              <a:rPr lang="sv-SE" sz="1200" kern="1200" dirty="0" err="1">
                <a:solidFill>
                  <a:schemeClr val="tx1"/>
                </a:solidFill>
                <a:effectLst/>
                <a:latin typeface="+mn-lt"/>
                <a:ea typeface="+mn-ea"/>
                <a:cs typeface="+mn-cs"/>
              </a:rPr>
              <a:t>Här</a:t>
            </a:r>
            <a:r>
              <a:rPr lang="sv-SE" sz="1200" kern="1200" dirty="0">
                <a:solidFill>
                  <a:schemeClr val="tx1"/>
                </a:solidFill>
                <a:effectLst/>
                <a:latin typeface="+mn-lt"/>
                <a:ea typeface="+mn-ea"/>
                <a:cs typeface="+mn-cs"/>
              </a:rPr>
              <a:t> har vi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Moderna </a:t>
            </a:r>
            <a:r>
              <a:rPr lang="sv-SE" sz="1200" kern="1200" dirty="0" err="1">
                <a:solidFill>
                  <a:schemeClr val="tx1"/>
                </a:solidFill>
                <a:effectLst/>
                <a:latin typeface="+mn-lt"/>
                <a:ea typeface="+mn-ea"/>
                <a:cs typeface="+mn-cs"/>
              </a:rPr>
              <a:t>språk</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sammanställt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några</a:t>
            </a:r>
            <a:r>
              <a:rPr lang="sv-SE" sz="1200" kern="1200" dirty="0">
                <a:solidFill>
                  <a:schemeClr val="tx1"/>
                </a:solidFill>
                <a:effectLst/>
                <a:latin typeface="+mn-lt"/>
                <a:ea typeface="+mn-ea"/>
                <a:cs typeface="+mn-cs"/>
              </a:rPr>
              <a:t> punkter som </a:t>
            </a:r>
            <a:r>
              <a:rPr lang="sv-SE" sz="1200" kern="1200" dirty="0" err="1">
                <a:solidFill>
                  <a:schemeClr val="tx1"/>
                </a:solidFill>
                <a:effectLst/>
                <a:latin typeface="+mn-lt"/>
                <a:ea typeface="+mn-ea"/>
                <a:cs typeface="+mn-cs"/>
              </a:rPr>
              <a:t>förhoppningsvis</a:t>
            </a:r>
            <a:r>
              <a:rPr lang="sv-SE" sz="1200" kern="1200" dirty="0">
                <a:solidFill>
                  <a:schemeClr val="tx1"/>
                </a:solidFill>
                <a:effectLst/>
                <a:latin typeface="+mn-lt"/>
                <a:ea typeface="+mn-ea"/>
                <a:cs typeface="+mn-cs"/>
              </a:rPr>
              <a:t> ska </a:t>
            </a:r>
            <a:r>
              <a:rPr lang="sv-SE" sz="1200" kern="1200" dirty="0" err="1">
                <a:solidFill>
                  <a:schemeClr val="tx1"/>
                </a:solidFill>
                <a:effectLst/>
                <a:latin typeface="+mn-lt"/>
                <a:ea typeface="+mn-ea"/>
                <a:cs typeface="+mn-cs"/>
              </a:rPr>
              <a:t>hjälpa</a:t>
            </a:r>
            <a:r>
              <a:rPr lang="sv-SE" sz="1200" kern="1200" dirty="0">
                <a:solidFill>
                  <a:schemeClr val="tx1"/>
                </a:solidFill>
                <a:effectLst/>
                <a:latin typeface="+mn-lt"/>
                <a:ea typeface="+mn-ea"/>
                <a:cs typeface="+mn-cs"/>
              </a:rPr>
              <a:t> alla att undvika fusk. </a:t>
            </a:r>
            <a:endParaRPr lang="sv-SE" dirty="0"/>
          </a:p>
          <a:p>
            <a:r>
              <a:rPr lang="sv-SE" sz="1200" b="1" kern="1200" dirty="0">
                <a:solidFill>
                  <a:schemeClr val="tx1"/>
                </a:solidFill>
                <a:effectLst/>
                <a:latin typeface="+mn-lt"/>
                <a:ea typeface="+mn-ea"/>
                <a:cs typeface="+mn-cs"/>
              </a:rPr>
              <a:t>Avsiktligt/medvetet fusk </a:t>
            </a:r>
            <a:endParaRPr lang="sv-SE" dirty="0"/>
          </a:p>
          <a:p>
            <a:r>
              <a:rPr lang="sv-SE" sz="1200" kern="1200" dirty="0">
                <a:solidFill>
                  <a:schemeClr val="tx1"/>
                </a:solidFill>
                <a:effectLst/>
                <a:latin typeface="+mn-lt"/>
                <a:ea typeface="+mn-ea"/>
                <a:cs typeface="+mn-cs"/>
              </a:rPr>
              <a:t>Om du </a:t>
            </a:r>
            <a:r>
              <a:rPr lang="sv-SE" sz="1200" kern="1200" dirty="0" err="1">
                <a:solidFill>
                  <a:schemeClr val="tx1"/>
                </a:solidFill>
                <a:effectLst/>
                <a:latin typeface="+mn-lt"/>
                <a:ea typeface="+mn-ea"/>
                <a:cs typeface="+mn-cs"/>
              </a:rPr>
              <a:t>gör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något</a:t>
            </a:r>
            <a:r>
              <a:rPr lang="sv-SE" sz="1200" kern="1200" dirty="0">
                <a:solidFill>
                  <a:schemeClr val="tx1"/>
                </a:solidFill>
                <a:effectLst/>
                <a:latin typeface="+mn-lt"/>
                <a:ea typeface="+mn-ea"/>
                <a:cs typeface="+mn-cs"/>
              </a:rPr>
              <a:t> av </a:t>
            </a:r>
            <a:r>
              <a:rPr lang="sv-SE" sz="1200" kern="1200" dirty="0" err="1">
                <a:solidFill>
                  <a:schemeClr val="tx1"/>
                </a:solidFill>
                <a:effectLst/>
                <a:latin typeface="+mn-lt"/>
                <a:ea typeface="+mn-ea"/>
                <a:cs typeface="+mn-cs"/>
              </a:rPr>
              <a:t>följande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du nog redan medveten om att du </a:t>
            </a:r>
            <a:r>
              <a:rPr lang="sv-SE" sz="1200" kern="1200" dirty="0" err="1">
                <a:solidFill>
                  <a:schemeClr val="tx1"/>
                </a:solidFill>
                <a:effectLst/>
                <a:latin typeface="+mn-lt"/>
                <a:ea typeface="+mn-ea"/>
                <a:cs typeface="+mn-cs"/>
              </a:rPr>
              <a:t>gör</a:t>
            </a:r>
            <a:r>
              <a:rPr lang="sv-SE" sz="1200" kern="1200" dirty="0">
                <a:solidFill>
                  <a:schemeClr val="tx1"/>
                </a:solidFill>
                <a:effectLst/>
                <a:latin typeface="+mn-lt"/>
                <a:ea typeface="+mn-ea"/>
                <a:cs typeface="+mn-cs"/>
              </a:rPr>
              <a:t> en sak som inte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tillåten</a:t>
            </a:r>
            <a:r>
              <a:rPr lang="sv-SE" sz="1200" kern="1200" dirty="0">
                <a:solidFill>
                  <a:schemeClr val="tx1"/>
                </a:solidFill>
                <a:effectLst/>
                <a:latin typeface="+mn-lt"/>
                <a:ea typeface="+mn-ea"/>
                <a:cs typeface="+mn-cs"/>
              </a:rPr>
              <a:t>: </a:t>
            </a:r>
            <a:endParaRPr lang="sv-SE" dirty="0"/>
          </a:p>
          <a:p>
            <a:r>
              <a:rPr lang="sv-SE" sz="1200" kern="1200" dirty="0">
                <a:solidFill>
                  <a:schemeClr val="tx1"/>
                </a:solidFill>
                <a:effectLst/>
                <a:latin typeface="+mn-lt"/>
                <a:ea typeface="+mn-ea"/>
                <a:cs typeface="+mn-cs"/>
              </a:rPr>
              <a:t>-  Du tar med dig en </a:t>
            </a:r>
            <a:r>
              <a:rPr lang="sv-SE" sz="1200" i="1" kern="1200" dirty="0">
                <a:solidFill>
                  <a:schemeClr val="tx1"/>
                </a:solidFill>
                <a:effectLst/>
                <a:latin typeface="+mn-lt"/>
                <a:ea typeface="+mn-ea"/>
                <a:cs typeface="+mn-cs"/>
              </a:rPr>
              <a:t>fusklapp </a:t>
            </a:r>
            <a:r>
              <a:rPr lang="sv-SE" sz="1200" kern="1200" dirty="0">
                <a:solidFill>
                  <a:schemeClr val="tx1"/>
                </a:solidFill>
                <a:effectLst/>
                <a:latin typeface="+mn-lt"/>
                <a:ea typeface="+mn-ea"/>
                <a:cs typeface="+mn-cs"/>
              </a:rPr>
              <a:t>(eller annat </a:t>
            </a:r>
            <a:r>
              <a:rPr lang="sv-SE" sz="1200" kern="1200" dirty="0" err="1">
                <a:solidFill>
                  <a:schemeClr val="tx1"/>
                </a:solidFill>
                <a:effectLst/>
                <a:latin typeface="+mn-lt"/>
                <a:ea typeface="+mn-ea"/>
                <a:cs typeface="+mn-cs"/>
              </a:rPr>
              <a:t>otillåtet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hjälpmedel</a:t>
            </a:r>
            <a:r>
              <a:rPr lang="sv-SE" sz="1200" kern="1200" dirty="0">
                <a:solidFill>
                  <a:schemeClr val="tx1"/>
                </a:solidFill>
                <a:effectLst/>
                <a:latin typeface="+mn-lt"/>
                <a:ea typeface="+mn-ea"/>
                <a:cs typeface="+mn-cs"/>
              </a:rPr>
              <a:t>) till tentamenslokalen </a:t>
            </a:r>
            <a:endParaRPr lang="sv-SE" dirty="0">
              <a:effectLst/>
            </a:endParaRPr>
          </a:p>
          <a:p>
            <a:r>
              <a:rPr lang="sv-SE" sz="1200" kern="1200" dirty="0">
                <a:solidFill>
                  <a:schemeClr val="tx1"/>
                </a:solidFill>
                <a:effectLst/>
                <a:latin typeface="+mn-lt"/>
                <a:ea typeface="+mn-ea"/>
                <a:cs typeface="+mn-cs"/>
              </a:rPr>
              <a:t>-  Du </a:t>
            </a:r>
            <a:r>
              <a:rPr lang="sv-SE" sz="1200" i="1" kern="1200" dirty="0" err="1">
                <a:solidFill>
                  <a:schemeClr val="tx1"/>
                </a:solidFill>
                <a:effectLst/>
                <a:latin typeface="+mn-lt"/>
                <a:ea typeface="+mn-ea"/>
                <a:cs typeface="+mn-cs"/>
              </a:rPr>
              <a:t>ändrar</a:t>
            </a:r>
            <a:r>
              <a:rPr lang="sv-SE" sz="1200" i="1" kern="1200" dirty="0">
                <a:solidFill>
                  <a:schemeClr val="tx1"/>
                </a:solidFill>
                <a:effectLst/>
                <a:latin typeface="+mn-lt"/>
                <a:ea typeface="+mn-ea"/>
                <a:cs typeface="+mn-cs"/>
              </a:rPr>
              <a:t> eller </a:t>
            </a:r>
            <a:r>
              <a:rPr lang="sv-SE" sz="1200" i="1" kern="1200" dirty="0" err="1">
                <a:solidFill>
                  <a:schemeClr val="tx1"/>
                </a:solidFill>
                <a:effectLst/>
                <a:latin typeface="+mn-lt"/>
                <a:ea typeface="+mn-ea"/>
                <a:cs typeface="+mn-cs"/>
              </a:rPr>
              <a:t>lägger</a:t>
            </a:r>
            <a:r>
              <a:rPr lang="sv-SE" sz="1200" i="1" kern="1200" dirty="0">
                <a:solidFill>
                  <a:schemeClr val="tx1"/>
                </a:solidFill>
                <a:effectLst/>
                <a:latin typeface="+mn-lt"/>
                <a:ea typeface="+mn-ea"/>
                <a:cs typeface="+mn-cs"/>
              </a:rPr>
              <a:t> till svar i efterhand </a:t>
            </a:r>
            <a:r>
              <a:rPr lang="sv-SE" sz="1200" kern="1200" dirty="0" err="1">
                <a:solidFill>
                  <a:schemeClr val="tx1"/>
                </a:solidFill>
                <a:effectLst/>
                <a:latin typeface="+mn-lt"/>
                <a:ea typeface="+mn-ea"/>
                <a:cs typeface="+mn-cs"/>
              </a:rPr>
              <a:t>när</a:t>
            </a:r>
            <a:r>
              <a:rPr lang="sv-SE" sz="1200" kern="1200" dirty="0">
                <a:solidFill>
                  <a:schemeClr val="tx1"/>
                </a:solidFill>
                <a:effectLst/>
                <a:latin typeface="+mn-lt"/>
                <a:ea typeface="+mn-ea"/>
                <a:cs typeface="+mn-cs"/>
              </a:rPr>
              <a:t> du </a:t>
            </a:r>
            <a:r>
              <a:rPr lang="sv-SE" sz="1200" kern="1200" dirty="0" err="1">
                <a:solidFill>
                  <a:schemeClr val="tx1"/>
                </a:solidFill>
                <a:effectLst/>
                <a:latin typeface="+mn-lt"/>
                <a:ea typeface="+mn-ea"/>
                <a:cs typeface="+mn-cs"/>
              </a:rPr>
              <a:t>fått</a:t>
            </a:r>
            <a:r>
              <a:rPr lang="sv-SE" sz="1200" kern="1200" dirty="0">
                <a:solidFill>
                  <a:schemeClr val="tx1"/>
                </a:solidFill>
                <a:effectLst/>
                <a:latin typeface="+mn-lt"/>
                <a:ea typeface="+mn-ea"/>
                <a:cs typeface="+mn-cs"/>
              </a:rPr>
              <a:t> tillbaks ditt prov och </a:t>
            </a:r>
            <a:r>
              <a:rPr lang="sv-SE" sz="1200" kern="1200" dirty="0" err="1">
                <a:solidFill>
                  <a:schemeClr val="tx1"/>
                </a:solidFill>
                <a:effectLst/>
                <a:latin typeface="+mn-lt"/>
                <a:ea typeface="+mn-ea"/>
                <a:cs typeface="+mn-cs"/>
              </a:rPr>
              <a:t>hävdar</a:t>
            </a:r>
            <a:r>
              <a:rPr lang="sv-SE" sz="1200" kern="1200" dirty="0">
                <a:solidFill>
                  <a:schemeClr val="tx1"/>
                </a:solidFill>
                <a:effectLst/>
                <a:latin typeface="+mn-lt"/>
                <a:ea typeface="+mn-ea"/>
                <a:cs typeface="+mn-cs"/>
              </a:rPr>
              <a:t> att </a:t>
            </a:r>
            <a:r>
              <a:rPr lang="sv-SE" sz="1200" kern="1200" dirty="0" err="1">
                <a:solidFill>
                  <a:schemeClr val="tx1"/>
                </a:solidFill>
                <a:effectLst/>
                <a:latin typeface="+mn-lt"/>
                <a:ea typeface="+mn-ea"/>
                <a:cs typeface="+mn-cs"/>
              </a:rPr>
              <a:t>läraren</a:t>
            </a:r>
            <a:r>
              <a:rPr lang="sv-SE" sz="1200" kern="1200" dirty="0">
                <a:solidFill>
                  <a:schemeClr val="tx1"/>
                </a:solidFill>
                <a:effectLst/>
                <a:latin typeface="+mn-lt"/>
                <a:ea typeface="+mn-ea"/>
                <a:cs typeface="+mn-cs"/>
              </a:rPr>
              <a:t> </a:t>
            </a:r>
            <a:endParaRPr lang="sv-SE" dirty="0">
              <a:effectLst/>
            </a:endParaRPr>
          </a:p>
          <a:p>
            <a:r>
              <a:rPr lang="sv-SE" sz="1200" kern="1200" dirty="0">
                <a:solidFill>
                  <a:schemeClr val="tx1"/>
                </a:solidFill>
                <a:effectLst/>
                <a:latin typeface="+mn-lt"/>
                <a:ea typeface="+mn-ea"/>
                <a:cs typeface="+mn-cs"/>
              </a:rPr>
              <a:t>har missat att ge dig </a:t>
            </a:r>
            <a:r>
              <a:rPr lang="sv-SE" sz="1200" kern="1200" dirty="0" err="1">
                <a:solidFill>
                  <a:schemeClr val="tx1"/>
                </a:solidFill>
                <a:effectLst/>
                <a:latin typeface="+mn-lt"/>
                <a:ea typeface="+mn-ea"/>
                <a:cs typeface="+mn-cs"/>
              </a:rPr>
              <a:t>poäng</a:t>
            </a:r>
            <a:r>
              <a:rPr lang="sv-SE" sz="1200" kern="1200" dirty="0">
                <a:solidFill>
                  <a:schemeClr val="tx1"/>
                </a:solidFill>
                <a:effectLst/>
                <a:latin typeface="+mn-lt"/>
                <a:ea typeface="+mn-ea"/>
                <a:cs typeface="+mn-cs"/>
              </a:rPr>
              <a:t> vid </a:t>
            </a:r>
            <a:r>
              <a:rPr lang="sv-SE" sz="1200" kern="1200" dirty="0" err="1">
                <a:solidFill>
                  <a:schemeClr val="tx1"/>
                </a:solidFill>
                <a:effectLst/>
                <a:latin typeface="+mn-lt"/>
                <a:ea typeface="+mn-ea"/>
                <a:cs typeface="+mn-cs"/>
              </a:rPr>
              <a:t>rättningen</a:t>
            </a:r>
            <a:r>
              <a:rPr lang="sv-SE" sz="1200" kern="1200" dirty="0">
                <a:solidFill>
                  <a:schemeClr val="tx1"/>
                </a:solidFill>
                <a:effectLst/>
                <a:latin typeface="+mn-lt"/>
                <a:ea typeface="+mn-ea"/>
                <a:cs typeface="+mn-cs"/>
              </a:rPr>
              <a:t> </a:t>
            </a:r>
            <a:endParaRPr lang="sv-SE" dirty="0">
              <a:effectLst/>
            </a:endParaRPr>
          </a:p>
          <a:p>
            <a:r>
              <a:rPr lang="sv-SE" sz="1200" kern="1200" dirty="0">
                <a:solidFill>
                  <a:schemeClr val="tx1"/>
                </a:solidFill>
                <a:effectLst/>
                <a:latin typeface="+mn-lt"/>
                <a:ea typeface="+mn-ea"/>
                <a:cs typeface="+mn-cs"/>
              </a:rPr>
              <a:t>-  Du </a:t>
            </a:r>
            <a:r>
              <a:rPr lang="sv-SE" sz="1200" i="1" kern="1200" dirty="0">
                <a:solidFill>
                  <a:schemeClr val="tx1"/>
                </a:solidFill>
                <a:effectLst/>
                <a:latin typeface="+mn-lt"/>
                <a:ea typeface="+mn-ea"/>
                <a:cs typeface="+mn-cs"/>
              </a:rPr>
              <a:t>samarbetar </a:t>
            </a:r>
            <a:r>
              <a:rPr lang="sv-SE" sz="1200" kern="1200" dirty="0">
                <a:solidFill>
                  <a:schemeClr val="tx1"/>
                </a:solidFill>
                <a:effectLst/>
                <a:latin typeface="+mn-lt"/>
                <a:ea typeface="+mn-ea"/>
                <a:cs typeface="+mn-cs"/>
              </a:rPr>
              <a:t>med en annan student fast uppgiften ska </a:t>
            </a:r>
            <a:r>
              <a:rPr lang="sv-SE" sz="1200" kern="1200" dirty="0" err="1">
                <a:solidFill>
                  <a:schemeClr val="tx1"/>
                </a:solidFill>
                <a:effectLst/>
                <a:latin typeface="+mn-lt"/>
                <a:ea typeface="+mn-ea"/>
                <a:cs typeface="+mn-cs"/>
              </a:rPr>
              <a:t>lösas</a:t>
            </a:r>
            <a:r>
              <a:rPr lang="sv-SE" sz="1200" kern="1200" dirty="0">
                <a:solidFill>
                  <a:schemeClr val="tx1"/>
                </a:solidFill>
                <a:effectLst/>
                <a:latin typeface="+mn-lt"/>
                <a:ea typeface="+mn-ea"/>
                <a:cs typeface="+mn-cs"/>
              </a:rPr>
              <a:t> individuellt </a:t>
            </a:r>
            <a:endParaRPr lang="sv-SE" dirty="0">
              <a:effectLst/>
            </a:endParaRPr>
          </a:p>
          <a:p>
            <a:r>
              <a:rPr lang="sv-SE" sz="1200" kern="1200" dirty="0">
                <a:solidFill>
                  <a:schemeClr val="tx1"/>
                </a:solidFill>
                <a:effectLst/>
                <a:latin typeface="+mn-lt"/>
                <a:ea typeface="+mn-ea"/>
                <a:cs typeface="+mn-cs"/>
              </a:rPr>
              <a:t>-  Du </a:t>
            </a:r>
            <a:r>
              <a:rPr lang="sv-SE" sz="1200" i="1" kern="1200" dirty="0" err="1">
                <a:solidFill>
                  <a:schemeClr val="tx1"/>
                </a:solidFill>
                <a:effectLst/>
                <a:latin typeface="+mn-lt"/>
                <a:ea typeface="+mn-ea"/>
                <a:cs typeface="+mn-cs"/>
              </a:rPr>
              <a:t>låter</a:t>
            </a:r>
            <a:r>
              <a:rPr lang="sv-SE" sz="1200" i="1" kern="1200" dirty="0">
                <a:solidFill>
                  <a:schemeClr val="tx1"/>
                </a:solidFill>
                <a:effectLst/>
                <a:latin typeface="+mn-lt"/>
                <a:ea typeface="+mn-ea"/>
                <a:cs typeface="+mn-cs"/>
              </a:rPr>
              <a:t> </a:t>
            </a:r>
            <a:r>
              <a:rPr lang="sv-SE" sz="1200" i="1" kern="1200" dirty="0" err="1">
                <a:solidFill>
                  <a:schemeClr val="tx1"/>
                </a:solidFill>
                <a:effectLst/>
                <a:latin typeface="+mn-lt"/>
                <a:ea typeface="+mn-ea"/>
                <a:cs typeface="+mn-cs"/>
              </a:rPr>
              <a:t>någon</a:t>
            </a:r>
            <a:r>
              <a:rPr lang="sv-SE" sz="1200" i="1" kern="1200" dirty="0">
                <a:solidFill>
                  <a:schemeClr val="tx1"/>
                </a:solidFill>
                <a:effectLst/>
                <a:latin typeface="+mn-lt"/>
                <a:ea typeface="+mn-ea"/>
                <a:cs typeface="+mn-cs"/>
              </a:rPr>
              <a:t> annan person skriva </a:t>
            </a:r>
            <a:r>
              <a:rPr lang="sv-SE" sz="1200" kern="1200" dirty="0">
                <a:solidFill>
                  <a:schemeClr val="tx1"/>
                </a:solidFill>
                <a:effectLst/>
                <a:latin typeface="+mn-lt"/>
                <a:ea typeface="+mn-ea"/>
                <a:cs typeface="+mn-cs"/>
              </a:rPr>
              <a:t>dina </a:t>
            </a:r>
            <a:r>
              <a:rPr lang="sv-SE" sz="1200" kern="1200" dirty="0" err="1">
                <a:solidFill>
                  <a:schemeClr val="tx1"/>
                </a:solidFill>
                <a:effectLst/>
                <a:latin typeface="+mn-lt"/>
                <a:ea typeface="+mn-ea"/>
                <a:cs typeface="+mn-cs"/>
              </a:rPr>
              <a:t>inlämningsuppgifter</a:t>
            </a:r>
            <a:r>
              <a:rPr lang="sv-SE" sz="1200" kern="1200" dirty="0">
                <a:solidFill>
                  <a:schemeClr val="tx1"/>
                </a:solidFill>
                <a:effectLst/>
                <a:latin typeface="+mn-lt"/>
                <a:ea typeface="+mn-ea"/>
                <a:cs typeface="+mn-cs"/>
              </a:rPr>
              <a:t> eller examensarbeten </a:t>
            </a:r>
            <a:endParaRPr lang="sv-SE" dirty="0">
              <a:effectLst/>
            </a:endParaRPr>
          </a:p>
          <a:p>
            <a:r>
              <a:rPr lang="sv-SE" sz="1200" kern="1200" dirty="0">
                <a:solidFill>
                  <a:schemeClr val="tx1"/>
                </a:solidFill>
                <a:effectLst/>
                <a:latin typeface="+mn-lt"/>
                <a:ea typeface="+mn-ea"/>
                <a:cs typeface="+mn-cs"/>
              </a:rPr>
              <a:t>-  Du </a:t>
            </a:r>
            <a:r>
              <a:rPr lang="sv-SE" sz="1200" i="1" kern="1200" dirty="0" err="1">
                <a:solidFill>
                  <a:schemeClr val="tx1"/>
                </a:solidFill>
                <a:effectLst/>
                <a:latin typeface="+mn-lt"/>
                <a:ea typeface="+mn-ea"/>
                <a:cs typeface="+mn-cs"/>
              </a:rPr>
              <a:t>hämtar</a:t>
            </a:r>
            <a:r>
              <a:rPr lang="sv-SE" sz="1200" i="1" kern="1200" dirty="0">
                <a:solidFill>
                  <a:schemeClr val="tx1"/>
                </a:solidFill>
                <a:effectLst/>
                <a:latin typeface="+mn-lt"/>
                <a:ea typeface="+mn-ea"/>
                <a:cs typeface="+mn-cs"/>
              </a:rPr>
              <a:t> text </a:t>
            </a:r>
            <a:r>
              <a:rPr lang="sv-SE" sz="1200" kern="1200" dirty="0" err="1">
                <a:solidFill>
                  <a:schemeClr val="tx1"/>
                </a:solidFill>
                <a:effectLst/>
                <a:latin typeface="+mn-lt"/>
                <a:ea typeface="+mn-ea"/>
                <a:cs typeface="+mn-cs"/>
              </a:rPr>
              <a:t>från</a:t>
            </a:r>
            <a:r>
              <a:rPr lang="sv-SE" sz="1200" kern="1200" dirty="0">
                <a:solidFill>
                  <a:schemeClr val="tx1"/>
                </a:solidFill>
                <a:effectLst/>
                <a:latin typeface="+mn-lt"/>
                <a:ea typeface="+mn-ea"/>
                <a:cs typeface="+mn-cs"/>
              </a:rPr>
              <a:t> Internet eller andra </a:t>
            </a:r>
            <a:r>
              <a:rPr lang="sv-SE" sz="1200" kern="1200" dirty="0" err="1">
                <a:solidFill>
                  <a:schemeClr val="tx1"/>
                </a:solidFill>
                <a:effectLst/>
                <a:latin typeface="+mn-lt"/>
                <a:ea typeface="+mn-ea"/>
                <a:cs typeface="+mn-cs"/>
              </a:rPr>
              <a:t>källor</a:t>
            </a:r>
            <a:r>
              <a:rPr lang="sv-SE" sz="1200" kern="1200" dirty="0">
                <a:solidFill>
                  <a:schemeClr val="tx1"/>
                </a:solidFill>
                <a:effectLst/>
                <a:latin typeface="+mn-lt"/>
                <a:ea typeface="+mn-ea"/>
                <a:cs typeface="+mn-cs"/>
              </a:rPr>
              <a:t> till dina </a:t>
            </a:r>
            <a:r>
              <a:rPr lang="sv-SE" sz="1200" kern="1200" dirty="0" err="1">
                <a:solidFill>
                  <a:schemeClr val="tx1"/>
                </a:solidFill>
                <a:effectLst/>
                <a:latin typeface="+mn-lt"/>
                <a:ea typeface="+mn-ea"/>
                <a:cs typeface="+mn-cs"/>
              </a:rPr>
              <a:t>inlämningsuppgifter</a:t>
            </a:r>
            <a:r>
              <a:rPr lang="sv-SE" sz="1200" kern="1200" dirty="0">
                <a:solidFill>
                  <a:schemeClr val="tx1"/>
                </a:solidFill>
                <a:effectLst/>
                <a:latin typeface="+mn-lt"/>
                <a:ea typeface="+mn-ea"/>
                <a:cs typeface="+mn-cs"/>
              </a:rPr>
              <a:t> eller </a:t>
            </a:r>
            <a:endParaRPr lang="sv-SE" dirty="0">
              <a:effectLst/>
            </a:endParaRPr>
          </a:p>
          <a:p>
            <a:r>
              <a:rPr lang="sv-SE" sz="1200" kern="1200" dirty="0">
                <a:solidFill>
                  <a:schemeClr val="tx1"/>
                </a:solidFill>
                <a:effectLst/>
                <a:latin typeface="+mn-lt"/>
                <a:ea typeface="+mn-ea"/>
                <a:cs typeface="+mn-cs"/>
              </a:rPr>
              <a:t>examensarbeten – en hel uppsats eller delar av texter som du fogar ihop – och </a:t>
            </a:r>
            <a:r>
              <a:rPr lang="sv-SE" sz="1200" kern="1200" dirty="0" err="1">
                <a:solidFill>
                  <a:schemeClr val="tx1"/>
                </a:solidFill>
                <a:effectLst/>
                <a:latin typeface="+mn-lt"/>
                <a:ea typeface="+mn-ea"/>
                <a:cs typeface="+mn-cs"/>
              </a:rPr>
              <a:t>låtsas</a:t>
            </a:r>
            <a:r>
              <a:rPr lang="sv-SE" sz="1200" kern="1200" dirty="0">
                <a:solidFill>
                  <a:schemeClr val="tx1"/>
                </a:solidFill>
                <a:effectLst/>
                <a:latin typeface="+mn-lt"/>
                <a:ea typeface="+mn-ea"/>
                <a:cs typeface="+mn-cs"/>
              </a:rPr>
              <a:t> att du skrivit texten </a:t>
            </a:r>
            <a:r>
              <a:rPr lang="sv-SE" sz="1200" kern="1200" dirty="0" err="1">
                <a:solidFill>
                  <a:schemeClr val="tx1"/>
                </a:solidFill>
                <a:effectLst/>
                <a:latin typeface="+mn-lt"/>
                <a:ea typeface="+mn-ea"/>
                <a:cs typeface="+mn-cs"/>
              </a:rPr>
              <a:t>själv</a:t>
            </a:r>
            <a:r>
              <a:rPr lang="sv-SE" sz="1200" kern="1200" dirty="0">
                <a:solidFill>
                  <a:schemeClr val="tx1"/>
                </a:solidFill>
                <a:effectLst/>
                <a:latin typeface="+mn-lt"/>
                <a:ea typeface="+mn-ea"/>
                <a:cs typeface="+mn-cs"/>
              </a:rPr>
              <a:t> </a:t>
            </a:r>
            <a:endParaRPr lang="sv-SE" dirty="0">
              <a:effectLst/>
            </a:endParaRPr>
          </a:p>
          <a:p>
            <a:r>
              <a:rPr lang="sv-SE" sz="1200" kern="1200" dirty="0" err="1">
                <a:solidFill>
                  <a:schemeClr val="tx1"/>
                </a:solidFill>
                <a:effectLst/>
                <a:latin typeface="+mn-lt"/>
                <a:ea typeface="+mn-ea"/>
                <a:cs typeface="+mn-cs"/>
              </a:rPr>
              <a:t>Våra</a:t>
            </a:r>
            <a:r>
              <a:rPr lang="sv-SE" sz="1200" kern="1200" dirty="0">
                <a:solidFill>
                  <a:schemeClr val="tx1"/>
                </a:solidFill>
                <a:effectLst/>
                <a:latin typeface="+mn-lt"/>
                <a:ea typeface="+mn-ea"/>
                <a:cs typeface="+mn-cs"/>
              </a:rPr>
              <a:t> tips </a:t>
            </a:r>
            <a:r>
              <a:rPr lang="sv-SE" sz="1200" kern="1200" dirty="0" err="1">
                <a:solidFill>
                  <a:schemeClr val="tx1"/>
                </a:solidFill>
                <a:effectLst/>
                <a:latin typeface="+mn-lt"/>
                <a:ea typeface="+mn-ea"/>
                <a:cs typeface="+mn-cs"/>
              </a:rPr>
              <a:t>för</a:t>
            </a:r>
            <a:r>
              <a:rPr lang="sv-SE" sz="1200" kern="1200" dirty="0">
                <a:solidFill>
                  <a:schemeClr val="tx1"/>
                </a:solidFill>
                <a:effectLst/>
                <a:latin typeface="+mn-lt"/>
                <a:ea typeface="+mn-ea"/>
                <a:cs typeface="+mn-cs"/>
              </a:rPr>
              <a:t> att undvika avsiktligt fusk: </a:t>
            </a:r>
            <a:endParaRPr lang="sv-SE" dirty="0"/>
          </a:p>
          <a:p>
            <a:r>
              <a:rPr lang="sv-SE" sz="1200" kern="1200" dirty="0">
                <a:solidFill>
                  <a:schemeClr val="tx1"/>
                </a:solidFill>
                <a:effectLst/>
                <a:latin typeface="+mn-lt"/>
                <a:ea typeface="+mn-ea"/>
                <a:cs typeface="+mn-cs"/>
              </a:rPr>
              <a:t>-  Oftast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det </a:t>
            </a:r>
            <a:r>
              <a:rPr lang="sv-SE" sz="1200" i="1" kern="1200" dirty="0">
                <a:solidFill>
                  <a:schemeClr val="tx1"/>
                </a:solidFill>
                <a:effectLst/>
                <a:latin typeface="+mn-lt"/>
                <a:ea typeface="+mn-ea"/>
                <a:cs typeface="+mn-cs"/>
              </a:rPr>
              <a:t>tidsbrist </a:t>
            </a:r>
            <a:r>
              <a:rPr lang="sv-SE" sz="1200" kern="1200" dirty="0">
                <a:solidFill>
                  <a:schemeClr val="tx1"/>
                </a:solidFill>
                <a:effectLst/>
                <a:latin typeface="+mn-lt"/>
                <a:ea typeface="+mn-ea"/>
                <a:cs typeface="+mn-cs"/>
              </a:rPr>
              <a:t>som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orsaken till att man avsiktligt </a:t>
            </a:r>
            <a:r>
              <a:rPr lang="sv-SE" sz="1200" kern="1200" dirty="0" err="1">
                <a:solidFill>
                  <a:schemeClr val="tx1"/>
                </a:solidFill>
                <a:effectLst/>
                <a:latin typeface="+mn-lt"/>
                <a:ea typeface="+mn-ea"/>
                <a:cs typeface="+mn-cs"/>
              </a:rPr>
              <a:t>gör</a:t>
            </a:r>
            <a:r>
              <a:rPr lang="sv-SE" sz="1200" kern="1200" dirty="0">
                <a:solidFill>
                  <a:schemeClr val="tx1"/>
                </a:solidFill>
                <a:effectLst/>
                <a:latin typeface="+mn-lt"/>
                <a:ea typeface="+mn-ea"/>
                <a:cs typeface="+mn-cs"/>
              </a:rPr>
              <a:t> sig skyldig till fusk. </a:t>
            </a:r>
            <a:r>
              <a:rPr lang="sv-SE" sz="1200" kern="1200" dirty="0" err="1">
                <a:solidFill>
                  <a:schemeClr val="tx1"/>
                </a:solidFill>
                <a:effectLst/>
                <a:latin typeface="+mn-lt"/>
                <a:ea typeface="+mn-ea"/>
                <a:cs typeface="+mn-cs"/>
              </a:rPr>
              <a:t>Försök</a:t>
            </a:r>
            <a:r>
              <a:rPr lang="sv-SE" sz="1200" kern="1200" dirty="0">
                <a:solidFill>
                  <a:schemeClr val="tx1"/>
                </a:solidFill>
                <a:effectLst/>
                <a:latin typeface="+mn-lt"/>
                <a:ea typeface="+mn-ea"/>
                <a:cs typeface="+mn-cs"/>
              </a:rPr>
              <a:t> att </a:t>
            </a:r>
            <a:r>
              <a:rPr lang="sv-SE" sz="1200" i="1" kern="1200" dirty="0">
                <a:solidFill>
                  <a:schemeClr val="tx1"/>
                </a:solidFill>
                <a:effectLst/>
                <a:latin typeface="+mn-lt"/>
                <a:ea typeface="+mn-ea"/>
                <a:cs typeface="+mn-cs"/>
              </a:rPr>
              <a:t>planera din tid </a:t>
            </a:r>
            <a:r>
              <a:rPr lang="sv-SE" sz="1200" kern="1200" dirty="0">
                <a:solidFill>
                  <a:schemeClr val="tx1"/>
                </a:solidFill>
                <a:effectLst/>
                <a:latin typeface="+mn-lt"/>
                <a:ea typeface="+mn-ea"/>
                <a:cs typeface="+mn-cs"/>
              </a:rPr>
              <a:t>så att du hinner </a:t>
            </a:r>
            <a:r>
              <a:rPr lang="sv-SE" sz="1200" kern="1200" dirty="0" err="1">
                <a:solidFill>
                  <a:schemeClr val="tx1"/>
                </a:solidFill>
                <a:effectLst/>
                <a:latin typeface="+mn-lt"/>
                <a:ea typeface="+mn-ea"/>
                <a:cs typeface="+mn-cs"/>
              </a:rPr>
              <a:t>göra</a:t>
            </a:r>
            <a:r>
              <a:rPr lang="sv-SE" sz="1200" kern="1200" dirty="0">
                <a:solidFill>
                  <a:schemeClr val="tx1"/>
                </a:solidFill>
                <a:effectLst/>
                <a:latin typeface="+mn-lt"/>
                <a:ea typeface="+mn-ea"/>
                <a:cs typeface="+mn-cs"/>
              </a:rPr>
              <a:t> det du ska. Och om det absolut inte </a:t>
            </a:r>
            <a:r>
              <a:rPr lang="sv-SE" sz="1200" kern="1200" dirty="0" err="1">
                <a:solidFill>
                  <a:schemeClr val="tx1"/>
                </a:solidFill>
                <a:effectLst/>
                <a:latin typeface="+mn-lt"/>
                <a:ea typeface="+mn-ea"/>
                <a:cs typeface="+mn-cs"/>
              </a:rPr>
              <a:t>går</a:t>
            </a:r>
            <a:r>
              <a:rPr lang="sv-SE" sz="1200" kern="120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Prata </a:t>
            </a:r>
            <a:r>
              <a:rPr lang="sv-SE" sz="1200" kern="1200" dirty="0">
                <a:solidFill>
                  <a:schemeClr val="tx1"/>
                </a:solidFill>
                <a:effectLst/>
                <a:latin typeface="+mn-lt"/>
                <a:ea typeface="+mn-ea"/>
                <a:cs typeface="+mn-cs"/>
              </a:rPr>
              <a:t>med din </a:t>
            </a:r>
            <a:r>
              <a:rPr lang="sv-SE" sz="1200" kern="1200" dirty="0" err="1">
                <a:solidFill>
                  <a:schemeClr val="tx1"/>
                </a:solidFill>
                <a:effectLst/>
                <a:latin typeface="+mn-lt"/>
                <a:ea typeface="+mn-ea"/>
                <a:cs typeface="+mn-cs"/>
              </a:rPr>
              <a:t>lärare</a:t>
            </a:r>
            <a:r>
              <a:rPr lang="sv-SE" sz="1200" kern="1200" dirty="0">
                <a:solidFill>
                  <a:schemeClr val="tx1"/>
                </a:solidFill>
                <a:effectLst/>
                <a:latin typeface="+mn-lt"/>
                <a:ea typeface="+mn-ea"/>
                <a:cs typeface="+mn-cs"/>
              </a:rPr>
              <a:t>; kanske </a:t>
            </a:r>
            <a:r>
              <a:rPr lang="sv-SE" sz="1200" kern="1200" dirty="0" err="1">
                <a:solidFill>
                  <a:schemeClr val="tx1"/>
                </a:solidFill>
                <a:effectLst/>
                <a:latin typeface="+mn-lt"/>
                <a:ea typeface="+mn-ea"/>
                <a:cs typeface="+mn-cs"/>
              </a:rPr>
              <a:t>går</a:t>
            </a:r>
            <a:r>
              <a:rPr lang="sv-SE" sz="1200" kern="1200" dirty="0">
                <a:solidFill>
                  <a:schemeClr val="tx1"/>
                </a:solidFill>
                <a:effectLst/>
                <a:latin typeface="+mn-lt"/>
                <a:ea typeface="+mn-ea"/>
                <a:cs typeface="+mn-cs"/>
              </a:rPr>
              <a:t> situationen att </a:t>
            </a:r>
            <a:r>
              <a:rPr lang="sv-SE" sz="1200" kern="1200" dirty="0" err="1">
                <a:solidFill>
                  <a:schemeClr val="tx1"/>
                </a:solidFill>
                <a:effectLst/>
                <a:latin typeface="+mn-lt"/>
                <a:ea typeface="+mn-ea"/>
                <a:cs typeface="+mn-cs"/>
              </a:rPr>
              <a:t>lösa</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något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sätt</a:t>
            </a:r>
            <a:r>
              <a:rPr lang="sv-SE" sz="1200" kern="1200" dirty="0">
                <a:solidFill>
                  <a:schemeClr val="tx1"/>
                </a:solidFill>
                <a:effectLst/>
                <a:latin typeface="+mn-lt"/>
                <a:ea typeface="+mn-ea"/>
                <a:cs typeface="+mn-cs"/>
              </a:rPr>
              <a:t>, men </a:t>
            </a:r>
            <a:r>
              <a:rPr lang="sv-SE" sz="1200" i="1" kern="1200" dirty="0" err="1">
                <a:solidFill>
                  <a:schemeClr val="tx1"/>
                </a:solidFill>
                <a:effectLst/>
                <a:latin typeface="+mn-lt"/>
                <a:ea typeface="+mn-ea"/>
                <a:cs typeface="+mn-cs"/>
              </a:rPr>
              <a:t>utsätt</a:t>
            </a:r>
            <a:r>
              <a:rPr lang="sv-SE" sz="1200" i="1" kern="1200" dirty="0">
                <a:solidFill>
                  <a:schemeClr val="tx1"/>
                </a:solidFill>
                <a:effectLst/>
                <a:latin typeface="+mn-lt"/>
                <a:ea typeface="+mn-ea"/>
                <a:cs typeface="+mn-cs"/>
              </a:rPr>
              <a:t> dig inte </a:t>
            </a:r>
            <a:r>
              <a:rPr lang="sv-SE" sz="1200" i="1" kern="1200" dirty="0" err="1">
                <a:solidFill>
                  <a:schemeClr val="tx1"/>
                </a:solidFill>
                <a:effectLst/>
                <a:latin typeface="+mn-lt"/>
                <a:ea typeface="+mn-ea"/>
                <a:cs typeface="+mn-cs"/>
              </a:rPr>
              <a:t>för</a:t>
            </a:r>
            <a:r>
              <a:rPr lang="sv-SE" sz="1200" i="1" kern="1200" dirty="0">
                <a:solidFill>
                  <a:schemeClr val="tx1"/>
                </a:solidFill>
                <a:effectLst/>
                <a:latin typeface="+mn-lt"/>
                <a:ea typeface="+mn-ea"/>
                <a:cs typeface="+mn-cs"/>
              </a:rPr>
              <a:t> risken att bli </a:t>
            </a:r>
            <a:r>
              <a:rPr lang="sv-SE" sz="1200" i="1" kern="1200" dirty="0" err="1">
                <a:solidFill>
                  <a:schemeClr val="tx1"/>
                </a:solidFill>
                <a:effectLst/>
                <a:latin typeface="+mn-lt"/>
                <a:ea typeface="+mn-ea"/>
                <a:cs typeface="+mn-cs"/>
              </a:rPr>
              <a:t>påkommen</a:t>
            </a:r>
            <a:r>
              <a:rPr lang="sv-SE" sz="1200" i="1" kern="1200" dirty="0">
                <a:solidFill>
                  <a:schemeClr val="tx1"/>
                </a:solidFill>
                <a:effectLst/>
                <a:latin typeface="+mn-lt"/>
                <a:ea typeface="+mn-ea"/>
                <a:cs typeface="+mn-cs"/>
              </a:rPr>
              <a:t> med att fuska </a:t>
            </a:r>
            <a:r>
              <a:rPr lang="sv-SE" sz="1200" kern="1200" dirty="0">
                <a:solidFill>
                  <a:schemeClr val="tx1"/>
                </a:solidFill>
                <a:effectLst/>
                <a:latin typeface="+mn-lt"/>
                <a:ea typeface="+mn-ea"/>
                <a:cs typeface="+mn-cs"/>
              </a:rPr>
              <a:t>– det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inte </a:t>
            </a:r>
            <a:r>
              <a:rPr lang="sv-SE" sz="1200" kern="1200" dirty="0" err="1">
                <a:solidFill>
                  <a:schemeClr val="tx1"/>
                </a:solidFill>
                <a:effectLst/>
                <a:latin typeface="+mn-lt"/>
                <a:ea typeface="+mn-ea"/>
                <a:cs typeface="+mn-cs"/>
              </a:rPr>
              <a:t>värt</a:t>
            </a:r>
            <a:r>
              <a:rPr lang="sv-SE" sz="1200" kern="1200" dirty="0">
                <a:solidFill>
                  <a:schemeClr val="tx1"/>
                </a:solidFill>
                <a:effectLst/>
                <a:latin typeface="+mn-lt"/>
                <a:ea typeface="+mn-ea"/>
                <a:cs typeface="+mn-cs"/>
              </a:rPr>
              <a:t> det. </a:t>
            </a:r>
            <a:endParaRPr lang="sv-SE" dirty="0">
              <a:effectLst/>
            </a:endParaRPr>
          </a:p>
          <a:p>
            <a:r>
              <a:rPr lang="sv-SE" sz="1200" kern="1200" dirty="0">
                <a:solidFill>
                  <a:schemeClr val="tx1"/>
                </a:solidFill>
                <a:effectLst/>
                <a:latin typeface="+mn-lt"/>
                <a:ea typeface="+mn-ea"/>
                <a:cs typeface="+mn-cs"/>
              </a:rPr>
              <a:t>-  På </a:t>
            </a:r>
            <a:r>
              <a:rPr lang="sv-SE" sz="1200" i="1" kern="1200" dirty="0">
                <a:solidFill>
                  <a:schemeClr val="tx1"/>
                </a:solidFill>
                <a:effectLst/>
                <a:latin typeface="+mn-lt"/>
                <a:ea typeface="+mn-ea"/>
                <a:cs typeface="+mn-cs"/>
              </a:rPr>
              <a:t>distanskurser </a:t>
            </a:r>
            <a:r>
              <a:rPr lang="sv-SE" sz="1200" kern="1200" dirty="0">
                <a:solidFill>
                  <a:schemeClr val="tx1"/>
                </a:solidFill>
                <a:effectLst/>
                <a:latin typeface="+mn-lt"/>
                <a:ea typeface="+mn-ea"/>
                <a:cs typeface="+mn-cs"/>
              </a:rPr>
              <a:t>(</a:t>
            </a:r>
            <a:r>
              <a:rPr lang="sv-SE" sz="1200" kern="1200" dirty="0" err="1">
                <a:solidFill>
                  <a:schemeClr val="tx1"/>
                </a:solidFill>
                <a:effectLst/>
                <a:latin typeface="+mn-lt"/>
                <a:ea typeface="+mn-ea"/>
                <a:cs typeface="+mn-cs"/>
              </a:rPr>
              <a:t>där</a:t>
            </a:r>
            <a:r>
              <a:rPr lang="sv-SE" sz="1200" kern="1200" dirty="0">
                <a:solidFill>
                  <a:schemeClr val="tx1"/>
                </a:solidFill>
                <a:effectLst/>
                <a:latin typeface="+mn-lt"/>
                <a:ea typeface="+mn-ea"/>
                <a:cs typeface="+mn-cs"/>
              </a:rPr>
              <a:t> ingen ser vem som sitter vid datorn) kan det vara frestande att </a:t>
            </a:r>
            <a:r>
              <a:rPr lang="sv-SE" sz="1200" i="1" kern="1200" dirty="0">
                <a:solidFill>
                  <a:schemeClr val="tx1"/>
                </a:solidFill>
                <a:effectLst/>
                <a:latin typeface="+mn-lt"/>
                <a:ea typeface="+mn-ea"/>
                <a:cs typeface="+mn-cs"/>
              </a:rPr>
              <a:t>ta </a:t>
            </a:r>
            <a:r>
              <a:rPr lang="sv-SE" sz="1200" i="1" kern="1200" dirty="0" err="1">
                <a:solidFill>
                  <a:schemeClr val="tx1"/>
                </a:solidFill>
                <a:effectLst/>
                <a:latin typeface="+mn-lt"/>
                <a:ea typeface="+mn-ea"/>
                <a:cs typeface="+mn-cs"/>
              </a:rPr>
              <a:t>hjälp</a:t>
            </a:r>
            <a:r>
              <a:rPr lang="sv-SE" sz="1200" i="1" kern="1200" dirty="0">
                <a:solidFill>
                  <a:schemeClr val="tx1"/>
                </a:solidFill>
                <a:effectLst/>
                <a:latin typeface="+mn-lt"/>
                <a:ea typeface="+mn-ea"/>
                <a:cs typeface="+mn-cs"/>
              </a:rPr>
              <a:t> av </a:t>
            </a:r>
            <a:r>
              <a:rPr lang="sv-SE" sz="1200" i="1" kern="1200" dirty="0" err="1">
                <a:solidFill>
                  <a:schemeClr val="tx1"/>
                </a:solidFill>
                <a:effectLst/>
                <a:latin typeface="+mn-lt"/>
                <a:ea typeface="+mn-ea"/>
                <a:cs typeface="+mn-cs"/>
              </a:rPr>
              <a:t>någon</a:t>
            </a:r>
            <a:r>
              <a:rPr lang="sv-SE" sz="1200" i="1" kern="1200" dirty="0">
                <a:solidFill>
                  <a:schemeClr val="tx1"/>
                </a:solidFill>
                <a:effectLst/>
                <a:latin typeface="+mn-lt"/>
                <a:ea typeface="+mn-ea"/>
                <a:cs typeface="+mn-cs"/>
              </a:rPr>
              <a:t> annan</a:t>
            </a:r>
            <a:r>
              <a:rPr lang="sv-SE" sz="1200" kern="1200" dirty="0">
                <a:solidFill>
                  <a:schemeClr val="tx1"/>
                </a:solidFill>
                <a:effectLst/>
                <a:latin typeface="+mn-lt"/>
                <a:ea typeface="+mn-ea"/>
                <a:cs typeface="+mn-cs"/>
              </a:rPr>
              <a:t>, t ex en </a:t>
            </a:r>
            <a:r>
              <a:rPr lang="sv-SE" sz="1200" kern="1200" dirty="0" err="1">
                <a:solidFill>
                  <a:schemeClr val="tx1"/>
                </a:solidFill>
                <a:effectLst/>
                <a:latin typeface="+mn-lt"/>
                <a:ea typeface="+mn-ea"/>
                <a:cs typeface="+mn-cs"/>
              </a:rPr>
              <a:t>modersmålstalande</a:t>
            </a:r>
            <a:r>
              <a:rPr lang="sv-SE" sz="1200" kern="1200" dirty="0">
                <a:solidFill>
                  <a:schemeClr val="tx1"/>
                </a:solidFill>
                <a:effectLst/>
                <a:latin typeface="+mn-lt"/>
                <a:ea typeface="+mn-ea"/>
                <a:cs typeface="+mn-cs"/>
              </a:rPr>
              <a:t> familjemedlem. </a:t>
            </a:r>
            <a:r>
              <a:rPr lang="sv-SE" sz="1200" kern="1200" dirty="0" err="1">
                <a:solidFill>
                  <a:schemeClr val="tx1"/>
                </a:solidFill>
                <a:effectLst/>
                <a:latin typeface="+mn-lt"/>
                <a:ea typeface="+mn-ea"/>
                <a:cs typeface="+mn-cs"/>
              </a:rPr>
              <a:t>Gör</a:t>
            </a:r>
            <a:r>
              <a:rPr lang="sv-SE" sz="1200" kern="1200" dirty="0">
                <a:solidFill>
                  <a:schemeClr val="tx1"/>
                </a:solidFill>
                <a:effectLst/>
                <a:latin typeface="+mn-lt"/>
                <a:ea typeface="+mn-ea"/>
                <a:cs typeface="+mn-cs"/>
              </a:rPr>
              <a:t> inte det! </a:t>
            </a:r>
            <a:endParaRPr lang="sv-SE" dirty="0">
              <a:effectLst/>
            </a:endParaRPr>
          </a:p>
          <a:p>
            <a:r>
              <a:rPr lang="sv-SE" sz="1200" b="1" kern="1200" dirty="0">
                <a:solidFill>
                  <a:schemeClr val="tx1"/>
                </a:solidFill>
                <a:effectLst/>
                <a:latin typeface="+mn-lt"/>
                <a:ea typeface="+mn-ea"/>
                <a:cs typeface="+mn-cs"/>
              </a:rPr>
              <a:t>Omedvetet fusk – oftast plagiat </a:t>
            </a:r>
            <a:endParaRPr lang="sv-SE" dirty="0">
              <a:effectLst/>
            </a:endParaRPr>
          </a:p>
          <a:p>
            <a:r>
              <a:rPr lang="sv-SE" sz="1200" kern="1200" dirty="0">
                <a:solidFill>
                  <a:schemeClr val="tx1"/>
                </a:solidFill>
                <a:effectLst/>
                <a:latin typeface="+mn-lt"/>
                <a:ea typeface="+mn-ea"/>
                <a:cs typeface="+mn-cs"/>
              </a:rPr>
              <a:t>Plagiering definieras ibland som att man </a:t>
            </a:r>
            <a:r>
              <a:rPr lang="sv-SE" sz="1200" kern="1200" dirty="0" err="1">
                <a:solidFill>
                  <a:schemeClr val="tx1"/>
                </a:solidFill>
                <a:effectLst/>
                <a:latin typeface="+mn-lt"/>
                <a:ea typeface="+mn-ea"/>
                <a:cs typeface="+mn-cs"/>
              </a:rPr>
              <a:t>lämnar</a:t>
            </a:r>
            <a:r>
              <a:rPr lang="sv-SE" sz="1200" kern="1200" dirty="0">
                <a:solidFill>
                  <a:schemeClr val="tx1"/>
                </a:solidFill>
                <a:effectLst/>
                <a:latin typeface="+mn-lt"/>
                <a:ea typeface="+mn-ea"/>
                <a:cs typeface="+mn-cs"/>
              </a:rPr>
              <a:t> in </a:t>
            </a:r>
            <a:r>
              <a:rPr lang="sv-SE" sz="1200" kern="1200" dirty="0" err="1">
                <a:solidFill>
                  <a:schemeClr val="tx1"/>
                </a:solidFill>
                <a:effectLst/>
                <a:latin typeface="+mn-lt"/>
                <a:ea typeface="+mn-ea"/>
                <a:cs typeface="+mn-cs"/>
              </a:rPr>
              <a:t>någon</a:t>
            </a:r>
            <a:r>
              <a:rPr lang="sv-SE" sz="1200" kern="1200" dirty="0">
                <a:solidFill>
                  <a:schemeClr val="tx1"/>
                </a:solidFill>
                <a:effectLst/>
                <a:latin typeface="+mn-lt"/>
                <a:ea typeface="+mn-ea"/>
                <a:cs typeface="+mn-cs"/>
              </a:rPr>
              <a:t> annans arbete som sitt eget. Men det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inte bara plagiat om man </a:t>
            </a:r>
            <a:r>
              <a:rPr lang="sv-SE" sz="1200" kern="1200" dirty="0" err="1">
                <a:solidFill>
                  <a:schemeClr val="tx1"/>
                </a:solidFill>
                <a:effectLst/>
                <a:latin typeface="+mn-lt"/>
                <a:ea typeface="+mn-ea"/>
                <a:cs typeface="+mn-cs"/>
              </a:rPr>
              <a:t>stjäl</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någon</a:t>
            </a:r>
            <a:r>
              <a:rPr lang="sv-SE" sz="1200" kern="1200" dirty="0">
                <a:solidFill>
                  <a:schemeClr val="tx1"/>
                </a:solidFill>
                <a:effectLst/>
                <a:latin typeface="+mn-lt"/>
                <a:ea typeface="+mn-ea"/>
                <a:cs typeface="+mn-cs"/>
              </a:rPr>
              <a:t> annans text rakt av och </a:t>
            </a:r>
            <a:r>
              <a:rPr lang="sv-SE" sz="1200" kern="1200" dirty="0" err="1">
                <a:solidFill>
                  <a:schemeClr val="tx1"/>
                </a:solidFill>
                <a:effectLst/>
                <a:latin typeface="+mn-lt"/>
                <a:ea typeface="+mn-ea"/>
                <a:cs typeface="+mn-cs"/>
              </a:rPr>
              <a:t>sätter</a:t>
            </a:r>
            <a:r>
              <a:rPr lang="sv-SE" sz="1200" kern="1200" dirty="0">
                <a:solidFill>
                  <a:schemeClr val="tx1"/>
                </a:solidFill>
                <a:effectLst/>
                <a:latin typeface="+mn-lt"/>
                <a:ea typeface="+mn-ea"/>
                <a:cs typeface="+mn-cs"/>
              </a:rPr>
              <a:t> sitt eget namn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den, utan </a:t>
            </a:r>
            <a:r>
              <a:rPr lang="sv-SE" sz="1200" kern="1200" dirty="0" err="1">
                <a:solidFill>
                  <a:schemeClr val="tx1"/>
                </a:solidFill>
                <a:effectLst/>
                <a:latin typeface="+mn-lt"/>
                <a:ea typeface="+mn-ea"/>
                <a:cs typeface="+mn-cs"/>
              </a:rPr>
              <a:t>även</a:t>
            </a:r>
            <a:r>
              <a:rPr lang="sv-SE" sz="1200" kern="1200" dirty="0">
                <a:solidFill>
                  <a:schemeClr val="tx1"/>
                </a:solidFill>
                <a:effectLst/>
                <a:latin typeface="+mn-lt"/>
                <a:ea typeface="+mn-ea"/>
                <a:cs typeface="+mn-cs"/>
              </a:rPr>
              <a:t> mindre </a:t>
            </a:r>
            <a:r>
              <a:rPr lang="sv-SE" sz="1200" kern="1200" dirty="0" err="1">
                <a:solidFill>
                  <a:schemeClr val="tx1"/>
                </a:solidFill>
                <a:effectLst/>
                <a:latin typeface="+mn-lt"/>
                <a:ea typeface="+mn-ea"/>
                <a:cs typeface="+mn-cs"/>
              </a:rPr>
              <a:t>stölder</a:t>
            </a:r>
            <a:r>
              <a:rPr lang="sv-SE" sz="1200" kern="1200" dirty="0">
                <a:solidFill>
                  <a:schemeClr val="tx1"/>
                </a:solidFill>
                <a:effectLst/>
                <a:latin typeface="+mn-lt"/>
                <a:ea typeface="+mn-ea"/>
                <a:cs typeface="+mn-cs"/>
              </a:rPr>
              <a:t> av text eller </a:t>
            </a:r>
            <a:r>
              <a:rPr lang="sv-SE" sz="1200" kern="1200" dirty="0" err="1">
                <a:solidFill>
                  <a:schemeClr val="tx1"/>
                </a:solidFill>
                <a:effectLst/>
                <a:latin typeface="+mn-lt"/>
                <a:ea typeface="+mn-ea"/>
                <a:cs typeface="+mn-cs"/>
              </a:rPr>
              <a:t>idéer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räknas</a:t>
            </a:r>
            <a:r>
              <a:rPr lang="sv-SE" sz="1200" kern="1200" dirty="0">
                <a:solidFill>
                  <a:schemeClr val="tx1"/>
                </a:solidFill>
                <a:effectLst/>
                <a:latin typeface="+mn-lt"/>
                <a:ea typeface="+mn-ea"/>
                <a:cs typeface="+mn-cs"/>
              </a:rPr>
              <a:t> som plagiat: </a:t>
            </a:r>
            <a:endParaRPr lang="sv-SE" dirty="0">
              <a:effectLst/>
            </a:endParaRPr>
          </a:p>
          <a:p>
            <a:pPr lvl="1"/>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När</a:t>
            </a:r>
            <a:r>
              <a:rPr lang="sv-SE" sz="1200" kern="1200" dirty="0">
                <a:solidFill>
                  <a:schemeClr val="tx1"/>
                </a:solidFill>
                <a:effectLst/>
                <a:latin typeface="+mn-lt"/>
                <a:ea typeface="+mn-ea"/>
                <a:cs typeface="+mn-cs"/>
              </a:rPr>
              <a:t> man </a:t>
            </a:r>
            <a:r>
              <a:rPr lang="sv-SE" sz="1200" i="1" kern="1200" dirty="0" err="1">
                <a:solidFill>
                  <a:schemeClr val="tx1"/>
                </a:solidFill>
                <a:effectLst/>
                <a:latin typeface="+mn-lt"/>
                <a:ea typeface="+mn-ea"/>
                <a:cs typeface="+mn-cs"/>
              </a:rPr>
              <a:t>använder</a:t>
            </a:r>
            <a:r>
              <a:rPr lang="sv-SE" sz="1200" i="1" kern="1200" dirty="0">
                <a:solidFill>
                  <a:schemeClr val="tx1"/>
                </a:solidFill>
                <a:effectLst/>
                <a:latin typeface="+mn-lt"/>
                <a:ea typeface="+mn-ea"/>
                <a:cs typeface="+mn-cs"/>
              </a:rPr>
              <a:t> </a:t>
            </a:r>
            <a:r>
              <a:rPr lang="sv-SE" sz="1200" i="1" kern="1200" dirty="0" err="1">
                <a:solidFill>
                  <a:schemeClr val="tx1"/>
                </a:solidFill>
                <a:effectLst/>
                <a:latin typeface="+mn-lt"/>
                <a:ea typeface="+mn-ea"/>
                <a:cs typeface="+mn-cs"/>
              </a:rPr>
              <a:t>någon</a:t>
            </a:r>
            <a:r>
              <a:rPr lang="sv-SE" sz="1200" i="1" kern="1200" dirty="0">
                <a:solidFill>
                  <a:schemeClr val="tx1"/>
                </a:solidFill>
                <a:effectLst/>
                <a:latin typeface="+mn-lt"/>
                <a:ea typeface="+mn-ea"/>
                <a:cs typeface="+mn-cs"/>
              </a:rPr>
              <a:t> annans text </a:t>
            </a:r>
            <a:r>
              <a:rPr lang="sv-SE" sz="1200" kern="1200" dirty="0">
                <a:solidFill>
                  <a:schemeClr val="tx1"/>
                </a:solidFill>
                <a:effectLst/>
                <a:latin typeface="+mn-lt"/>
                <a:ea typeface="+mn-ea"/>
                <a:cs typeface="+mn-cs"/>
              </a:rPr>
              <a:t>i sin egen text utan att visa </a:t>
            </a:r>
            <a:r>
              <a:rPr lang="sv-SE" sz="1200" i="1" kern="1200" dirty="0">
                <a:solidFill>
                  <a:schemeClr val="tx1"/>
                </a:solidFill>
                <a:effectLst/>
                <a:latin typeface="+mn-lt"/>
                <a:ea typeface="+mn-ea"/>
                <a:cs typeface="+mn-cs"/>
              </a:rPr>
              <a:t>att </a:t>
            </a:r>
            <a:r>
              <a:rPr lang="sv-SE" sz="1200" kern="1200" dirty="0">
                <a:solidFill>
                  <a:schemeClr val="tx1"/>
                </a:solidFill>
                <a:effectLst/>
                <a:latin typeface="+mn-lt"/>
                <a:ea typeface="+mn-ea"/>
                <a:cs typeface="+mn-cs"/>
              </a:rPr>
              <a:t>det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en </a:t>
            </a:r>
            <a:r>
              <a:rPr lang="sv-SE" sz="1200" kern="1200" dirty="0" err="1">
                <a:solidFill>
                  <a:schemeClr val="tx1"/>
                </a:solidFill>
                <a:effectLst/>
                <a:latin typeface="+mn-lt"/>
                <a:ea typeface="+mn-ea"/>
                <a:cs typeface="+mn-cs"/>
              </a:rPr>
              <a:t>lånad</a:t>
            </a:r>
            <a:r>
              <a:rPr lang="sv-SE" sz="1200" kern="1200" dirty="0">
                <a:solidFill>
                  <a:schemeClr val="tx1"/>
                </a:solidFill>
                <a:effectLst/>
                <a:latin typeface="+mn-lt"/>
                <a:ea typeface="+mn-ea"/>
                <a:cs typeface="+mn-cs"/>
              </a:rPr>
              <a:t> text (t ex med </a:t>
            </a:r>
            <a:r>
              <a:rPr lang="sv-SE" sz="1200" kern="1200" dirty="0" err="1">
                <a:solidFill>
                  <a:schemeClr val="tx1"/>
                </a:solidFill>
                <a:effectLst/>
                <a:latin typeface="+mn-lt"/>
                <a:ea typeface="+mn-ea"/>
                <a:cs typeface="+mn-cs"/>
              </a:rPr>
              <a:t>hjälp</a:t>
            </a:r>
            <a:r>
              <a:rPr lang="sv-SE" sz="1200" kern="1200" dirty="0">
                <a:solidFill>
                  <a:schemeClr val="tx1"/>
                </a:solidFill>
                <a:effectLst/>
                <a:latin typeface="+mn-lt"/>
                <a:ea typeface="+mn-ea"/>
                <a:cs typeface="+mn-cs"/>
              </a:rPr>
              <a:t> av citattecken) och </a:t>
            </a:r>
            <a:r>
              <a:rPr lang="sv-SE" sz="1200" i="1" kern="1200" dirty="0" err="1">
                <a:solidFill>
                  <a:schemeClr val="tx1"/>
                </a:solidFill>
                <a:effectLst/>
                <a:latin typeface="+mn-lt"/>
                <a:ea typeface="+mn-ea"/>
                <a:cs typeface="+mn-cs"/>
              </a:rPr>
              <a:t>varifrån</a:t>
            </a:r>
            <a:r>
              <a:rPr lang="sv-SE" sz="1200" i="1" kern="1200" dirty="0">
                <a:solidFill>
                  <a:schemeClr val="tx1"/>
                </a:solidFill>
                <a:effectLst/>
                <a:latin typeface="+mn-lt"/>
                <a:ea typeface="+mn-ea"/>
                <a:cs typeface="+mn-cs"/>
              </a:rPr>
              <a:t> den kommer </a:t>
            </a:r>
            <a:r>
              <a:rPr lang="sv-SE" sz="1200" kern="1200" dirty="0">
                <a:solidFill>
                  <a:schemeClr val="tx1"/>
                </a:solidFill>
                <a:effectLst/>
                <a:latin typeface="+mn-lt"/>
                <a:ea typeface="+mn-ea"/>
                <a:cs typeface="+mn-cs"/>
              </a:rPr>
              <a:t>(</a:t>
            </a:r>
            <a:r>
              <a:rPr lang="sv-SE" sz="1200" kern="1200" dirty="0" err="1">
                <a:solidFill>
                  <a:schemeClr val="tx1"/>
                </a:solidFill>
                <a:effectLst/>
                <a:latin typeface="+mn-lt"/>
                <a:ea typeface="+mn-ea"/>
                <a:cs typeface="+mn-cs"/>
              </a:rPr>
              <a:t>källhänvisning</a:t>
            </a:r>
            <a:r>
              <a:rPr lang="sv-SE" sz="1200" kern="1200" dirty="0">
                <a:solidFill>
                  <a:schemeClr val="tx1"/>
                </a:solidFill>
                <a:effectLst/>
                <a:latin typeface="+mn-lt"/>
                <a:ea typeface="+mn-ea"/>
                <a:cs typeface="+mn-cs"/>
              </a:rPr>
              <a:t>) </a:t>
            </a:r>
            <a:endParaRPr lang="sv-SE" dirty="0">
              <a:effectLst/>
            </a:endParaRPr>
          </a:p>
          <a:p>
            <a:pPr lvl="1"/>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När</a:t>
            </a:r>
            <a:r>
              <a:rPr lang="sv-SE" sz="1200" kern="1200" dirty="0">
                <a:solidFill>
                  <a:schemeClr val="tx1"/>
                </a:solidFill>
                <a:effectLst/>
                <a:latin typeface="+mn-lt"/>
                <a:ea typeface="+mn-ea"/>
                <a:cs typeface="+mn-cs"/>
              </a:rPr>
              <a:t> man </a:t>
            </a:r>
            <a:r>
              <a:rPr lang="sv-SE" sz="1200" i="1" kern="1200" dirty="0">
                <a:solidFill>
                  <a:schemeClr val="tx1"/>
                </a:solidFill>
                <a:effectLst/>
                <a:latin typeface="+mn-lt"/>
                <a:ea typeface="+mn-ea"/>
                <a:cs typeface="+mn-cs"/>
              </a:rPr>
              <a:t>formulerar om </a:t>
            </a:r>
            <a:r>
              <a:rPr lang="sv-SE" sz="1200" kern="1200" dirty="0" err="1">
                <a:solidFill>
                  <a:schemeClr val="tx1"/>
                </a:solidFill>
                <a:effectLst/>
                <a:latin typeface="+mn-lt"/>
                <a:ea typeface="+mn-ea"/>
                <a:cs typeface="+mn-cs"/>
              </a:rPr>
              <a:t>någon</a:t>
            </a:r>
            <a:r>
              <a:rPr lang="sv-SE" sz="1200" kern="1200" dirty="0">
                <a:solidFill>
                  <a:schemeClr val="tx1"/>
                </a:solidFill>
                <a:effectLst/>
                <a:latin typeface="+mn-lt"/>
                <a:ea typeface="+mn-ea"/>
                <a:cs typeface="+mn-cs"/>
              </a:rPr>
              <a:t> annans text med egna ord utan att visa att det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det man gjort </a:t>
            </a:r>
            <a:endParaRPr lang="sv-SE" dirty="0">
              <a:effectLst/>
            </a:endParaRPr>
          </a:p>
          <a:p>
            <a:pPr lvl="1"/>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När</a:t>
            </a:r>
            <a:r>
              <a:rPr lang="sv-SE" sz="1200" kern="1200" dirty="0">
                <a:solidFill>
                  <a:schemeClr val="tx1"/>
                </a:solidFill>
                <a:effectLst/>
                <a:latin typeface="+mn-lt"/>
                <a:ea typeface="+mn-ea"/>
                <a:cs typeface="+mn-cs"/>
              </a:rPr>
              <a:t> man </a:t>
            </a:r>
            <a:r>
              <a:rPr lang="sv-SE" sz="1200" i="1" kern="1200" dirty="0">
                <a:solidFill>
                  <a:schemeClr val="tx1"/>
                </a:solidFill>
                <a:effectLst/>
                <a:latin typeface="+mn-lt"/>
                <a:ea typeface="+mn-ea"/>
                <a:cs typeface="+mn-cs"/>
              </a:rPr>
              <a:t>sammanfattar </a:t>
            </a:r>
            <a:r>
              <a:rPr lang="sv-SE" sz="1200" kern="1200" dirty="0" err="1">
                <a:solidFill>
                  <a:schemeClr val="tx1"/>
                </a:solidFill>
                <a:effectLst/>
                <a:latin typeface="+mn-lt"/>
                <a:ea typeface="+mn-ea"/>
                <a:cs typeface="+mn-cs"/>
              </a:rPr>
              <a:t>innehållet</a:t>
            </a:r>
            <a:r>
              <a:rPr lang="sv-SE" sz="1200" kern="1200" dirty="0">
                <a:solidFill>
                  <a:schemeClr val="tx1"/>
                </a:solidFill>
                <a:effectLst/>
                <a:latin typeface="+mn-lt"/>
                <a:ea typeface="+mn-ea"/>
                <a:cs typeface="+mn-cs"/>
              </a:rPr>
              <a:t> i en text utan att visa att det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det man har gjort eller </a:t>
            </a:r>
            <a:r>
              <a:rPr lang="sv-SE" sz="1200" kern="1200" dirty="0" err="1">
                <a:solidFill>
                  <a:schemeClr val="tx1"/>
                </a:solidFill>
                <a:effectLst/>
                <a:latin typeface="+mn-lt"/>
                <a:ea typeface="+mn-ea"/>
                <a:cs typeface="+mn-cs"/>
              </a:rPr>
              <a:t>när</a:t>
            </a:r>
            <a:r>
              <a:rPr lang="sv-SE" sz="1200" kern="1200" dirty="0">
                <a:solidFill>
                  <a:schemeClr val="tx1"/>
                </a:solidFill>
                <a:effectLst/>
                <a:latin typeface="+mn-lt"/>
                <a:ea typeface="+mn-ea"/>
                <a:cs typeface="+mn-cs"/>
              </a:rPr>
              <a:t> man </a:t>
            </a:r>
            <a:r>
              <a:rPr lang="sv-SE" sz="1200" i="1" kern="1200" dirty="0" err="1">
                <a:solidFill>
                  <a:schemeClr val="tx1"/>
                </a:solidFill>
                <a:effectLst/>
                <a:latin typeface="+mn-lt"/>
                <a:ea typeface="+mn-ea"/>
                <a:cs typeface="+mn-cs"/>
              </a:rPr>
              <a:t>lånar</a:t>
            </a:r>
            <a:r>
              <a:rPr lang="sv-SE" sz="1200" i="1" kern="1200" dirty="0">
                <a:solidFill>
                  <a:schemeClr val="tx1"/>
                </a:solidFill>
                <a:effectLst/>
                <a:latin typeface="+mn-lt"/>
                <a:ea typeface="+mn-ea"/>
                <a:cs typeface="+mn-cs"/>
              </a:rPr>
              <a:t> </a:t>
            </a:r>
            <a:r>
              <a:rPr lang="sv-SE" sz="1200" i="1" kern="1200" dirty="0" err="1">
                <a:solidFill>
                  <a:schemeClr val="tx1"/>
                </a:solidFill>
                <a:effectLst/>
                <a:latin typeface="+mn-lt"/>
                <a:ea typeface="+mn-ea"/>
                <a:cs typeface="+mn-cs"/>
              </a:rPr>
              <a:t>tankegångar</a:t>
            </a:r>
            <a:r>
              <a:rPr lang="sv-SE" sz="1200" i="1"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från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någon</a:t>
            </a:r>
            <a:r>
              <a:rPr lang="sv-SE" sz="1200" kern="1200" dirty="0">
                <a:solidFill>
                  <a:schemeClr val="tx1"/>
                </a:solidFill>
                <a:effectLst/>
                <a:latin typeface="+mn-lt"/>
                <a:ea typeface="+mn-ea"/>
                <a:cs typeface="+mn-cs"/>
              </a:rPr>
              <a:t> annans text utan att redovisa var </a:t>
            </a:r>
            <a:r>
              <a:rPr lang="sv-SE" sz="1200" kern="1200" dirty="0" err="1">
                <a:solidFill>
                  <a:schemeClr val="tx1"/>
                </a:solidFill>
                <a:effectLst/>
                <a:latin typeface="+mn-lt"/>
                <a:ea typeface="+mn-ea"/>
                <a:cs typeface="+mn-cs"/>
              </a:rPr>
              <a:t>idéerna</a:t>
            </a:r>
            <a:r>
              <a:rPr lang="sv-SE" sz="1200" kern="1200" dirty="0">
                <a:solidFill>
                  <a:schemeClr val="tx1"/>
                </a:solidFill>
                <a:effectLst/>
                <a:latin typeface="+mn-lt"/>
                <a:ea typeface="+mn-ea"/>
                <a:cs typeface="+mn-cs"/>
              </a:rPr>
              <a:t> kommer </a:t>
            </a:r>
            <a:r>
              <a:rPr lang="sv-SE" sz="1200" kern="1200" dirty="0" err="1">
                <a:solidFill>
                  <a:schemeClr val="tx1"/>
                </a:solidFill>
                <a:effectLst/>
                <a:latin typeface="+mn-lt"/>
                <a:ea typeface="+mn-ea"/>
                <a:cs typeface="+mn-cs"/>
              </a:rPr>
              <a:t>ifrån</a:t>
            </a:r>
            <a:r>
              <a:rPr lang="sv-SE" sz="1200" kern="1200" dirty="0">
                <a:solidFill>
                  <a:schemeClr val="tx1"/>
                </a:solidFill>
                <a:effectLst/>
                <a:latin typeface="+mn-lt"/>
                <a:ea typeface="+mn-ea"/>
                <a:cs typeface="+mn-cs"/>
              </a:rPr>
              <a:t> </a:t>
            </a:r>
            <a:endParaRPr lang="sv-SE" dirty="0">
              <a:effectLst/>
            </a:endParaRPr>
          </a:p>
          <a:p>
            <a:r>
              <a:rPr lang="sv-SE" sz="1200" kern="1200" dirty="0" err="1">
                <a:solidFill>
                  <a:schemeClr val="tx1"/>
                </a:solidFill>
                <a:effectLst/>
                <a:latin typeface="+mn-lt"/>
                <a:ea typeface="+mn-ea"/>
                <a:cs typeface="+mn-cs"/>
              </a:rPr>
              <a:t>Våra</a:t>
            </a:r>
            <a:r>
              <a:rPr lang="sv-SE" sz="1200" kern="1200" dirty="0">
                <a:solidFill>
                  <a:schemeClr val="tx1"/>
                </a:solidFill>
                <a:effectLst/>
                <a:latin typeface="+mn-lt"/>
                <a:ea typeface="+mn-ea"/>
                <a:cs typeface="+mn-cs"/>
              </a:rPr>
              <a:t> tips </a:t>
            </a:r>
            <a:r>
              <a:rPr lang="sv-SE" sz="1200" kern="1200" dirty="0" err="1">
                <a:solidFill>
                  <a:schemeClr val="tx1"/>
                </a:solidFill>
                <a:effectLst/>
                <a:latin typeface="+mn-lt"/>
                <a:ea typeface="+mn-ea"/>
                <a:cs typeface="+mn-cs"/>
              </a:rPr>
              <a:t>för</a:t>
            </a:r>
            <a:r>
              <a:rPr lang="sv-SE" sz="1200" kern="1200" dirty="0">
                <a:solidFill>
                  <a:schemeClr val="tx1"/>
                </a:solidFill>
                <a:effectLst/>
                <a:latin typeface="+mn-lt"/>
                <a:ea typeface="+mn-ea"/>
                <a:cs typeface="+mn-cs"/>
              </a:rPr>
              <a:t> att undvika plagiat: </a:t>
            </a:r>
            <a:endParaRPr lang="sv-SE" dirty="0"/>
          </a:p>
          <a:p>
            <a:r>
              <a:rPr lang="sv-SE" sz="1200" kern="1200" dirty="0">
                <a:solidFill>
                  <a:schemeClr val="tx1"/>
                </a:solidFill>
                <a:effectLst/>
                <a:latin typeface="+mn-lt"/>
                <a:ea typeface="+mn-ea"/>
                <a:cs typeface="+mn-cs"/>
              </a:rPr>
              <a:t>-  Se till att du vet </a:t>
            </a:r>
            <a:r>
              <a:rPr lang="sv-SE" sz="1200" i="1" kern="1200" dirty="0">
                <a:solidFill>
                  <a:schemeClr val="tx1"/>
                </a:solidFill>
                <a:effectLst/>
                <a:latin typeface="+mn-lt"/>
                <a:ea typeface="+mn-ea"/>
                <a:cs typeface="+mn-cs"/>
              </a:rPr>
              <a:t>hur man citerar </a:t>
            </a:r>
            <a:r>
              <a:rPr lang="sv-SE" sz="1200" kern="1200" dirty="0">
                <a:solidFill>
                  <a:schemeClr val="tx1"/>
                </a:solidFill>
                <a:effectLst/>
                <a:latin typeface="+mn-lt"/>
                <a:ea typeface="+mn-ea"/>
                <a:cs typeface="+mn-cs"/>
              </a:rPr>
              <a:t>och </a:t>
            </a:r>
            <a:r>
              <a:rPr lang="sv-SE" sz="1200" kern="1200" dirty="0" err="1">
                <a:solidFill>
                  <a:schemeClr val="tx1"/>
                </a:solidFill>
                <a:effectLst/>
                <a:latin typeface="+mn-lt"/>
                <a:ea typeface="+mn-ea"/>
                <a:cs typeface="+mn-cs"/>
              </a:rPr>
              <a:t>gör</a:t>
            </a:r>
            <a:r>
              <a:rPr lang="sv-SE" sz="1200" kern="1200" dirty="0">
                <a:solidFill>
                  <a:schemeClr val="tx1"/>
                </a:solidFill>
                <a:effectLst/>
                <a:latin typeface="+mn-lt"/>
                <a:ea typeface="+mn-ea"/>
                <a:cs typeface="+mn-cs"/>
              </a:rPr>
              <a:t> korrekta </a:t>
            </a:r>
            <a:r>
              <a:rPr lang="sv-SE" sz="1200" i="1" kern="1200" dirty="0" err="1">
                <a:solidFill>
                  <a:schemeClr val="tx1"/>
                </a:solidFill>
                <a:effectLst/>
                <a:latin typeface="+mn-lt"/>
                <a:ea typeface="+mn-ea"/>
                <a:cs typeface="+mn-cs"/>
              </a:rPr>
              <a:t>källhänvisningar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a:t>
            </a:r>
            <a:r>
              <a:rPr lang="sv-SE" sz="1200" kern="1200" dirty="0" err="1">
                <a:solidFill>
                  <a:schemeClr val="tx1"/>
                </a:solidFill>
                <a:effectLst/>
                <a:latin typeface="+mn-lt"/>
                <a:ea typeface="+mn-ea"/>
                <a:cs typeface="+mn-cs"/>
              </a:rPr>
              <a:t>även</a:t>
            </a:r>
            <a:r>
              <a:rPr lang="sv-SE" sz="1200" kern="1200" dirty="0">
                <a:solidFill>
                  <a:schemeClr val="tx1"/>
                </a:solidFill>
                <a:effectLst/>
                <a:latin typeface="+mn-lt"/>
                <a:ea typeface="+mn-ea"/>
                <a:cs typeface="+mn-cs"/>
              </a:rPr>
              <a:t> till </a:t>
            </a:r>
            <a:r>
              <a:rPr lang="sv-SE" sz="1200" kern="1200" dirty="0" err="1">
                <a:solidFill>
                  <a:schemeClr val="tx1"/>
                </a:solidFill>
                <a:effectLst/>
                <a:latin typeface="+mn-lt"/>
                <a:ea typeface="+mn-ea"/>
                <a:cs typeface="+mn-cs"/>
              </a:rPr>
              <a:t>internetkällor</a:t>
            </a:r>
            <a:r>
              <a:rPr lang="sv-SE" sz="1200" kern="1200" dirty="0">
                <a:solidFill>
                  <a:schemeClr val="tx1"/>
                </a:solidFill>
                <a:effectLst/>
                <a:latin typeface="+mn-lt"/>
                <a:ea typeface="+mn-ea"/>
                <a:cs typeface="+mn-cs"/>
              </a:rPr>
              <a:t>). </a:t>
            </a:r>
            <a:endParaRPr lang="sv-SE" dirty="0">
              <a:effectLst/>
            </a:endParaRPr>
          </a:p>
          <a:p>
            <a:r>
              <a:rPr lang="sv-SE" sz="1200" kern="1200" dirty="0">
                <a:solidFill>
                  <a:schemeClr val="tx1"/>
                </a:solidFill>
                <a:effectLst/>
                <a:latin typeface="+mn-lt"/>
                <a:ea typeface="+mn-ea"/>
                <a:cs typeface="+mn-cs"/>
              </a:rPr>
              <a:t>-  </a:t>
            </a:r>
            <a:r>
              <a:rPr lang="sv-SE" sz="1200" i="1" kern="1200" dirty="0" err="1">
                <a:solidFill>
                  <a:schemeClr val="tx1"/>
                </a:solidFill>
                <a:effectLst/>
                <a:latin typeface="+mn-lt"/>
                <a:ea typeface="+mn-ea"/>
                <a:cs typeface="+mn-cs"/>
              </a:rPr>
              <a:t>Vänta</a:t>
            </a:r>
            <a:r>
              <a:rPr lang="sv-SE" sz="1200" i="1" kern="1200" dirty="0">
                <a:solidFill>
                  <a:schemeClr val="tx1"/>
                </a:solidFill>
                <a:effectLst/>
                <a:latin typeface="+mn-lt"/>
                <a:ea typeface="+mn-ea"/>
                <a:cs typeface="+mn-cs"/>
              </a:rPr>
              <a:t> inte </a:t>
            </a:r>
            <a:r>
              <a:rPr lang="sv-SE" sz="1200" kern="1200" dirty="0">
                <a:solidFill>
                  <a:schemeClr val="tx1"/>
                </a:solidFill>
                <a:effectLst/>
                <a:latin typeface="+mn-lt"/>
                <a:ea typeface="+mn-ea"/>
                <a:cs typeface="+mn-cs"/>
              </a:rPr>
              <a:t>med att </a:t>
            </a:r>
            <a:r>
              <a:rPr lang="sv-SE" sz="1200" kern="1200" dirty="0" err="1">
                <a:solidFill>
                  <a:schemeClr val="tx1"/>
                </a:solidFill>
                <a:effectLst/>
                <a:latin typeface="+mn-lt"/>
                <a:ea typeface="+mn-ea"/>
                <a:cs typeface="+mn-cs"/>
              </a:rPr>
              <a:t>göra</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källhänvisningarna</a:t>
            </a:r>
            <a:r>
              <a:rPr lang="sv-SE" sz="1200" kern="1200" dirty="0">
                <a:solidFill>
                  <a:schemeClr val="tx1"/>
                </a:solidFill>
                <a:effectLst/>
                <a:latin typeface="+mn-lt"/>
                <a:ea typeface="+mn-ea"/>
                <a:cs typeface="+mn-cs"/>
              </a:rPr>
              <a:t> utan </a:t>
            </a:r>
            <a:r>
              <a:rPr lang="sv-SE" sz="1200" kern="1200" dirty="0" err="1">
                <a:solidFill>
                  <a:schemeClr val="tx1"/>
                </a:solidFill>
                <a:effectLst/>
                <a:latin typeface="+mn-lt"/>
                <a:ea typeface="+mn-ea"/>
                <a:cs typeface="+mn-cs"/>
              </a:rPr>
              <a:t>gör</a:t>
            </a:r>
            <a:r>
              <a:rPr lang="sv-SE" sz="1200" kern="1200" dirty="0">
                <a:solidFill>
                  <a:schemeClr val="tx1"/>
                </a:solidFill>
                <a:effectLst/>
                <a:latin typeface="+mn-lt"/>
                <a:ea typeface="+mn-ea"/>
                <a:cs typeface="+mn-cs"/>
              </a:rPr>
              <a:t> dem alltid genast, så att du inte </a:t>
            </a:r>
            <a:endParaRPr lang="sv-SE" dirty="0">
              <a:effectLst/>
            </a:endParaRPr>
          </a:p>
          <a:p>
            <a:r>
              <a:rPr lang="sv-SE" sz="1200" kern="1200" dirty="0" err="1">
                <a:solidFill>
                  <a:schemeClr val="tx1"/>
                </a:solidFill>
                <a:effectLst/>
                <a:latin typeface="+mn-lt"/>
                <a:ea typeface="+mn-ea"/>
                <a:cs typeface="+mn-cs"/>
              </a:rPr>
              <a:t>glömmer</a:t>
            </a:r>
            <a:r>
              <a:rPr lang="sv-SE" sz="1200" kern="1200" dirty="0">
                <a:solidFill>
                  <a:schemeClr val="tx1"/>
                </a:solidFill>
                <a:effectLst/>
                <a:latin typeface="+mn-lt"/>
                <a:ea typeface="+mn-ea"/>
                <a:cs typeface="+mn-cs"/>
              </a:rPr>
              <a:t> att </a:t>
            </a:r>
            <a:r>
              <a:rPr lang="sv-SE" sz="1200" kern="1200" dirty="0" err="1">
                <a:solidFill>
                  <a:schemeClr val="tx1"/>
                </a:solidFill>
                <a:effectLst/>
                <a:latin typeface="+mn-lt"/>
                <a:ea typeface="+mn-ea"/>
                <a:cs typeface="+mn-cs"/>
              </a:rPr>
              <a:t>göra</a:t>
            </a:r>
            <a:r>
              <a:rPr lang="sv-SE" sz="1200" kern="1200" dirty="0">
                <a:solidFill>
                  <a:schemeClr val="tx1"/>
                </a:solidFill>
                <a:effectLst/>
                <a:latin typeface="+mn-lt"/>
                <a:ea typeface="+mn-ea"/>
                <a:cs typeface="+mn-cs"/>
              </a:rPr>
              <a:t> dem eller </a:t>
            </a:r>
            <a:r>
              <a:rPr lang="sv-SE" sz="1200" kern="1200" dirty="0" err="1">
                <a:solidFill>
                  <a:schemeClr val="tx1"/>
                </a:solidFill>
                <a:effectLst/>
                <a:latin typeface="+mn-lt"/>
                <a:ea typeface="+mn-ea"/>
                <a:cs typeface="+mn-cs"/>
              </a:rPr>
              <a:t>glömmer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varifrån</a:t>
            </a:r>
            <a:r>
              <a:rPr lang="sv-SE" sz="1200" kern="1200" dirty="0">
                <a:solidFill>
                  <a:schemeClr val="tx1"/>
                </a:solidFill>
                <a:effectLst/>
                <a:latin typeface="+mn-lt"/>
                <a:ea typeface="+mn-ea"/>
                <a:cs typeface="+mn-cs"/>
              </a:rPr>
              <a:t> du hade </a:t>
            </a:r>
            <a:r>
              <a:rPr lang="sv-SE" sz="1200" kern="1200" dirty="0" err="1">
                <a:solidFill>
                  <a:schemeClr val="tx1"/>
                </a:solidFill>
                <a:effectLst/>
                <a:latin typeface="+mn-lt"/>
                <a:ea typeface="+mn-ea"/>
                <a:cs typeface="+mn-cs"/>
              </a:rPr>
              <a:t>hämtat</a:t>
            </a:r>
            <a:r>
              <a:rPr lang="sv-SE" sz="1200" kern="1200" dirty="0">
                <a:solidFill>
                  <a:schemeClr val="tx1"/>
                </a:solidFill>
                <a:effectLst/>
                <a:latin typeface="+mn-lt"/>
                <a:ea typeface="+mn-ea"/>
                <a:cs typeface="+mn-cs"/>
              </a:rPr>
              <a:t> dina citat. </a:t>
            </a:r>
            <a:endParaRPr lang="sv-SE" dirty="0">
              <a:effectLst/>
            </a:endParaRPr>
          </a:p>
          <a:p>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Tänk</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att </a:t>
            </a:r>
            <a:r>
              <a:rPr lang="sv-SE" sz="1200" kern="1200" dirty="0" err="1">
                <a:solidFill>
                  <a:schemeClr val="tx1"/>
                </a:solidFill>
                <a:effectLst/>
                <a:latin typeface="+mn-lt"/>
                <a:ea typeface="+mn-ea"/>
                <a:cs typeface="+mn-cs"/>
              </a:rPr>
              <a:t>göra</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källhänvisningar</a:t>
            </a:r>
            <a:r>
              <a:rPr lang="sv-SE" sz="1200" kern="1200" dirty="0">
                <a:solidFill>
                  <a:schemeClr val="tx1"/>
                </a:solidFill>
                <a:effectLst/>
                <a:latin typeface="+mn-lt"/>
                <a:ea typeface="+mn-ea"/>
                <a:cs typeface="+mn-cs"/>
              </a:rPr>
              <a:t> inte bara vid direkta citat utan </a:t>
            </a:r>
            <a:r>
              <a:rPr lang="sv-SE" sz="1200" i="1" kern="1200" dirty="0" err="1">
                <a:solidFill>
                  <a:schemeClr val="tx1"/>
                </a:solidFill>
                <a:effectLst/>
                <a:latin typeface="+mn-lt"/>
                <a:ea typeface="+mn-ea"/>
                <a:cs typeface="+mn-cs"/>
              </a:rPr>
              <a:t>även</a:t>
            </a:r>
            <a:r>
              <a:rPr lang="sv-SE" sz="1200" i="1" kern="1200" dirty="0">
                <a:solidFill>
                  <a:schemeClr val="tx1"/>
                </a:solidFill>
                <a:effectLst/>
                <a:latin typeface="+mn-lt"/>
                <a:ea typeface="+mn-ea"/>
                <a:cs typeface="+mn-cs"/>
              </a:rPr>
              <a:t> </a:t>
            </a:r>
            <a:r>
              <a:rPr lang="sv-SE" sz="1200" i="1" kern="1200" dirty="0" err="1">
                <a:solidFill>
                  <a:schemeClr val="tx1"/>
                </a:solidFill>
                <a:effectLst/>
                <a:latin typeface="+mn-lt"/>
                <a:ea typeface="+mn-ea"/>
                <a:cs typeface="+mn-cs"/>
              </a:rPr>
              <a:t>när</a:t>
            </a:r>
            <a:r>
              <a:rPr lang="sv-SE" sz="1200" i="1" kern="1200" dirty="0">
                <a:solidFill>
                  <a:schemeClr val="tx1"/>
                </a:solidFill>
                <a:effectLst/>
                <a:latin typeface="+mn-lt"/>
                <a:ea typeface="+mn-ea"/>
                <a:cs typeface="+mn-cs"/>
              </a:rPr>
              <a:t> du </a:t>
            </a:r>
            <a:r>
              <a:rPr lang="sv-SE" sz="1200" i="1" kern="1200" dirty="0" err="1">
                <a:solidFill>
                  <a:schemeClr val="tx1"/>
                </a:solidFill>
                <a:effectLst/>
                <a:latin typeface="+mn-lt"/>
                <a:ea typeface="+mn-ea"/>
                <a:cs typeface="+mn-cs"/>
              </a:rPr>
              <a:t>pa</a:t>
            </a:r>
            <a:r>
              <a:rPr lang="sv-SE" sz="1200" i="1" kern="1200" dirty="0">
                <a:solidFill>
                  <a:schemeClr val="tx1"/>
                </a:solidFill>
                <a:effectLst/>
                <a:latin typeface="+mn-lt"/>
                <a:ea typeface="+mn-ea"/>
                <a:cs typeface="+mn-cs"/>
              </a:rPr>
              <a:t>̊ annat </a:t>
            </a:r>
            <a:r>
              <a:rPr lang="sv-SE" sz="1200" i="1" kern="1200" dirty="0" err="1">
                <a:solidFill>
                  <a:schemeClr val="tx1"/>
                </a:solidFill>
                <a:effectLst/>
                <a:latin typeface="+mn-lt"/>
                <a:ea typeface="+mn-ea"/>
                <a:cs typeface="+mn-cs"/>
              </a:rPr>
              <a:t>sätt</a:t>
            </a:r>
            <a:r>
              <a:rPr lang="sv-SE" sz="1200" i="1" kern="1200" dirty="0">
                <a:solidFill>
                  <a:schemeClr val="tx1"/>
                </a:solidFill>
                <a:effectLst/>
                <a:latin typeface="+mn-lt"/>
                <a:ea typeface="+mn-ea"/>
                <a:cs typeface="+mn-cs"/>
              </a:rPr>
              <a:t> </a:t>
            </a:r>
            <a:endParaRPr lang="sv-SE" dirty="0">
              <a:effectLst/>
            </a:endParaRPr>
          </a:p>
          <a:p>
            <a:r>
              <a:rPr lang="sv-SE" sz="1200" i="1" kern="1200" dirty="0">
                <a:solidFill>
                  <a:schemeClr val="tx1"/>
                </a:solidFill>
                <a:effectLst/>
                <a:latin typeface="+mn-lt"/>
                <a:ea typeface="+mn-ea"/>
                <a:cs typeface="+mn-cs"/>
              </a:rPr>
              <a:t>refererar </a:t>
            </a:r>
            <a:r>
              <a:rPr lang="sv-SE" sz="1200" kern="1200" dirty="0">
                <a:solidFill>
                  <a:schemeClr val="tx1"/>
                </a:solidFill>
                <a:effectLst/>
                <a:latin typeface="+mn-lt"/>
                <a:ea typeface="+mn-ea"/>
                <a:cs typeface="+mn-cs"/>
              </a:rPr>
              <a:t>det </a:t>
            </a:r>
            <a:r>
              <a:rPr lang="sv-SE" sz="1200" kern="1200" dirty="0" err="1">
                <a:solidFill>
                  <a:schemeClr val="tx1"/>
                </a:solidFill>
                <a:effectLst/>
                <a:latin typeface="+mn-lt"/>
                <a:ea typeface="+mn-ea"/>
                <a:cs typeface="+mn-cs"/>
              </a:rPr>
              <a:t>någon</a:t>
            </a:r>
            <a:r>
              <a:rPr lang="sv-SE" sz="1200" kern="1200" dirty="0">
                <a:solidFill>
                  <a:schemeClr val="tx1"/>
                </a:solidFill>
                <a:effectLst/>
                <a:latin typeface="+mn-lt"/>
                <a:ea typeface="+mn-ea"/>
                <a:cs typeface="+mn-cs"/>
              </a:rPr>
              <a:t> annan har skrivit, eller </a:t>
            </a:r>
            <a:r>
              <a:rPr lang="sv-SE" sz="1200" kern="1200" dirty="0" err="1">
                <a:solidFill>
                  <a:schemeClr val="tx1"/>
                </a:solidFill>
                <a:effectLst/>
                <a:latin typeface="+mn-lt"/>
                <a:ea typeface="+mn-ea"/>
                <a:cs typeface="+mn-cs"/>
              </a:rPr>
              <a:t>när</a:t>
            </a:r>
            <a:r>
              <a:rPr lang="sv-SE" sz="1200" kern="1200" dirty="0">
                <a:solidFill>
                  <a:schemeClr val="tx1"/>
                </a:solidFill>
                <a:effectLst/>
                <a:latin typeface="+mn-lt"/>
                <a:ea typeface="+mn-ea"/>
                <a:cs typeface="+mn-cs"/>
              </a:rPr>
              <a:t> du bygger ditt eget resonemang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a:t>
            </a:r>
            <a:endParaRPr lang="sv-SE" dirty="0">
              <a:effectLst/>
            </a:endParaRPr>
          </a:p>
          <a:p>
            <a:r>
              <a:rPr lang="sv-SE" sz="1200" i="1" kern="1200" dirty="0" err="1">
                <a:solidFill>
                  <a:schemeClr val="tx1"/>
                </a:solidFill>
                <a:effectLst/>
                <a:latin typeface="+mn-lt"/>
                <a:ea typeface="+mn-ea"/>
                <a:cs typeface="+mn-cs"/>
              </a:rPr>
              <a:t>idéer</a:t>
            </a:r>
            <a:r>
              <a:rPr lang="sv-SE" sz="1200" i="1" kern="1200" dirty="0">
                <a:solidFill>
                  <a:schemeClr val="tx1"/>
                </a:solidFill>
                <a:effectLst/>
                <a:latin typeface="+mn-lt"/>
                <a:ea typeface="+mn-ea"/>
                <a:cs typeface="+mn-cs"/>
              </a:rPr>
              <a:t>/</a:t>
            </a:r>
            <a:r>
              <a:rPr lang="sv-SE" sz="1200" i="1" kern="1200" dirty="0" err="1">
                <a:solidFill>
                  <a:schemeClr val="tx1"/>
                </a:solidFill>
                <a:effectLst/>
                <a:latin typeface="+mn-lt"/>
                <a:ea typeface="+mn-ea"/>
                <a:cs typeface="+mn-cs"/>
              </a:rPr>
              <a:t>tankegångar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som du hittat i </a:t>
            </a:r>
            <a:r>
              <a:rPr lang="sv-SE" sz="1200" kern="1200" dirty="0" err="1">
                <a:solidFill>
                  <a:schemeClr val="tx1"/>
                </a:solidFill>
                <a:effectLst/>
                <a:latin typeface="+mn-lt"/>
                <a:ea typeface="+mn-ea"/>
                <a:cs typeface="+mn-cs"/>
              </a:rPr>
              <a:t>någon</a:t>
            </a:r>
            <a:r>
              <a:rPr lang="sv-SE" sz="1200" kern="1200" dirty="0">
                <a:solidFill>
                  <a:schemeClr val="tx1"/>
                </a:solidFill>
                <a:effectLst/>
                <a:latin typeface="+mn-lt"/>
                <a:ea typeface="+mn-ea"/>
                <a:cs typeface="+mn-cs"/>
              </a:rPr>
              <a:t> annans text. </a:t>
            </a:r>
            <a:endParaRPr lang="sv-SE" dirty="0">
              <a:effectLst/>
            </a:endParaRPr>
          </a:p>
          <a:p>
            <a:r>
              <a:rPr lang="sv-SE" sz="1200" kern="1200" dirty="0">
                <a:solidFill>
                  <a:schemeClr val="tx1"/>
                </a:solidFill>
                <a:effectLst/>
                <a:latin typeface="+mn-lt"/>
                <a:ea typeface="+mn-ea"/>
                <a:cs typeface="+mn-cs"/>
              </a:rPr>
              <a:t>-  Samlar du </a:t>
            </a:r>
            <a:r>
              <a:rPr lang="sv-SE" sz="1200" kern="1200" dirty="0" err="1">
                <a:solidFill>
                  <a:schemeClr val="tx1"/>
                </a:solidFill>
                <a:effectLst/>
                <a:latin typeface="+mn-lt"/>
                <a:ea typeface="+mn-ea"/>
                <a:cs typeface="+mn-cs"/>
              </a:rPr>
              <a:t>idéer</a:t>
            </a:r>
            <a:r>
              <a:rPr lang="sv-SE" sz="1200" kern="1200" dirty="0">
                <a:solidFill>
                  <a:schemeClr val="tx1"/>
                </a:solidFill>
                <a:effectLst/>
                <a:latin typeface="+mn-lt"/>
                <a:ea typeface="+mn-ea"/>
                <a:cs typeface="+mn-cs"/>
              </a:rPr>
              <a:t> genom att </a:t>
            </a:r>
            <a:r>
              <a:rPr lang="sv-SE" sz="1200" kern="1200" dirty="0" err="1">
                <a:solidFill>
                  <a:schemeClr val="tx1"/>
                </a:solidFill>
                <a:effectLst/>
                <a:latin typeface="+mn-lt"/>
                <a:ea typeface="+mn-ea"/>
                <a:cs typeface="+mn-cs"/>
              </a:rPr>
              <a:t>göra</a:t>
            </a:r>
            <a:r>
              <a:rPr lang="sv-SE" sz="1200" kern="1200" dirty="0">
                <a:solidFill>
                  <a:schemeClr val="tx1"/>
                </a:solidFill>
                <a:effectLst/>
                <a:latin typeface="+mn-lt"/>
                <a:ea typeface="+mn-ea"/>
                <a:cs typeface="+mn-cs"/>
              </a:rPr>
              <a:t> urklipp </a:t>
            </a:r>
            <a:r>
              <a:rPr lang="sv-SE" sz="1200" kern="1200" dirty="0" err="1">
                <a:solidFill>
                  <a:schemeClr val="tx1"/>
                </a:solidFill>
                <a:effectLst/>
                <a:latin typeface="+mn-lt"/>
                <a:ea typeface="+mn-ea"/>
                <a:cs typeface="+mn-cs"/>
              </a:rPr>
              <a:t>från</a:t>
            </a:r>
            <a:r>
              <a:rPr lang="sv-SE" sz="1200" kern="1200" dirty="0">
                <a:solidFill>
                  <a:schemeClr val="tx1"/>
                </a:solidFill>
                <a:effectLst/>
                <a:latin typeface="+mn-lt"/>
                <a:ea typeface="+mn-ea"/>
                <a:cs typeface="+mn-cs"/>
              </a:rPr>
              <a:t> Internet (eller skriver av textavsnitt ur </a:t>
            </a:r>
            <a:endParaRPr lang="sv-SE" dirty="0">
              <a:effectLst/>
            </a:endParaRPr>
          </a:p>
          <a:p>
            <a:r>
              <a:rPr lang="sv-SE" sz="1200" kern="1200" dirty="0" err="1">
                <a:solidFill>
                  <a:schemeClr val="tx1"/>
                </a:solidFill>
                <a:effectLst/>
                <a:latin typeface="+mn-lt"/>
                <a:ea typeface="+mn-ea"/>
                <a:cs typeface="+mn-cs"/>
              </a:rPr>
              <a:t>böcker</a:t>
            </a:r>
            <a:r>
              <a:rPr lang="sv-SE" sz="1200" kern="1200" dirty="0">
                <a:solidFill>
                  <a:schemeClr val="tx1"/>
                </a:solidFill>
                <a:effectLst/>
                <a:latin typeface="+mn-lt"/>
                <a:ea typeface="+mn-ea"/>
                <a:cs typeface="+mn-cs"/>
              </a:rPr>
              <a:t>/artiklar) som du tror att du kan ha nytta av </a:t>
            </a:r>
            <a:r>
              <a:rPr lang="sv-SE" sz="1200" kern="1200" dirty="0" err="1">
                <a:solidFill>
                  <a:schemeClr val="tx1"/>
                </a:solidFill>
                <a:effectLst/>
                <a:latin typeface="+mn-lt"/>
                <a:ea typeface="+mn-ea"/>
                <a:cs typeface="+mn-cs"/>
              </a:rPr>
              <a:t>längre</a:t>
            </a:r>
            <a:r>
              <a:rPr lang="sv-SE" sz="1200" kern="1200" dirty="0">
                <a:solidFill>
                  <a:schemeClr val="tx1"/>
                </a:solidFill>
                <a:effectLst/>
                <a:latin typeface="+mn-lt"/>
                <a:ea typeface="+mn-ea"/>
                <a:cs typeface="+mn-cs"/>
              </a:rPr>
              <a:t> fram i ditt arbete? </a:t>
            </a:r>
            <a:r>
              <a:rPr lang="sv-SE" sz="1200" i="1" kern="1200" dirty="0">
                <a:solidFill>
                  <a:schemeClr val="tx1"/>
                </a:solidFill>
                <a:effectLst/>
                <a:latin typeface="+mn-lt"/>
                <a:ea typeface="+mn-ea"/>
                <a:cs typeface="+mn-cs"/>
              </a:rPr>
              <a:t>Klistra inte in </a:t>
            </a:r>
            <a:r>
              <a:rPr lang="sv-SE" sz="1200" kern="1200" dirty="0">
                <a:solidFill>
                  <a:schemeClr val="tx1"/>
                </a:solidFill>
                <a:effectLst/>
                <a:latin typeface="+mn-lt"/>
                <a:ea typeface="+mn-ea"/>
                <a:cs typeface="+mn-cs"/>
              </a:rPr>
              <a:t>dessa texter i det dokument </a:t>
            </a:r>
            <a:r>
              <a:rPr lang="sv-SE" sz="1200" kern="1200" dirty="0" err="1">
                <a:solidFill>
                  <a:schemeClr val="tx1"/>
                </a:solidFill>
                <a:effectLst/>
                <a:latin typeface="+mn-lt"/>
                <a:ea typeface="+mn-ea"/>
                <a:cs typeface="+mn-cs"/>
              </a:rPr>
              <a:t>där</a:t>
            </a:r>
            <a:r>
              <a:rPr lang="sv-SE" sz="1200" kern="1200" dirty="0">
                <a:solidFill>
                  <a:schemeClr val="tx1"/>
                </a:solidFill>
                <a:effectLst/>
                <a:latin typeface="+mn-lt"/>
                <a:ea typeface="+mn-ea"/>
                <a:cs typeface="+mn-cs"/>
              </a:rPr>
              <a:t> du skriver din egen text, utan </a:t>
            </a:r>
            <a:r>
              <a:rPr lang="sv-SE" sz="1200" i="1" kern="1200" dirty="0">
                <a:solidFill>
                  <a:schemeClr val="tx1"/>
                </a:solidFill>
                <a:effectLst/>
                <a:latin typeface="+mn-lt"/>
                <a:ea typeface="+mn-ea"/>
                <a:cs typeface="+mn-cs"/>
              </a:rPr>
              <a:t>placera urklippen i en egen fil </a:t>
            </a:r>
            <a:r>
              <a:rPr lang="sv-SE" sz="1200" kern="1200" dirty="0">
                <a:solidFill>
                  <a:schemeClr val="tx1"/>
                </a:solidFill>
                <a:effectLst/>
                <a:latin typeface="+mn-lt"/>
                <a:ea typeface="+mn-ea"/>
                <a:cs typeface="+mn-cs"/>
              </a:rPr>
              <a:t>(och notera </a:t>
            </a:r>
            <a:r>
              <a:rPr lang="sv-SE" sz="1200" kern="1200" dirty="0" err="1">
                <a:solidFill>
                  <a:schemeClr val="tx1"/>
                </a:solidFill>
                <a:effectLst/>
                <a:latin typeface="+mn-lt"/>
                <a:ea typeface="+mn-ea"/>
                <a:cs typeface="+mn-cs"/>
              </a:rPr>
              <a:t>källorna</a:t>
            </a:r>
            <a:r>
              <a:rPr lang="sv-SE" sz="1200" kern="1200" dirty="0">
                <a:solidFill>
                  <a:schemeClr val="tx1"/>
                </a:solidFill>
                <a:effectLst/>
                <a:latin typeface="+mn-lt"/>
                <a:ea typeface="+mn-ea"/>
                <a:cs typeface="+mn-cs"/>
              </a:rPr>
              <a:t> noga!) tills du vet hur du ska </a:t>
            </a:r>
            <a:r>
              <a:rPr lang="sv-SE" sz="1200" kern="1200" dirty="0" err="1">
                <a:solidFill>
                  <a:schemeClr val="tx1"/>
                </a:solidFill>
                <a:effectLst/>
                <a:latin typeface="+mn-lt"/>
                <a:ea typeface="+mn-ea"/>
                <a:cs typeface="+mn-cs"/>
              </a:rPr>
              <a:t>använda</a:t>
            </a:r>
            <a:r>
              <a:rPr lang="sv-SE" sz="1200" kern="1200" dirty="0">
                <a:solidFill>
                  <a:schemeClr val="tx1"/>
                </a:solidFill>
                <a:effectLst/>
                <a:latin typeface="+mn-lt"/>
                <a:ea typeface="+mn-ea"/>
                <a:cs typeface="+mn-cs"/>
              </a:rPr>
              <a:t> dem (– kanske som citat </a:t>
            </a:r>
            <a:r>
              <a:rPr lang="sv-SE" sz="1200" kern="1200" dirty="0" err="1">
                <a:solidFill>
                  <a:schemeClr val="tx1"/>
                </a:solidFill>
                <a:effectLst/>
                <a:latin typeface="+mn-lt"/>
                <a:ea typeface="+mn-ea"/>
                <a:cs typeface="+mn-cs"/>
              </a:rPr>
              <a:t>någonstans</a:t>
            </a:r>
            <a:r>
              <a:rPr lang="sv-SE" sz="1200" kern="1200" dirty="0">
                <a:solidFill>
                  <a:schemeClr val="tx1"/>
                </a:solidFill>
                <a:effectLst/>
                <a:latin typeface="+mn-lt"/>
                <a:ea typeface="+mn-ea"/>
                <a:cs typeface="+mn-cs"/>
              </a:rPr>
              <a:t>?). Det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annars </a:t>
            </a:r>
            <a:r>
              <a:rPr lang="sv-SE" sz="1200" kern="1200" dirty="0" err="1">
                <a:solidFill>
                  <a:schemeClr val="tx1"/>
                </a:solidFill>
                <a:effectLst/>
                <a:latin typeface="+mn-lt"/>
                <a:ea typeface="+mn-ea"/>
                <a:cs typeface="+mn-cs"/>
              </a:rPr>
              <a:t>lätt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hänt</a:t>
            </a:r>
            <a:r>
              <a:rPr lang="sv-SE" sz="1200" kern="1200" dirty="0">
                <a:solidFill>
                  <a:schemeClr val="tx1"/>
                </a:solidFill>
                <a:effectLst/>
                <a:latin typeface="+mn-lt"/>
                <a:ea typeface="+mn-ea"/>
                <a:cs typeface="+mn-cs"/>
              </a:rPr>
              <a:t> att </a:t>
            </a:r>
            <a:r>
              <a:rPr lang="sv-SE" sz="1200" kern="1200" dirty="0" err="1">
                <a:solidFill>
                  <a:schemeClr val="tx1"/>
                </a:solidFill>
                <a:effectLst/>
                <a:latin typeface="+mn-lt"/>
                <a:ea typeface="+mn-ea"/>
                <a:cs typeface="+mn-cs"/>
              </a:rPr>
              <a:t>sådana</a:t>
            </a:r>
            <a:r>
              <a:rPr lang="sv-SE" sz="1200" kern="1200" dirty="0">
                <a:solidFill>
                  <a:schemeClr val="tx1"/>
                </a:solidFill>
                <a:effectLst/>
                <a:latin typeface="+mn-lt"/>
                <a:ea typeface="+mn-ea"/>
                <a:cs typeface="+mn-cs"/>
              </a:rPr>
              <a:t> urklipp </a:t>
            </a:r>
            <a:r>
              <a:rPr lang="sv-SE" sz="1200" kern="1200" dirty="0" err="1">
                <a:solidFill>
                  <a:schemeClr val="tx1"/>
                </a:solidFill>
                <a:effectLst/>
                <a:latin typeface="+mn-lt"/>
                <a:ea typeface="+mn-ea"/>
                <a:cs typeface="+mn-cs"/>
              </a:rPr>
              <a:t>råkar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smälta</a:t>
            </a:r>
            <a:r>
              <a:rPr lang="sv-SE" sz="1200" kern="1200" dirty="0">
                <a:solidFill>
                  <a:schemeClr val="tx1"/>
                </a:solidFill>
                <a:effectLst/>
                <a:latin typeface="+mn-lt"/>
                <a:ea typeface="+mn-ea"/>
                <a:cs typeface="+mn-cs"/>
              </a:rPr>
              <a:t> ihop med den text man skriver; man </a:t>
            </a:r>
            <a:r>
              <a:rPr lang="sv-SE" sz="1200" kern="1200" dirty="0" err="1">
                <a:solidFill>
                  <a:schemeClr val="tx1"/>
                </a:solidFill>
                <a:effectLst/>
                <a:latin typeface="+mn-lt"/>
                <a:ea typeface="+mn-ea"/>
                <a:cs typeface="+mn-cs"/>
              </a:rPr>
              <a:t>glömmer</a:t>
            </a:r>
            <a:r>
              <a:rPr lang="sv-SE" sz="1200" kern="1200" dirty="0">
                <a:solidFill>
                  <a:schemeClr val="tx1"/>
                </a:solidFill>
                <a:effectLst/>
                <a:latin typeface="+mn-lt"/>
                <a:ea typeface="+mn-ea"/>
                <a:cs typeface="+mn-cs"/>
              </a:rPr>
              <a:t> efter ett tag vad som var ens egna formuleringar och vad som var </a:t>
            </a:r>
            <a:r>
              <a:rPr lang="sv-SE" sz="1200" kern="1200" dirty="0" err="1">
                <a:solidFill>
                  <a:schemeClr val="tx1"/>
                </a:solidFill>
                <a:effectLst/>
                <a:latin typeface="+mn-lt"/>
                <a:ea typeface="+mn-ea"/>
                <a:cs typeface="+mn-cs"/>
              </a:rPr>
              <a:t>lånat</a:t>
            </a:r>
            <a:r>
              <a:rPr lang="sv-SE" sz="1200" kern="1200" dirty="0">
                <a:solidFill>
                  <a:schemeClr val="tx1"/>
                </a:solidFill>
                <a:effectLst/>
                <a:latin typeface="+mn-lt"/>
                <a:ea typeface="+mn-ea"/>
                <a:cs typeface="+mn-cs"/>
              </a:rPr>
              <a:t>, och till slut har man en ”egen” text </a:t>
            </a:r>
            <a:r>
              <a:rPr lang="sv-SE" sz="1200" kern="1200" dirty="0" err="1">
                <a:solidFill>
                  <a:schemeClr val="tx1"/>
                </a:solidFill>
                <a:effectLst/>
                <a:latin typeface="+mn-lt"/>
                <a:ea typeface="+mn-ea"/>
                <a:cs typeface="+mn-cs"/>
              </a:rPr>
              <a:t>där</a:t>
            </a:r>
            <a:r>
              <a:rPr lang="sv-SE" sz="1200" kern="1200" dirty="0">
                <a:solidFill>
                  <a:schemeClr val="tx1"/>
                </a:solidFill>
                <a:effectLst/>
                <a:latin typeface="+mn-lt"/>
                <a:ea typeface="+mn-ea"/>
                <a:cs typeface="+mn-cs"/>
              </a:rPr>
              <a:t> vissa avsnitt i </a:t>
            </a:r>
            <a:r>
              <a:rPr lang="sv-SE" sz="1200" kern="1200" dirty="0" err="1">
                <a:solidFill>
                  <a:schemeClr val="tx1"/>
                </a:solidFill>
                <a:effectLst/>
                <a:latin typeface="+mn-lt"/>
                <a:ea typeface="+mn-ea"/>
                <a:cs typeface="+mn-cs"/>
              </a:rPr>
              <a:t>själva</a:t>
            </a:r>
            <a:r>
              <a:rPr lang="sv-SE" sz="1200" kern="1200" dirty="0">
                <a:solidFill>
                  <a:schemeClr val="tx1"/>
                </a:solidFill>
                <a:effectLst/>
                <a:latin typeface="+mn-lt"/>
                <a:ea typeface="+mn-ea"/>
                <a:cs typeface="+mn-cs"/>
              </a:rPr>
              <a:t> verket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plagiat. </a:t>
            </a:r>
            <a:r>
              <a:rPr lang="sv-SE" sz="1200" i="1" kern="1200" dirty="0" err="1">
                <a:solidFill>
                  <a:schemeClr val="tx1"/>
                </a:solidFill>
                <a:effectLst/>
                <a:latin typeface="+mn-lt"/>
                <a:ea typeface="+mn-ea"/>
                <a:cs typeface="+mn-cs"/>
              </a:rPr>
              <a:t>Vänta</a:t>
            </a:r>
            <a:r>
              <a:rPr lang="sv-SE" sz="1200" i="1" kern="1200" dirty="0">
                <a:solidFill>
                  <a:schemeClr val="tx1"/>
                </a:solidFill>
                <a:effectLst/>
                <a:latin typeface="+mn-lt"/>
                <a:ea typeface="+mn-ea"/>
                <a:cs typeface="+mn-cs"/>
              </a:rPr>
              <a:t> </a:t>
            </a:r>
            <a:r>
              <a:rPr lang="sv-SE" sz="1200" i="1" kern="1200" dirty="0" err="1">
                <a:solidFill>
                  <a:schemeClr val="tx1"/>
                </a:solidFill>
                <a:effectLst/>
                <a:latin typeface="+mn-lt"/>
                <a:ea typeface="+mn-ea"/>
                <a:cs typeface="+mn-cs"/>
              </a:rPr>
              <a:t>därför</a:t>
            </a:r>
            <a:r>
              <a:rPr lang="sv-SE" sz="1200" i="1" kern="1200" dirty="0">
                <a:solidFill>
                  <a:schemeClr val="tx1"/>
                </a:solidFill>
                <a:effectLst/>
                <a:latin typeface="+mn-lt"/>
                <a:ea typeface="+mn-ea"/>
                <a:cs typeface="+mn-cs"/>
              </a:rPr>
              <a:t> med att klistra in </a:t>
            </a:r>
            <a:r>
              <a:rPr lang="sv-SE" sz="1200" i="1" kern="1200" dirty="0" err="1">
                <a:solidFill>
                  <a:schemeClr val="tx1"/>
                </a:solidFill>
                <a:effectLst/>
                <a:latin typeface="+mn-lt"/>
                <a:ea typeface="+mn-ea"/>
                <a:cs typeface="+mn-cs"/>
              </a:rPr>
              <a:t>något</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i din text tills du verkligen vet vad du ska citera, och </a:t>
            </a:r>
            <a:r>
              <a:rPr lang="sv-SE" sz="1200" kern="1200" dirty="0" err="1">
                <a:solidFill>
                  <a:schemeClr val="tx1"/>
                </a:solidFill>
                <a:effectLst/>
                <a:latin typeface="+mn-lt"/>
                <a:ea typeface="+mn-ea"/>
                <a:cs typeface="+mn-cs"/>
              </a:rPr>
              <a:t>gör</a:t>
            </a:r>
            <a:r>
              <a:rPr lang="sv-SE" sz="1200" kern="1200" dirty="0">
                <a:solidFill>
                  <a:schemeClr val="tx1"/>
                </a:solidFill>
                <a:effectLst/>
                <a:latin typeface="+mn-lt"/>
                <a:ea typeface="+mn-ea"/>
                <a:cs typeface="+mn-cs"/>
              </a:rPr>
              <a:t> då genast ett korrekt citat med </a:t>
            </a:r>
            <a:r>
              <a:rPr lang="sv-SE" sz="1200" kern="1200" dirty="0" err="1">
                <a:solidFill>
                  <a:schemeClr val="tx1"/>
                </a:solidFill>
                <a:effectLst/>
                <a:latin typeface="+mn-lt"/>
                <a:ea typeface="+mn-ea"/>
                <a:cs typeface="+mn-cs"/>
              </a:rPr>
              <a:t>källhänvisning</a:t>
            </a:r>
            <a:r>
              <a:rPr lang="sv-SE" sz="1200" kern="1200" dirty="0">
                <a:solidFill>
                  <a:schemeClr val="tx1"/>
                </a:solidFill>
                <a:effectLst/>
                <a:latin typeface="+mn-lt"/>
                <a:ea typeface="+mn-ea"/>
                <a:cs typeface="+mn-cs"/>
              </a:rPr>
              <a:t>. </a:t>
            </a:r>
            <a:endParaRPr lang="sv-SE" dirty="0">
              <a:effectLst/>
            </a:endParaRPr>
          </a:p>
          <a:p>
            <a:r>
              <a:rPr lang="sv-SE" sz="1200" kern="1200" dirty="0">
                <a:solidFill>
                  <a:schemeClr val="tx1"/>
                </a:solidFill>
                <a:effectLst/>
                <a:latin typeface="+mn-lt"/>
                <a:ea typeface="+mn-ea"/>
                <a:cs typeface="+mn-cs"/>
              </a:rPr>
              <a:t>-  Om du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det minsta </a:t>
            </a:r>
            <a:r>
              <a:rPr lang="sv-SE" sz="1200" kern="1200" dirty="0" err="1">
                <a:solidFill>
                  <a:schemeClr val="tx1"/>
                </a:solidFill>
                <a:effectLst/>
                <a:latin typeface="+mn-lt"/>
                <a:ea typeface="+mn-ea"/>
                <a:cs typeface="+mn-cs"/>
              </a:rPr>
              <a:t>osäker</a:t>
            </a:r>
            <a:r>
              <a:rPr lang="sv-SE" sz="1200" kern="1200" dirty="0">
                <a:solidFill>
                  <a:schemeClr val="tx1"/>
                </a:solidFill>
                <a:effectLst/>
                <a:latin typeface="+mn-lt"/>
                <a:ea typeface="+mn-ea"/>
                <a:cs typeface="+mn-cs"/>
              </a:rPr>
              <a:t> om det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plagiat eller inte eller om du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osäker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hur man citerar och </a:t>
            </a:r>
            <a:r>
              <a:rPr lang="sv-SE" sz="1200" kern="1200" dirty="0" err="1">
                <a:solidFill>
                  <a:schemeClr val="tx1"/>
                </a:solidFill>
                <a:effectLst/>
                <a:latin typeface="+mn-lt"/>
                <a:ea typeface="+mn-ea"/>
                <a:cs typeface="+mn-cs"/>
              </a:rPr>
              <a:t>gör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källhänvisningar</a:t>
            </a:r>
            <a:r>
              <a:rPr lang="sv-SE" sz="1200" kern="1200" dirty="0">
                <a:solidFill>
                  <a:schemeClr val="tx1"/>
                </a:solidFill>
                <a:effectLst/>
                <a:latin typeface="+mn-lt"/>
                <a:ea typeface="+mn-ea"/>
                <a:cs typeface="+mn-cs"/>
              </a:rPr>
              <a:t> – </a:t>
            </a:r>
            <a:r>
              <a:rPr lang="sv-SE" sz="1200" i="1" kern="1200" dirty="0" err="1">
                <a:solidFill>
                  <a:schemeClr val="tx1"/>
                </a:solidFill>
                <a:effectLst/>
                <a:latin typeface="+mn-lt"/>
                <a:ea typeface="+mn-ea"/>
                <a:cs typeface="+mn-cs"/>
              </a:rPr>
              <a:t>fråga</a:t>
            </a:r>
            <a:r>
              <a:rPr lang="sv-SE" sz="1200" i="1" kern="1200" dirty="0">
                <a:solidFill>
                  <a:schemeClr val="tx1"/>
                </a:solidFill>
                <a:effectLst/>
                <a:latin typeface="+mn-lt"/>
                <a:ea typeface="+mn-ea"/>
                <a:cs typeface="+mn-cs"/>
              </a:rPr>
              <a:t> din </a:t>
            </a:r>
            <a:r>
              <a:rPr lang="sv-SE" sz="1200" i="1" kern="1200" dirty="0" err="1">
                <a:solidFill>
                  <a:schemeClr val="tx1"/>
                </a:solidFill>
                <a:effectLst/>
                <a:latin typeface="+mn-lt"/>
                <a:ea typeface="+mn-ea"/>
                <a:cs typeface="+mn-cs"/>
              </a:rPr>
              <a:t>lärare</a:t>
            </a:r>
            <a:r>
              <a:rPr lang="sv-SE" sz="1200" kern="1200" dirty="0">
                <a:solidFill>
                  <a:schemeClr val="tx1"/>
                </a:solidFill>
                <a:effectLst/>
                <a:latin typeface="+mn-lt"/>
                <a:ea typeface="+mn-ea"/>
                <a:cs typeface="+mn-cs"/>
              </a:rPr>
              <a:t>! </a:t>
            </a:r>
            <a:endParaRPr lang="sv-SE" dirty="0">
              <a:effectLst/>
            </a:endParaRPr>
          </a:p>
          <a:p>
            <a:r>
              <a:rPr lang="sv-SE" sz="1200" b="1" kern="1200" dirty="0">
                <a:solidFill>
                  <a:schemeClr val="tx1"/>
                </a:solidFill>
                <a:effectLst/>
                <a:latin typeface="+mn-lt"/>
                <a:ea typeface="+mn-ea"/>
                <a:cs typeface="+mn-cs"/>
              </a:rPr>
              <a:t>Kontroll och </a:t>
            </a:r>
            <a:r>
              <a:rPr lang="sv-SE" sz="1200" b="1" kern="1200" dirty="0" err="1">
                <a:solidFill>
                  <a:schemeClr val="tx1"/>
                </a:solidFill>
                <a:effectLst/>
                <a:latin typeface="+mn-lt"/>
                <a:ea typeface="+mn-ea"/>
                <a:cs typeface="+mn-cs"/>
              </a:rPr>
              <a:t>påföljd</a:t>
            </a:r>
            <a:r>
              <a:rPr lang="sv-SE" sz="1200" b="1" kern="1200" dirty="0">
                <a:solidFill>
                  <a:schemeClr val="tx1"/>
                </a:solidFill>
                <a:effectLst/>
                <a:latin typeface="+mn-lt"/>
                <a:ea typeface="+mn-ea"/>
                <a:cs typeface="+mn-cs"/>
              </a:rPr>
              <a:t> </a:t>
            </a:r>
            <a:endParaRPr lang="sv-SE" dirty="0">
              <a:effectLst/>
            </a:endParaRPr>
          </a:p>
          <a:p>
            <a:r>
              <a:rPr lang="sv-SE" sz="1200" kern="1200" dirty="0">
                <a:solidFill>
                  <a:schemeClr val="tx1"/>
                </a:solidFill>
                <a:effectLst/>
                <a:latin typeface="+mn-lt"/>
                <a:ea typeface="+mn-ea"/>
                <a:cs typeface="+mn-cs"/>
              </a:rPr>
              <a:t>Uppsala universitet </a:t>
            </a:r>
            <a:r>
              <a:rPr lang="sv-SE" sz="1200" kern="1200" dirty="0" err="1">
                <a:solidFill>
                  <a:schemeClr val="tx1"/>
                </a:solidFill>
                <a:effectLst/>
                <a:latin typeface="+mn-lt"/>
                <a:ea typeface="+mn-ea"/>
                <a:cs typeface="+mn-cs"/>
              </a:rPr>
              <a:t>använder</a:t>
            </a:r>
            <a:r>
              <a:rPr lang="sv-SE" sz="1200" kern="1200" dirty="0">
                <a:solidFill>
                  <a:schemeClr val="tx1"/>
                </a:solidFill>
                <a:effectLst/>
                <a:latin typeface="+mn-lt"/>
                <a:ea typeface="+mn-ea"/>
                <a:cs typeface="+mn-cs"/>
              </a:rPr>
              <a:t> textmatchningsverktyget </a:t>
            </a:r>
            <a:r>
              <a:rPr lang="sv-SE" sz="1200" i="1" kern="1200" dirty="0">
                <a:solidFill>
                  <a:schemeClr val="tx1"/>
                </a:solidFill>
                <a:effectLst/>
                <a:latin typeface="+mn-lt"/>
                <a:ea typeface="+mn-ea"/>
                <a:cs typeface="+mn-cs"/>
              </a:rPr>
              <a:t>Urkund </a:t>
            </a:r>
            <a:r>
              <a:rPr lang="sv-SE" sz="1200" kern="1200" dirty="0" err="1">
                <a:solidFill>
                  <a:schemeClr val="tx1"/>
                </a:solidFill>
                <a:effectLst/>
                <a:latin typeface="+mn-lt"/>
                <a:ea typeface="+mn-ea"/>
                <a:cs typeface="+mn-cs"/>
              </a:rPr>
              <a:t>för</a:t>
            </a:r>
            <a:r>
              <a:rPr lang="sv-SE" sz="1200" kern="1200" dirty="0">
                <a:solidFill>
                  <a:schemeClr val="tx1"/>
                </a:solidFill>
                <a:effectLst/>
                <a:latin typeface="+mn-lt"/>
                <a:ea typeface="+mn-ea"/>
                <a:cs typeface="+mn-cs"/>
              </a:rPr>
              <a:t> kontroll av studenternas texter. Med Urkund </a:t>
            </a:r>
            <a:r>
              <a:rPr lang="sv-SE" sz="1200" kern="1200" dirty="0" err="1">
                <a:solidFill>
                  <a:schemeClr val="tx1"/>
                </a:solidFill>
                <a:effectLst/>
                <a:latin typeface="+mn-lt"/>
                <a:ea typeface="+mn-ea"/>
                <a:cs typeface="+mn-cs"/>
              </a:rPr>
              <a:t>jämförs</a:t>
            </a:r>
            <a:r>
              <a:rPr lang="sv-SE" sz="1200" kern="1200" dirty="0">
                <a:solidFill>
                  <a:schemeClr val="tx1"/>
                </a:solidFill>
                <a:effectLst/>
                <a:latin typeface="+mn-lt"/>
                <a:ea typeface="+mn-ea"/>
                <a:cs typeface="+mn-cs"/>
              </a:rPr>
              <a:t> din text med texter </a:t>
            </a:r>
            <a:r>
              <a:rPr lang="sv-SE" sz="1200" kern="1200" dirty="0" err="1">
                <a:solidFill>
                  <a:schemeClr val="tx1"/>
                </a:solidFill>
                <a:effectLst/>
                <a:latin typeface="+mn-lt"/>
                <a:ea typeface="+mn-ea"/>
                <a:cs typeface="+mn-cs"/>
              </a:rPr>
              <a:t>från</a:t>
            </a:r>
            <a:r>
              <a:rPr lang="sv-SE" sz="1200" kern="1200" dirty="0">
                <a:solidFill>
                  <a:schemeClr val="tx1"/>
                </a:solidFill>
                <a:effectLst/>
                <a:latin typeface="+mn-lt"/>
                <a:ea typeface="+mn-ea"/>
                <a:cs typeface="+mn-cs"/>
              </a:rPr>
              <a:t> Internet, </a:t>
            </a:r>
            <a:r>
              <a:rPr lang="sv-SE" sz="1200" kern="1200" dirty="0" err="1">
                <a:solidFill>
                  <a:schemeClr val="tx1"/>
                </a:solidFill>
                <a:effectLst/>
                <a:latin typeface="+mn-lt"/>
                <a:ea typeface="+mn-ea"/>
                <a:cs typeface="+mn-cs"/>
              </a:rPr>
              <a:t>från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förlag</a:t>
            </a:r>
            <a:r>
              <a:rPr lang="sv-SE" sz="1200" kern="1200" dirty="0">
                <a:solidFill>
                  <a:schemeClr val="tx1"/>
                </a:solidFill>
                <a:effectLst/>
                <a:latin typeface="+mn-lt"/>
                <a:ea typeface="+mn-ea"/>
                <a:cs typeface="+mn-cs"/>
              </a:rPr>
              <a:t> och </a:t>
            </a:r>
            <a:r>
              <a:rPr lang="sv-SE" sz="1200" kern="1200" dirty="0" err="1">
                <a:solidFill>
                  <a:schemeClr val="tx1"/>
                </a:solidFill>
                <a:effectLst/>
                <a:latin typeface="+mn-lt"/>
                <a:ea typeface="+mn-ea"/>
                <a:cs typeface="+mn-cs"/>
              </a:rPr>
              <a:t>från</a:t>
            </a:r>
            <a:r>
              <a:rPr lang="sv-SE" sz="1200" kern="1200" dirty="0">
                <a:solidFill>
                  <a:schemeClr val="tx1"/>
                </a:solidFill>
                <a:effectLst/>
                <a:latin typeface="+mn-lt"/>
                <a:ea typeface="+mn-ea"/>
                <a:cs typeface="+mn-cs"/>
              </a:rPr>
              <a:t> en databank med studentmaterial (uppsatser etc.). Programmet hittar inte bara formuleringar som </a:t>
            </a:r>
            <a:r>
              <a:rPr lang="sv-SE" sz="1200" kern="1200" dirty="0" err="1">
                <a:solidFill>
                  <a:schemeClr val="tx1"/>
                </a:solidFill>
                <a:effectLst/>
                <a:latin typeface="+mn-lt"/>
                <a:ea typeface="+mn-ea"/>
                <a:cs typeface="+mn-cs"/>
              </a:rPr>
              <a:t>hämtats</a:t>
            </a:r>
            <a:r>
              <a:rPr lang="sv-SE" sz="1200" kern="1200" dirty="0">
                <a:solidFill>
                  <a:schemeClr val="tx1"/>
                </a:solidFill>
                <a:effectLst/>
                <a:latin typeface="+mn-lt"/>
                <a:ea typeface="+mn-ea"/>
                <a:cs typeface="+mn-cs"/>
              </a:rPr>
              <a:t> ur andra texter utan kan </a:t>
            </a:r>
            <a:r>
              <a:rPr lang="sv-SE" sz="1200" kern="1200" dirty="0" err="1">
                <a:solidFill>
                  <a:schemeClr val="tx1"/>
                </a:solidFill>
                <a:effectLst/>
                <a:latin typeface="+mn-lt"/>
                <a:ea typeface="+mn-ea"/>
                <a:cs typeface="+mn-cs"/>
              </a:rPr>
              <a:t>ocksa</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spåra</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ämneslikhet</a:t>
            </a:r>
            <a:r>
              <a:rPr lang="sv-SE" sz="1200" kern="1200" dirty="0">
                <a:solidFill>
                  <a:schemeClr val="tx1"/>
                </a:solidFill>
                <a:effectLst/>
                <a:latin typeface="+mn-lt"/>
                <a:ea typeface="+mn-ea"/>
                <a:cs typeface="+mn-cs"/>
              </a:rPr>
              <a:t>, dvs </a:t>
            </a:r>
            <a:r>
              <a:rPr lang="sv-SE" sz="1200" kern="1200" dirty="0" err="1">
                <a:solidFill>
                  <a:schemeClr val="tx1"/>
                </a:solidFill>
                <a:effectLst/>
                <a:latin typeface="+mn-lt"/>
                <a:ea typeface="+mn-ea"/>
                <a:cs typeface="+mn-cs"/>
              </a:rPr>
              <a:t>när</a:t>
            </a:r>
            <a:r>
              <a:rPr lang="sv-SE" sz="1200" kern="1200" dirty="0">
                <a:solidFill>
                  <a:schemeClr val="tx1"/>
                </a:solidFill>
                <a:effectLst/>
                <a:latin typeface="+mn-lt"/>
                <a:ea typeface="+mn-ea"/>
                <a:cs typeface="+mn-cs"/>
              </a:rPr>
              <a:t> man formulerat om </a:t>
            </a:r>
            <a:r>
              <a:rPr lang="sv-SE" sz="1200" kern="1200" dirty="0" err="1">
                <a:solidFill>
                  <a:schemeClr val="tx1"/>
                </a:solidFill>
                <a:effectLst/>
                <a:latin typeface="+mn-lt"/>
                <a:ea typeface="+mn-ea"/>
                <a:cs typeface="+mn-cs"/>
              </a:rPr>
              <a:t>någon</a:t>
            </a:r>
            <a:r>
              <a:rPr lang="sv-SE" sz="1200" kern="1200" dirty="0">
                <a:solidFill>
                  <a:schemeClr val="tx1"/>
                </a:solidFill>
                <a:effectLst/>
                <a:latin typeface="+mn-lt"/>
                <a:ea typeface="+mn-ea"/>
                <a:cs typeface="+mn-cs"/>
              </a:rPr>
              <a:t> annans text med synonymer etc. </a:t>
            </a:r>
            <a:r>
              <a:rPr lang="sv-SE" sz="1200" kern="1200" dirty="0" err="1">
                <a:solidFill>
                  <a:schemeClr val="tx1"/>
                </a:solidFill>
                <a:effectLst/>
                <a:latin typeface="+mn-lt"/>
                <a:ea typeface="+mn-ea"/>
                <a:cs typeface="+mn-cs"/>
              </a:rPr>
              <a:t>Utifrån</a:t>
            </a:r>
            <a:r>
              <a:rPr lang="sv-SE" sz="1200" kern="1200" dirty="0">
                <a:solidFill>
                  <a:schemeClr val="tx1"/>
                </a:solidFill>
                <a:effectLst/>
                <a:latin typeface="+mn-lt"/>
                <a:ea typeface="+mn-ea"/>
                <a:cs typeface="+mn-cs"/>
              </a:rPr>
              <a:t> de </a:t>
            </a:r>
            <a:r>
              <a:rPr lang="sv-SE" sz="1200" kern="1200" dirty="0" err="1">
                <a:solidFill>
                  <a:schemeClr val="tx1"/>
                </a:solidFill>
                <a:effectLst/>
                <a:latin typeface="+mn-lt"/>
                <a:ea typeface="+mn-ea"/>
                <a:cs typeface="+mn-cs"/>
              </a:rPr>
              <a:t>träffar</a:t>
            </a:r>
            <a:r>
              <a:rPr lang="sv-SE" sz="1200" kern="1200" dirty="0">
                <a:solidFill>
                  <a:schemeClr val="tx1"/>
                </a:solidFill>
                <a:effectLst/>
                <a:latin typeface="+mn-lt"/>
                <a:ea typeface="+mn-ea"/>
                <a:cs typeface="+mn-cs"/>
              </a:rPr>
              <a:t> som Urkund ger </a:t>
            </a:r>
            <a:r>
              <a:rPr lang="sv-SE" sz="1200" kern="1200" dirty="0" err="1">
                <a:solidFill>
                  <a:schemeClr val="tx1"/>
                </a:solidFill>
                <a:effectLst/>
                <a:latin typeface="+mn-lt"/>
                <a:ea typeface="+mn-ea"/>
                <a:cs typeface="+mn-cs"/>
              </a:rPr>
              <a:t>bedömer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läraren</a:t>
            </a:r>
            <a:r>
              <a:rPr lang="sv-SE" sz="1200" kern="1200" dirty="0">
                <a:solidFill>
                  <a:schemeClr val="tx1"/>
                </a:solidFill>
                <a:effectLst/>
                <a:latin typeface="+mn-lt"/>
                <a:ea typeface="+mn-ea"/>
                <a:cs typeface="+mn-cs"/>
              </a:rPr>
              <a:t> om likheterna beror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plagiat eller inte. </a:t>
            </a:r>
            <a:endParaRPr lang="sv-SE" dirty="0">
              <a:effectLst/>
            </a:endParaRPr>
          </a:p>
          <a:p>
            <a:r>
              <a:rPr lang="sv-SE" sz="1200" kern="1200" dirty="0" err="1">
                <a:solidFill>
                  <a:schemeClr val="tx1"/>
                </a:solidFill>
                <a:effectLst/>
                <a:latin typeface="+mn-lt"/>
                <a:ea typeface="+mn-ea"/>
                <a:cs typeface="+mn-cs"/>
              </a:rPr>
              <a:t>Läs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gärna</a:t>
            </a:r>
            <a:r>
              <a:rPr lang="sv-SE" sz="1200" kern="1200" dirty="0">
                <a:solidFill>
                  <a:schemeClr val="tx1"/>
                </a:solidFill>
                <a:effectLst/>
                <a:latin typeface="+mn-lt"/>
                <a:ea typeface="+mn-ea"/>
                <a:cs typeface="+mn-cs"/>
              </a:rPr>
              <a:t> Urkunds plagiathandbok: </a:t>
            </a:r>
            <a:endParaRPr lang="sv-SE" dirty="0">
              <a:effectLst/>
            </a:endParaRPr>
          </a:p>
          <a:p>
            <a:r>
              <a:rPr lang="sv-SE" sz="1200" i="1" kern="1200" dirty="0">
                <a:solidFill>
                  <a:schemeClr val="tx1"/>
                </a:solidFill>
                <a:effectLst/>
                <a:latin typeface="+mn-lt"/>
                <a:ea typeface="+mn-ea"/>
                <a:cs typeface="+mn-cs"/>
              </a:rPr>
              <a:t>http://</a:t>
            </a:r>
            <a:r>
              <a:rPr lang="sv-SE" sz="1200" i="1" kern="1200" dirty="0" err="1">
                <a:solidFill>
                  <a:schemeClr val="tx1"/>
                </a:solidFill>
                <a:effectLst/>
                <a:latin typeface="+mn-lt"/>
                <a:ea typeface="+mn-ea"/>
                <a:cs typeface="+mn-cs"/>
              </a:rPr>
              <a:t>static.urkund.com</a:t>
            </a:r>
            <a:r>
              <a:rPr lang="sv-SE" sz="1200" i="1" kern="1200" dirty="0">
                <a:solidFill>
                  <a:schemeClr val="tx1"/>
                </a:solidFill>
                <a:effectLst/>
                <a:latin typeface="+mn-lt"/>
                <a:ea typeface="+mn-ea"/>
                <a:cs typeface="+mn-cs"/>
              </a:rPr>
              <a:t>/manuals/</a:t>
            </a:r>
            <a:r>
              <a:rPr lang="sv-SE" sz="1200" i="1" kern="1200" dirty="0" err="1">
                <a:solidFill>
                  <a:schemeClr val="tx1"/>
                </a:solidFill>
                <a:effectLst/>
                <a:latin typeface="+mn-lt"/>
                <a:ea typeface="+mn-ea"/>
                <a:cs typeface="+mn-cs"/>
              </a:rPr>
              <a:t>URKUND_Plagiarism_Handbook_SE.pdf</a:t>
            </a:r>
            <a:r>
              <a:rPr lang="sv-SE" sz="1200" i="1" kern="1200" dirty="0">
                <a:solidFill>
                  <a:schemeClr val="tx1"/>
                </a:solidFill>
                <a:effectLst/>
                <a:latin typeface="+mn-lt"/>
                <a:ea typeface="+mn-ea"/>
                <a:cs typeface="+mn-cs"/>
              </a:rPr>
              <a:t> </a:t>
            </a:r>
            <a:endParaRPr lang="sv-SE" dirty="0">
              <a:effectLst/>
            </a:endParaRPr>
          </a:p>
          <a:p>
            <a:r>
              <a:rPr lang="sv-SE" sz="1200" kern="1200" dirty="0" err="1">
                <a:solidFill>
                  <a:schemeClr val="tx1"/>
                </a:solidFill>
                <a:effectLst/>
                <a:latin typeface="+mn-lt"/>
                <a:ea typeface="+mn-ea"/>
                <a:cs typeface="+mn-cs"/>
              </a:rPr>
              <a:t>Tänk</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att du kan bli </a:t>
            </a:r>
            <a:r>
              <a:rPr lang="sv-SE" sz="1200" kern="1200" dirty="0" err="1">
                <a:solidFill>
                  <a:schemeClr val="tx1"/>
                </a:solidFill>
                <a:effectLst/>
                <a:latin typeface="+mn-lt"/>
                <a:ea typeface="+mn-ea"/>
                <a:cs typeface="+mn-cs"/>
              </a:rPr>
              <a:t>avstängd</a:t>
            </a:r>
            <a:r>
              <a:rPr lang="sv-SE" sz="1200" kern="1200" dirty="0">
                <a:solidFill>
                  <a:schemeClr val="tx1"/>
                </a:solidFill>
                <a:effectLst/>
                <a:latin typeface="+mn-lt"/>
                <a:ea typeface="+mn-ea"/>
                <a:cs typeface="+mn-cs"/>
              </a:rPr>
              <a:t> i upp till sex </a:t>
            </a:r>
            <a:r>
              <a:rPr lang="sv-SE" sz="1200" kern="1200" dirty="0" err="1">
                <a:solidFill>
                  <a:schemeClr val="tx1"/>
                </a:solidFill>
                <a:effectLst/>
                <a:latin typeface="+mn-lt"/>
                <a:ea typeface="+mn-ea"/>
                <a:cs typeface="+mn-cs"/>
              </a:rPr>
              <a:t>månader</a:t>
            </a:r>
            <a:r>
              <a:rPr lang="sv-SE" sz="1200" kern="1200" dirty="0">
                <a:solidFill>
                  <a:schemeClr val="tx1"/>
                </a:solidFill>
                <a:effectLst/>
                <a:latin typeface="+mn-lt"/>
                <a:ea typeface="+mn-ea"/>
                <a:cs typeface="+mn-cs"/>
              </a:rPr>
              <a:t> om du fuskar! Fakulteten har ett dokument ”Rutiner vid misstanke om fusk”: </a:t>
            </a:r>
            <a:r>
              <a:rPr lang="sv-SE" sz="1200" i="1" kern="1200" dirty="0">
                <a:solidFill>
                  <a:schemeClr val="tx1"/>
                </a:solidFill>
                <a:effectLst/>
                <a:latin typeface="+mn-lt"/>
                <a:ea typeface="+mn-ea"/>
                <a:cs typeface="+mn-cs"/>
              </a:rPr>
              <a:t>http://</a:t>
            </a:r>
            <a:r>
              <a:rPr lang="sv-SE" sz="1200" i="1" kern="1200" dirty="0" err="1">
                <a:solidFill>
                  <a:schemeClr val="tx1"/>
                </a:solidFill>
                <a:effectLst/>
                <a:latin typeface="+mn-lt"/>
                <a:ea typeface="+mn-ea"/>
                <a:cs typeface="+mn-cs"/>
              </a:rPr>
              <a:t>www.moderna.uu.se</a:t>
            </a:r>
            <a:r>
              <a:rPr lang="sv-SE" sz="1200" i="1" kern="1200" dirty="0">
                <a:solidFill>
                  <a:schemeClr val="tx1"/>
                </a:solidFill>
                <a:effectLst/>
                <a:latin typeface="+mn-lt"/>
                <a:ea typeface="+mn-ea"/>
                <a:cs typeface="+mn-cs"/>
              </a:rPr>
              <a:t>/</a:t>
            </a:r>
            <a:r>
              <a:rPr lang="sv-SE" sz="1200" i="1" kern="1200" dirty="0" err="1">
                <a:solidFill>
                  <a:schemeClr val="tx1"/>
                </a:solidFill>
                <a:effectLst/>
                <a:latin typeface="+mn-lt"/>
                <a:ea typeface="+mn-ea"/>
                <a:cs typeface="+mn-cs"/>
              </a:rPr>
              <a:t>digitalAssets</a:t>
            </a:r>
            <a:r>
              <a:rPr lang="sv-SE" sz="1200" i="1" kern="1200" dirty="0">
                <a:solidFill>
                  <a:schemeClr val="tx1"/>
                </a:solidFill>
                <a:effectLst/>
                <a:latin typeface="+mn-lt"/>
                <a:ea typeface="+mn-ea"/>
                <a:cs typeface="+mn-cs"/>
              </a:rPr>
              <a:t>/74/74771_3fusk.pdf</a:t>
            </a:r>
            <a:r>
              <a:rPr lang="sv-SE" sz="1200" kern="1200" dirty="0">
                <a:solidFill>
                  <a:schemeClr val="tx1"/>
                </a:solidFill>
                <a:effectLst/>
                <a:latin typeface="+mn-lt"/>
                <a:ea typeface="+mn-ea"/>
                <a:cs typeface="+mn-cs"/>
              </a:rPr>
              <a:t>. I det dokumentet finns </a:t>
            </a:r>
            <a:r>
              <a:rPr lang="sv-SE" sz="1200" kern="1200" dirty="0" err="1">
                <a:solidFill>
                  <a:schemeClr val="tx1"/>
                </a:solidFill>
                <a:effectLst/>
                <a:latin typeface="+mn-lt"/>
                <a:ea typeface="+mn-ea"/>
                <a:cs typeface="+mn-cs"/>
              </a:rPr>
              <a:t>några</a:t>
            </a:r>
            <a:r>
              <a:rPr lang="sv-SE" sz="1200" kern="1200" dirty="0">
                <a:solidFill>
                  <a:schemeClr val="tx1"/>
                </a:solidFill>
                <a:effectLst/>
                <a:latin typeface="+mn-lt"/>
                <a:ea typeface="+mn-ea"/>
                <a:cs typeface="+mn-cs"/>
              </a:rPr>
              <a:t> exempel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fusk, men </a:t>
            </a:r>
            <a:r>
              <a:rPr lang="sv-SE" sz="1200" kern="1200" dirty="0" err="1">
                <a:solidFill>
                  <a:schemeClr val="tx1"/>
                </a:solidFill>
                <a:effectLst/>
                <a:latin typeface="+mn-lt"/>
                <a:ea typeface="+mn-ea"/>
                <a:cs typeface="+mn-cs"/>
              </a:rPr>
              <a:t>framförallt</a:t>
            </a:r>
            <a:r>
              <a:rPr lang="sv-SE" sz="1200" kern="1200" dirty="0">
                <a:solidFill>
                  <a:schemeClr val="tx1"/>
                </a:solidFill>
                <a:effectLst/>
                <a:latin typeface="+mn-lt"/>
                <a:ea typeface="+mn-ea"/>
                <a:cs typeface="+mn-cs"/>
              </a:rPr>
              <a:t> handlar det om hur </a:t>
            </a:r>
            <a:r>
              <a:rPr lang="sv-SE" sz="1200" kern="1200" dirty="0" err="1">
                <a:solidFill>
                  <a:schemeClr val="tx1"/>
                </a:solidFill>
                <a:effectLst/>
                <a:latin typeface="+mn-lt"/>
                <a:ea typeface="+mn-ea"/>
                <a:cs typeface="+mn-cs"/>
              </a:rPr>
              <a:t>fuskärenden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handläggs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påföljder</a:t>
            </a:r>
            <a:r>
              <a:rPr lang="sv-SE" sz="1200" kern="1200" dirty="0">
                <a:solidFill>
                  <a:schemeClr val="tx1"/>
                </a:solidFill>
                <a:effectLst/>
                <a:latin typeface="+mn-lt"/>
                <a:ea typeface="+mn-ea"/>
                <a:cs typeface="+mn-cs"/>
              </a:rPr>
              <a:t> osv. </a:t>
            </a:r>
            <a:endParaRPr lang="sv-SE" dirty="0">
              <a:effectLst/>
            </a:endParaRPr>
          </a:p>
          <a:p>
            <a:r>
              <a:rPr lang="sv-SE" sz="1200" b="1" kern="1200" dirty="0">
                <a:solidFill>
                  <a:schemeClr val="tx1"/>
                </a:solidFill>
                <a:effectLst/>
                <a:latin typeface="+mn-lt"/>
                <a:ea typeface="+mn-ea"/>
                <a:cs typeface="+mn-cs"/>
              </a:rPr>
              <a:t>Till sist... </a:t>
            </a:r>
            <a:endParaRPr lang="sv-SE" dirty="0">
              <a:effectLst/>
            </a:endParaRPr>
          </a:p>
          <a:p>
            <a:r>
              <a:rPr lang="sv-SE" sz="1200" kern="1200" dirty="0">
                <a:solidFill>
                  <a:schemeClr val="tx1"/>
                </a:solidFill>
                <a:effectLst/>
                <a:latin typeface="+mn-lt"/>
                <a:ea typeface="+mn-ea"/>
                <a:cs typeface="+mn-cs"/>
              </a:rPr>
              <a:t>Trots att vi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Moderna </a:t>
            </a:r>
            <a:r>
              <a:rPr lang="sv-SE" sz="1200" kern="1200" dirty="0" err="1">
                <a:solidFill>
                  <a:schemeClr val="tx1"/>
                </a:solidFill>
                <a:effectLst/>
                <a:latin typeface="+mn-lt"/>
                <a:ea typeface="+mn-ea"/>
                <a:cs typeface="+mn-cs"/>
              </a:rPr>
              <a:t>språk</a:t>
            </a:r>
            <a:r>
              <a:rPr lang="sv-SE" sz="1200" kern="1200" dirty="0">
                <a:solidFill>
                  <a:schemeClr val="tx1"/>
                </a:solidFill>
                <a:effectLst/>
                <a:latin typeface="+mn-lt"/>
                <a:ea typeface="+mn-ea"/>
                <a:cs typeface="+mn-cs"/>
              </a:rPr>
              <a:t> ibland </a:t>
            </a:r>
            <a:r>
              <a:rPr lang="sv-SE" sz="1200" kern="1200" dirty="0" err="1">
                <a:solidFill>
                  <a:schemeClr val="tx1"/>
                </a:solidFill>
                <a:effectLst/>
                <a:latin typeface="+mn-lt"/>
                <a:ea typeface="+mn-ea"/>
                <a:cs typeface="+mn-cs"/>
              </a:rPr>
              <a:t>upptäcker</a:t>
            </a:r>
            <a:r>
              <a:rPr lang="sv-SE" sz="1200" kern="1200" dirty="0">
                <a:solidFill>
                  <a:schemeClr val="tx1"/>
                </a:solidFill>
                <a:effectLst/>
                <a:latin typeface="+mn-lt"/>
                <a:ea typeface="+mn-ea"/>
                <a:cs typeface="+mn-cs"/>
              </a:rPr>
              <a:t> fusk och plagiat, tror vi </a:t>
            </a:r>
            <a:r>
              <a:rPr lang="sv-SE" sz="1200" kern="1200" dirty="0" err="1">
                <a:solidFill>
                  <a:schemeClr val="tx1"/>
                </a:solidFill>
                <a:effectLst/>
                <a:latin typeface="+mn-lt"/>
                <a:ea typeface="+mn-ea"/>
                <a:cs typeface="+mn-cs"/>
              </a:rPr>
              <a:t>ända</a:t>
            </a:r>
            <a:r>
              <a:rPr lang="sv-SE" sz="1200" kern="1200" dirty="0">
                <a:solidFill>
                  <a:schemeClr val="tx1"/>
                </a:solidFill>
                <a:effectLst/>
                <a:latin typeface="+mn-lt"/>
                <a:ea typeface="+mn-ea"/>
                <a:cs typeface="+mn-cs"/>
              </a:rPr>
              <a:t>̊ att de allra flesta av </a:t>
            </a:r>
            <a:r>
              <a:rPr lang="sv-SE" sz="1200" kern="1200" dirty="0" err="1">
                <a:solidFill>
                  <a:schemeClr val="tx1"/>
                </a:solidFill>
                <a:effectLst/>
                <a:latin typeface="+mn-lt"/>
                <a:ea typeface="+mn-ea"/>
                <a:cs typeface="+mn-cs"/>
              </a:rPr>
              <a:t>våra</a:t>
            </a:r>
            <a:r>
              <a:rPr lang="sv-SE" sz="1200" kern="1200" dirty="0">
                <a:solidFill>
                  <a:schemeClr val="tx1"/>
                </a:solidFill>
                <a:effectLst/>
                <a:latin typeface="+mn-lt"/>
                <a:ea typeface="+mn-ea"/>
                <a:cs typeface="+mn-cs"/>
              </a:rPr>
              <a:t> studenter faktiskt vill </a:t>
            </a:r>
            <a:r>
              <a:rPr lang="sv-SE" sz="1200" kern="1200" dirty="0" err="1">
                <a:solidFill>
                  <a:schemeClr val="tx1"/>
                </a:solidFill>
                <a:effectLst/>
                <a:latin typeface="+mn-lt"/>
                <a:ea typeface="+mn-ea"/>
                <a:cs typeface="+mn-cs"/>
              </a:rPr>
              <a:t>göra</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rätt</a:t>
            </a:r>
            <a:r>
              <a:rPr lang="sv-SE" sz="1200" kern="1200" dirty="0">
                <a:solidFill>
                  <a:schemeClr val="tx1"/>
                </a:solidFill>
                <a:effectLst/>
                <a:latin typeface="+mn-lt"/>
                <a:ea typeface="+mn-ea"/>
                <a:cs typeface="+mn-cs"/>
              </a:rPr>
              <a:t> och inte fuska. Om du bara planerar din tid, inte slarvar med citat och </a:t>
            </a:r>
            <a:r>
              <a:rPr lang="sv-SE" sz="1200" kern="1200" dirty="0" err="1">
                <a:solidFill>
                  <a:schemeClr val="tx1"/>
                </a:solidFill>
                <a:effectLst/>
                <a:latin typeface="+mn-lt"/>
                <a:ea typeface="+mn-ea"/>
                <a:cs typeface="+mn-cs"/>
              </a:rPr>
              <a:t>källhänvisningar</a:t>
            </a:r>
            <a:r>
              <a:rPr lang="sv-SE" sz="1200" kern="1200" dirty="0">
                <a:solidFill>
                  <a:schemeClr val="tx1"/>
                </a:solidFill>
                <a:effectLst/>
                <a:latin typeface="+mn-lt"/>
                <a:ea typeface="+mn-ea"/>
                <a:cs typeface="+mn-cs"/>
              </a:rPr>
              <a:t> och </a:t>
            </a:r>
            <a:r>
              <a:rPr lang="sv-SE" sz="1200" kern="1200" dirty="0" err="1">
                <a:solidFill>
                  <a:schemeClr val="tx1"/>
                </a:solidFill>
                <a:effectLst/>
                <a:latin typeface="+mn-lt"/>
                <a:ea typeface="+mn-ea"/>
                <a:cs typeface="+mn-cs"/>
              </a:rPr>
              <a:t>frågar</a:t>
            </a:r>
            <a:r>
              <a:rPr lang="sv-SE" sz="1200" kern="1200" dirty="0">
                <a:solidFill>
                  <a:schemeClr val="tx1"/>
                </a:solidFill>
                <a:effectLst/>
                <a:latin typeface="+mn-lt"/>
                <a:ea typeface="+mn-ea"/>
                <a:cs typeface="+mn-cs"/>
              </a:rPr>
              <a:t> din </a:t>
            </a:r>
            <a:r>
              <a:rPr lang="sv-SE" sz="1200" kern="1200" dirty="0" err="1">
                <a:solidFill>
                  <a:schemeClr val="tx1"/>
                </a:solidFill>
                <a:effectLst/>
                <a:latin typeface="+mn-lt"/>
                <a:ea typeface="+mn-ea"/>
                <a:cs typeface="+mn-cs"/>
              </a:rPr>
              <a:t>lärare</a:t>
            </a:r>
            <a:r>
              <a:rPr lang="sv-SE" sz="1200" kern="1200" dirty="0">
                <a:solidFill>
                  <a:schemeClr val="tx1"/>
                </a:solidFill>
                <a:effectLst/>
                <a:latin typeface="+mn-lt"/>
                <a:ea typeface="+mn-ea"/>
                <a:cs typeface="+mn-cs"/>
              </a:rPr>
              <a:t> om du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osäker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pa</a:t>
            </a:r>
            <a:r>
              <a:rPr lang="sv-SE" sz="1200" kern="1200" dirty="0">
                <a:solidFill>
                  <a:schemeClr val="tx1"/>
                </a:solidFill>
                <a:effectLst/>
                <a:latin typeface="+mn-lt"/>
                <a:ea typeface="+mn-ea"/>
                <a:cs typeface="+mn-cs"/>
              </a:rPr>
              <a:t>̊ hur du ska </a:t>
            </a:r>
            <a:r>
              <a:rPr lang="sv-SE" sz="1200" kern="1200" dirty="0" err="1">
                <a:solidFill>
                  <a:schemeClr val="tx1"/>
                </a:solidFill>
                <a:effectLst/>
                <a:latin typeface="+mn-lt"/>
                <a:ea typeface="+mn-ea"/>
                <a:cs typeface="+mn-cs"/>
              </a:rPr>
              <a:t>göra</a:t>
            </a:r>
            <a:r>
              <a:rPr lang="sv-SE" sz="1200" kern="1200" dirty="0">
                <a:solidFill>
                  <a:schemeClr val="tx1"/>
                </a:solidFill>
                <a:effectLst/>
                <a:latin typeface="+mn-lt"/>
                <a:ea typeface="+mn-ea"/>
                <a:cs typeface="+mn-cs"/>
              </a:rPr>
              <a:t> kommer det att </a:t>
            </a:r>
            <a:r>
              <a:rPr lang="sv-SE" sz="1200" kern="1200" dirty="0" err="1">
                <a:solidFill>
                  <a:schemeClr val="tx1"/>
                </a:solidFill>
                <a:effectLst/>
                <a:latin typeface="+mn-lt"/>
                <a:ea typeface="+mn-ea"/>
                <a:cs typeface="+mn-cs"/>
              </a:rPr>
              <a:t>ga</a:t>
            </a:r>
            <a:r>
              <a:rPr lang="sv-SE" sz="1200" kern="1200" dirty="0">
                <a:solidFill>
                  <a:schemeClr val="tx1"/>
                </a:solidFill>
                <a:effectLst/>
                <a:latin typeface="+mn-lt"/>
                <a:ea typeface="+mn-ea"/>
                <a:cs typeface="+mn-cs"/>
              </a:rPr>
              <a:t>̊ bra! Lycka till! </a:t>
            </a:r>
            <a:endParaRPr lang="sv-SE" dirty="0">
              <a:effectLst/>
            </a:endParaRPr>
          </a:p>
          <a:p>
            <a:endParaRPr lang="sv-SE" dirty="0"/>
          </a:p>
        </p:txBody>
      </p:sp>
      <p:sp>
        <p:nvSpPr>
          <p:cNvPr id="4" name="Platshållare för bildnummer 3"/>
          <p:cNvSpPr>
            <a:spLocks noGrp="1"/>
          </p:cNvSpPr>
          <p:nvPr>
            <p:ph type="sldNum" sz="quarter" idx="5"/>
          </p:nvPr>
        </p:nvSpPr>
        <p:spPr/>
        <p:txBody>
          <a:bodyPr/>
          <a:lstStyle/>
          <a:p>
            <a:fld id="{E8E9BB4E-B27A-0E41-B340-367A4C6DA872}" type="slidenum">
              <a:rPr lang="sv-SE" smtClean="0"/>
              <a:t>16</a:t>
            </a:fld>
            <a:endParaRPr lang="sv-SE"/>
          </a:p>
        </p:txBody>
      </p:sp>
    </p:spTree>
    <p:extLst>
      <p:ext uri="{BB962C8B-B14F-4D97-AF65-F5344CB8AC3E}">
        <p14:creationId xmlns:p14="http://schemas.microsoft.com/office/powerpoint/2010/main" val="174769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E8E9BB4E-B27A-0E41-B340-367A4C6DA872}" type="slidenum">
              <a:rPr lang="sv-SE" smtClean="0"/>
              <a:t>17</a:t>
            </a:fld>
            <a:endParaRPr lang="sv-SE"/>
          </a:p>
        </p:txBody>
      </p:sp>
    </p:spTree>
    <p:extLst>
      <p:ext uri="{BB962C8B-B14F-4D97-AF65-F5344CB8AC3E}">
        <p14:creationId xmlns:p14="http://schemas.microsoft.com/office/powerpoint/2010/main" val="72008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8E9BB4E-B27A-0E41-B340-367A4C6DA872}" type="slidenum">
              <a:rPr lang="sv-SE" smtClean="0"/>
              <a:t>20</a:t>
            </a:fld>
            <a:endParaRPr lang="sv-SE"/>
          </a:p>
        </p:txBody>
      </p:sp>
    </p:spTree>
    <p:extLst>
      <p:ext uri="{BB962C8B-B14F-4D97-AF65-F5344CB8AC3E}">
        <p14:creationId xmlns:p14="http://schemas.microsoft.com/office/powerpoint/2010/main" val="174611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normAutofit/>
          </a:bodyPr>
          <a:lstStyle>
            <a:lvl1pPr algn="ctr">
              <a:defRPr sz="5333">
                <a:latin typeface="Arial" pitchFamily="34" charset="0"/>
                <a:cs typeface="Arial" pitchFamily="34" charset="0"/>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endParaRPr lang="sv-SE" dirty="0"/>
          </a:p>
        </p:txBody>
      </p:sp>
    </p:spTree>
    <p:extLst>
      <p:ext uri="{BB962C8B-B14F-4D97-AF65-F5344CB8AC3E}">
        <p14:creationId xmlns:p14="http://schemas.microsoft.com/office/powerpoint/2010/main" val="191506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2735627" y="740701"/>
            <a:ext cx="8846773" cy="1143000"/>
          </a:xfrm>
        </p:spPr>
        <p:txBody>
          <a:bodyPr>
            <a:normAutofit/>
          </a:bodyPr>
          <a:lstStyle>
            <a:lvl1pPr>
              <a:defRPr sz="4800">
                <a:latin typeface="Arial" pitchFamily="34" charset="0"/>
                <a:cs typeface="Arial" pitchFamily="34" charset="0"/>
              </a:defRPr>
            </a:lvl1pPr>
          </a:lstStyle>
          <a:p>
            <a:r>
              <a:rPr lang="sv-SE"/>
              <a:t>Klicka här för att ändra mall för rubrikformat</a:t>
            </a:r>
            <a:endParaRPr lang="sv-SE" dirty="0"/>
          </a:p>
        </p:txBody>
      </p:sp>
      <p:sp>
        <p:nvSpPr>
          <p:cNvPr id="3" name="Platshållare för lodrät text 2"/>
          <p:cNvSpPr>
            <a:spLocks noGrp="1"/>
          </p:cNvSpPr>
          <p:nvPr>
            <p:ph type="body" orient="vert" idx="1"/>
          </p:nvPr>
        </p:nvSpPr>
        <p:spPr>
          <a:xfrm>
            <a:off x="609600" y="2084851"/>
            <a:ext cx="109728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sv-SE"/>
              <a:t>Redigera format för bakgrundstext
Nivå två
Nivå tre
Nivå fyra
Nivå fem</a:t>
            </a:r>
          </a:p>
        </p:txBody>
      </p:sp>
    </p:spTree>
    <p:extLst>
      <p:ext uri="{BB962C8B-B14F-4D97-AF65-F5344CB8AC3E}">
        <p14:creationId xmlns:p14="http://schemas.microsoft.com/office/powerpoint/2010/main" val="168469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740702"/>
            <a:ext cx="2743200" cy="5851525"/>
          </a:xfrm>
        </p:spPr>
        <p:txBody>
          <a:bodyPr vert="eaVert">
            <a:normAutofit/>
          </a:bodyPr>
          <a:lstStyle>
            <a:lvl1pPr>
              <a:defRPr sz="4800">
                <a:latin typeface="Arial" pitchFamily="34" charset="0"/>
                <a:cs typeface="Arial" pitchFamily="34" charset="0"/>
              </a:defRPr>
            </a:lvl1pPr>
          </a:lstStyle>
          <a:p>
            <a:r>
              <a:rPr lang="sv-SE"/>
              <a:t>Klicka här för att ändra mall för rubrikformat</a:t>
            </a:r>
            <a:endParaRPr lang="sv-SE" dirty="0"/>
          </a:p>
        </p:txBody>
      </p:sp>
      <p:sp>
        <p:nvSpPr>
          <p:cNvPr id="3" name="Platshållare för lodrät text 2"/>
          <p:cNvSpPr>
            <a:spLocks noGrp="1"/>
          </p:cNvSpPr>
          <p:nvPr>
            <p:ph type="body" orient="vert" idx="1"/>
          </p:nvPr>
        </p:nvSpPr>
        <p:spPr>
          <a:xfrm>
            <a:off x="609600" y="740702"/>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sv-SE"/>
              <a:t>Redigera format för bakgrundstext
Nivå två
Nivå tre
Nivå fyra
Nivå fem</a:t>
            </a:r>
            <a:endParaRPr lang="sv-SE" dirty="0"/>
          </a:p>
        </p:txBody>
      </p:sp>
    </p:spTree>
    <p:extLst>
      <p:ext uri="{BB962C8B-B14F-4D97-AF65-F5344CB8AC3E}">
        <p14:creationId xmlns:p14="http://schemas.microsoft.com/office/powerpoint/2010/main" val="374890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639616" y="932723"/>
            <a:ext cx="8942784" cy="1143000"/>
          </a:xfrm>
        </p:spPr>
        <p:txBody>
          <a:bodyPr>
            <a:normAutofit/>
          </a:bodyPr>
          <a:lstStyle>
            <a:lvl1pPr algn="r">
              <a:defRPr sz="4800">
                <a:latin typeface="Arial" pitchFamily="34" charset="0"/>
                <a:cs typeface="Arial" pitchFamily="34" charset="0"/>
              </a:defRPr>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609600" y="2332038"/>
            <a:ext cx="10972800" cy="4073293"/>
          </a:xfrm>
        </p:spPr>
        <p:txBody>
          <a:bodyPr>
            <a:normAutofit/>
          </a:bodyPr>
          <a:lstStyle>
            <a:lvl1pPr>
              <a:defRPr sz="3200">
                <a:latin typeface="Arial" pitchFamily="34" charset="0"/>
                <a:cs typeface="Arial" pitchFamily="34" charset="0"/>
              </a:defRPr>
            </a:lvl1pPr>
            <a:lvl2pPr>
              <a:defRPr sz="3200">
                <a:latin typeface="Arial" pitchFamily="34" charset="0"/>
                <a:cs typeface="Arial" pitchFamily="34" charset="0"/>
              </a:defRPr>
            </a:lvl2pPr>
            <a:lvl3pPr>
              <a:defRPr sz="3200">
                <a:latin typeface="Arial" pitchFamily="34" charset="0"/>
                <a:cs typeface="Arial" pitchFamily="34" charset="0"/>
              </a:defRPr>
            </a:lvl3pPr>
            <a:lvl4pPr>
              <a:defRPr sz="3200">
                <a:latin typeface="Arial" pitchFamily="34" charset="0"/>
                <a:cs typeface="Arial" pitchFamily="34" charset="0"/>
              </a:defRPr>
            </a:lvl4pPr>
            <a:lvl5pPr>
              <a:defRPr sz="3200">
                <a:latin typeface="Arial" pitchFamily="34" charset="0"/>
                <a:cs typeface="Arial" pitchFamily="34" charset="0"/>
              </a:defRPr>
            </a:lvl5pPr>
          </a:lstStyle>
          <a:p>
            <a:pPr lvl="0"/>
            <a:r>
              <a:rPr lang="sv-SE"/>
              <a:t>Redigera format för bakgrundstext
Nivå två
Nivå tre
Nivå fyra
Nivå fem</a:t>
            </a:r>
            <a:endParaRPr lang="sv-SE" dirty="0"/>
          </a:p>
        </p:txBody>
      </p:sp>
    </p:spTree>
    <p:extLst>
      <p:ext uri="{BB962C8B-B14F-4D97-AF65-F5344CB8AC3E}">
        <p14:creationId xmlns:p14="http://schemas.microsoft.com/office/powerpoint/2010/main" val="367673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nchor="t"/>
          <a:lstStyle>
            <a:lvl1pPr algn="l">
              <a:defRPr sz="5333" b="1" cap="all">
                <a:latin typeface="Arial" pitchFamily="34" charset="0"/>
                <a:cs typeface="Arial" pitchFamily="34" charset="0"/>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latin typeface="Arial" pitchFamily="34" charset="0"/>
                <a:cs typeface="Arial"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Redigera format för bakgrundstext
Nivå två
Nivå tre
Nivå fyra
Nivå fem</a:t>
            </a:r>
            <a:endParaRPr lang="sv-SE" dirty="0"/>
          </a:p>
        </p:txBody>
      </p:sp>
    </p:spTree>
    <p:extLst>
      <p:ext uri="{BB962C8B-B14F-4D97-AF65-F5344CB8AC3E}">
        <p14:creationId xmlns:p14="http://schemas.microsoft.com/office/powerpoint/2010/main" val="391368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2543605" y="836712"/>
            <a:ext cx="9038795" cy="1143000"/>
          </a:xfrm>
        </p:spPr>
        <p:txBody>
          <a:bodyPr>
            <a:normAutofit/>
          </a:bodyPr>
          <a:lstStyle>
            <a:lvl1pPr algn="r">
              <a:defRPr sz="4800">
                <a:latin typeface="Arial" pitchFamily="34" charset="0"/>
                <a:cs typeface="Arial" pitchFamily="34" charset="0"/>
              </a:defRPr>
            </a:lvl1p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09600" y="2372883"/>
            <a:ext cx="5384800" cy="4128459"/>
          </a:xfrm>
        </p:spPr>
        <p:txBody>
          <a:bodyPr>
            <a:normAutofit/>
          </a:bodyPr>
          <a:lstStyle>
            <a:lvl1pPr>
              <a:defRPr sz="2667">
                <a:latin typeface="Arial" pitchFamily="34" charset="0"/>
                <a:cs typeface="Arial" pitchFamily="34" charset="0"/>
              </a:defRPr>
            </a:lvl1pPr>
            <a:lvl2pPr>
              <a:defRPr sz="2667">
                <a:latin typeface="Arial" pitchFamily="34" charset="0"/>
                <a:cs typeface="Arial" pitchFamily="34" charset="0"/>
              </a:defRPr>
            </a:lvl2pPr>
            <a:lvl3pPr>
              <a:defRPr sz="2667">
                <a:latin typeface="Arial" pitchFamily="34" charset="0"/>
                <a:cs typeface="Arial" pitchFamily="34" charset="0"/>
              </a:defRPr>
            </a:lvl3pPr>
            <a:lvl4pPr>
              <a:defRPr sz="2667">
                <a:latin typeface="Arial" pitchFamily="34" charset="0"/>
                <a:cs typeface="Arial" pitchFamily="34" charset="0"/>
              </a:defRPr>
            </a:lvl4pPr>
            <a:lvl5pPr>
              <a:defRPr sz="2667">
                <a:latin typeface="Arial" pitchFamily="34" charset="0"/>
                <a:cs typeface="Arial" pitchFamily="34" charset="0"/>
              </a:defRPr>
            </a:lvl5pPr>
            <a:lvl6pPr>
              <a:defRPr sz="2400"/>
            </a:lvl6pPr>
            <a:lvl7pPr>
              <a:defRPr sz="2400"/>
            </a:lvl7pPr>
            <a:lvl8pPr>
              <a:defRPr sz="2400"/>
            </a:lvl8pPr>
            <a:lvl9pPr>
              <a:defRPr sz="2400"/>
            </a:lvl9pPr>
          </a:lstStyle>
          <a:p>
            <a:pPr lvl="0"/>
            <a:r>
              <a:rPr lang="sv-SE"/>
              <a:t>Redigera format för bakgrundstext
Nivå två
Nivå tre
Nivå fyra
Nivå fem</a:t>
            </a:r>
            <a:endParaRPr lang="sv-SE" dirty="0"/>
          </a:p>
        </p:txBody>
      </p:sp>
      <p:sp>
        <p:nvSpPr>
          <p:cNvPr id="4" name="Platshållare för innehåll 3"/>
          <p:cNvSpPr>
            <a:spLocks noGrp="1"/>
          </p:cNvSpPr>
          <p:nvPr>
            <p:ph sz="half" idx="2"/>
          </p:nvPr>
        </p:nvSpPr>
        <p:spPr>
          <a:xfrm>
            <a:off x="6197600" y="2372883"/>
            <a:ext cx="5384800" cy="4128459"/>
          </a:xfrm>
        </p:spPr>
        <p:txBody>
          <a:bodyPr>
            <a:normAutofit/>
          </a:bodyPr>
          <a:lstStyle>
            <a:lvl1pPr>
              <a:defRPr sz="2667">
                <a:latin typeface="Arial" pitchFamily="34" charset="0"/>
                <a:cs typeface="Arial" pitchFamily="34" charset="0"/>
              </a:defRPr>
            </a:lvl1pPr>
            <a:lvl2pPr>
              <a:defRPr sz="2667">
                <a:latin typeface="Arial" pitchFamily="34" charset="0"/>
                <a:cs typeface="Arial" pitchFamily="34" charset="0"/>
              </a:defRPr>
            </a:lvl2pPr>
            <a:lvl3pPr>
              <a:defRPr sz="2667">
                <a:latin typeface="Arial" pitchFamily="34" charset="0"/>
                <a:cs typeface="Arial" pitchFamily="34" charset="0"/>
              </a:defRPr>
            </a:lvl3pPr>
            <a:lvl4pPr>
              <a:defRPr sz="2667">
                <a:latin typeface="Arial" pitchFamily="34" charset="0"/>
                <a:cs typeface="Arial" pitchFamily="34" charset="0"/>
              </a:defRPr>
            </a:lvl4pPr>
            <a:lvl5pPr>
              <a:defRPr sz="2667">
                <a:latin typeface="Arial" pitchFamily="34" charset="0"/>
                <a:cs typeface="Arial" pitchFamily="34" charset="0"/>
              </a:defRPr>
            </a:lvl5pPr>
            <a:lvl6pPr>
              <a:defRPr sz="2400"/>
            </a:lvl6pPr>
            <a:lvl7pPr>
              <a:defRPr sz="2400"/>
            </a:lvl7pPr>
            <a:lvl8pPr>
              <a:defRPr sz="2400"/>
            </a:lvl8pPr>
            <a:lvl9pPr>
              <a:defRPr sz="2400"/>
            </a:lvl9pPr>
          </a:lstStyle>
          <a:p>
            <a:pPr lvl="0"/>
            <a:r>
              <a:rPr lang="sv-SE"/>
              <a:t>Redigera format för bakgrundstext
Nivå två
Nivå tre
Nivå fyra
Nivå fem</a:t>
            </a:r>
            <a:endParaRPr lang="sv-SE" dirty="0"/>
          </a:p>
        </p:txBody>
      </p:sp>
    </p:spTree>
    <p:extLst>
      <p:ext uri="{BB962C8B-B14F-4D97-AF65-F5344CB8AC3E}">
        <p14:creationId xmlns:p14="http://schemas.microsoft.com/office/powerpoint/2010/main" val="428277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2639616" y="932723"/>
            <a:ext cx="8942784" cy="1143000"/>
          </a:xfrm>
        </p:spPr>
        <p:txBody>
          <a:bodyPr>
            <a:normAutofit/>
          </a:bodyPr>
          <a:lstStyle>
            <a:lvl1pPr>
              <a:defRPr sz="4800">
                <a:latin typeface="Arial" pitchFamily="34" charset="0"/>
                <a:cs typeface="Arial" pitchFamily="34" charset="0"/>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609600" y="2948947"/>
            <a:ext cx="5386917" cy="639763"/>
          </a:xfrm>
        </p:spPr>
        <p:txBody>
          <a:bodyPr anchor="b"/>
          <a:lstStyle>
            <a:lvl1pPr marL="0" indent="0">
              <a:buNone/>
              <a:defRPr sz="3200" b="1">
                <a:latin typeface="Arial" pitchFamily="34" charset="0"/>
                <a:cs typeface="Arial"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a:t>Redigera format för bakgrundstext
Nivå två
Nivå tre
Nivå fyra
Nivå fem</a:t>
            </a:r>
            <a:endParaRPr lang="sv-SE" dirty="0"/>
          </a:p>
        </p:txBody>
      </p:sp>
      <p:sp>
        <p:nvSpPr>
          <p:cNvPr id="4" name="Platshållare för innehåll 3"/>
          <p:cNvSpPr>
            <a:spLocks noGrp="1"/>
          </p:cNvSpPr>
          <p:nvPr>
            <p:ph sz="half" idx="2" hasCustomPrompt="1"/>
          </p:nvPr>
        </p:nvSpPr>
        <p:spPr>
          <a:xfrm>
            <a:off x="609600" y="3525011"/>
            <a:ext cx="5386917" cy="2551287"/>
          </a:xfrm>
        </p:spPr>
        <p:txBody>
          <a:bodyPr/>
          <a:lstStyle>
            <a:lvl1pPr>
              <a:defRPr sz="2667">
                <a:latin typeface="Arial" pitchFamily="34" charset="0"/>
                <a:cs typeface="Arial" pitchFamily="34" charset="0"/>
              </a:defRPr>
            </a:lvl1pPr>
            <a:lvl2pPr>
              <a:defRPr sz="2667">
                <a:latin typeface="Arial" pitchFamily="34" charset="0"/>
                <a:cs typeface="Arial" pitchFamily="34" charset="0"/>
              </a:defRPr>
            </a:lvl2pPr>
            <a:lvl3pPr>
              <a:defRPr sz="2400">
                <a:latin typeface="Arial" pitchFamily="34" charset="0"/>
                <a:cs typeface="Arial" pitchFamily="34" charset="0"/>
              </a:defRPr>
            </a:lvl3pPr>
            <a:lvl4pPr>
              <a:defRPr sz="2133">
                <a:latin typeface="Arial" pitchFamily="34" charset="0"/>
                <a:cs typeface="Arial" pitchFamily="34" charset="0"/>
              </a:defRPr>
            </a:lvl4pPr>
            <a:lvl5pPr>
              <a:defRPr sz="2133">
                <a:latin typeface="Arial" pitchFamily="34" charset="0"/>
                <a:cs typeface="Arial" pitchFamily="34" charset="0"/>
              </a:defRPr>
            </a:lvl5pPr>
            <a:lvl6pPr>
              <a:defRPr sz="2133"/>
            </a:lvl6pPr>
            <a:lvl7pPr>
              <a:defRPr sz="2133"/>
            </a:lvl7pPr>
            <a:lvl8pPr>
              <a:defRPr sz="2133"/>
            </a:lvl8pPr>
            <a:lvl9pPr>
              <a:defRPr sz="2133"/>
            </a:lvl9pPr>
          </a:lstStyle>
          <a:p>
            <a:pPr lvl="0"/>
            <a:r>
              <a:rPr lang="sv-SE" dirty="0"/>
              <a:t>Klicka här för att ändra format på bakgrundstexten</a:t>
            </a:r>
          </a:p>
          <a:p>
            <a:pPr lvl="1"/>
            <a:r>
              <a:rPr lang="sv-SE" dirty="0"/>
              <a:t>Nivå två</a:t>
            </a:r>
          </a:p>
          <a:p>
            <a:pPr lvl="2"/>
            <a:r>
              <a:rPr lang="sv-SE" dirty="0"/>
              <a:t>Nivå tre</a:t>
            </a:r>
          </a:p>
        </p:txBody>
      </p:sp>
      <p:sp>
        <p:nvSpPr>
          <p:cNvPr id="5" name="Platshållare för text 4"/>
          <p:cNvSpPr>
            <a:spLocks noGrp="1"/>
          </p:cNvSpPr>
          <p:nvPr>
            <p:ph type="body" sz="quarter" idx="3"/>
          </p:nvPr>
        </p:nvSpPr>
        <p:spPr>
          <a:xfrm>
            <a:off x="6193369" y="2948947"/>
            <a:ext cx="5389033" cy="639763"/>
          </a:xfrm>
        </p:spPr>
        <p:txBody>
          <a:bodyPr anchor="b"/>
          <a:lstStyle>
            <a:lvl1pPr marL="0" indent="0">
              <a:buNone/>
              <a:defRPr sz="3200" b="1">
                <a:latin typeface="Arial" pitchFamily="34" charset="0"/>
                <a:cs typeface="Arial"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a:t>Redigera format för bakgrundstext
Nivå två
Nivå tre
Nivå fyra
Nivå fem</a:t>
            </a:r>
            <a:endParaRPr lang="sv-SE" dirty="0"/>
          </a:p>
        </p:txBody>
      </p:sp>
      <p:sp>
        <p:nvSpPr>
          <p:cNvPr id="6" name="Platshållare för innehåll 5"/>
          <p:cNvSpPr>
            <a:spLocks noGrp="1"/>
          </p:cNvSpPr>
          <p:nvPr>
            <p:ph sz="quarter" idx="4" hasCustomPrompt="1"/>
          </p:nvPr>
        </p:nvSpPr>
        <p:spPr>
          <a:xfrm>
            <a:off x="6193369" y="3621023"/>
            <a:ext cx="5389033" cy="2496276"/>
          </a:xfrm>
        </p:spPr>
        <p:txBody>
          <a:bodyPr/>
          <a:lstStyle>
            <a:lvl1pPr>
              <a:defRPr sz="2667">
                <a:latin typeface="Arial" pitchFamily="34" charset="0"/>
                <a:cs typeface="Arial" pitchFamily="34" charset="0"/>
              </a:defRPr>
            </a:lvl1pPr>
            <a:lvl2pPr>
              <a:defRPr sz="2667">
                <a:latin typeface="Arial" pitchFamily="34" charset="0"/>
                <a:cs typeface="Arial" pitchFamily="34" charset="0"/>
              </a:defRPr>
            </a:lvl2pPr>
            <a:lvl3pPr>
              <a:defRPr sz="2400">
                <a:latin typeface="Arial" pitchFamily="34" charset="0"/>
                <a:cs typeface="Arial" pitchFamily="34" charset="0"/>
              </a:defRPr>
            </a:lvl3pPr>
            <a:lvl4pPr>
              <a:defRPr sz="2133">
                <a:latin typeface="Arial" pitchFamily="34" charset="0"/>
                <a:cs typeface="Arial" pitchFamily="34" charset="0"/>
              </a:defRPr>
            </a:lvl4pPr>
            <a:lvl5pPr>
              <a:defRPr sz="2133">
                <a:latin typeface="Arial" pitchFamily="34" charset="0"/>
                <a:cs typeface="Arial" pitchFamily="34" charset="0"/>
              </a:defRPr>
            </a:lvl5pPr>
            <a:lvl6pPr>
              <a:defRPr sz="2133"/>
            </a:lvl6pPr>
            <a:lvl7pPr>
              <a:defRPr sz="2133"/>
            </a:lvl7pPr>
            <a:lvl8pPr>
              <a:defRPr sz="2133"/>
            </a:lvl8pPr>
            <a:lvl9pPr>
              <a:defRPr sz="2133"/>
            </a:lvl9pPr>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411817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735627" y="1028733"/>
            <a:ext cx="8846773" cy="1143000"/>
          </a:xfrm>
        </p:spPr>
        <p:txBody>
          <a:bodyPr>
            <a:normAutofit/>
          </a:bodyPr>
          <a:lstStyle>
            <a:lvl1pPr>
              <a:defRPr sz="4800">
                <a:latin typeface="Arial" pitchFamily="34" charset="0"/>
                <a:cs typeface="Arial" pitchFamily="34" charset="0"/>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91299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06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751851" y="836712"/>
            <a:ext cx="6830549" cy="5472608"/>
          </a:xfrm>
        </p:spPr>
        <p:txBody>
          <a:bodyPr>
            <a:normAutofit/>
          </a:bodyPr>
          <a:lstStyle>
            <a:lvl1pPr>
              <a:defRPr sz="3200">
                <a:latin typeface="Arial" pitchFamily="34" charset="0"/>
                <a:cs typeface="Arial" pitchFamily="34" charset="0"/>
              </a:defRPr>
            </a:lvl1pPr>
            <a:lvl2pPr>
              <a:defRPr sz="3200">
                <a:latin typeface="Arial" pitchFamily="34" charset="0"/>
                <a:cs typeface="Arial" pitchFamily="34" charset="0"/>
              </a:defRPr>
            </a:lvl2pPr>
            <a:lvl3pPr>
              <a:defRPr sz="3200">
                <a:latin typeface="Arial" pitchFamily="34" charset="0"/>
                <a:cs typeface="Arial" pitchFamily="34" charset="0"/>
              </a:defRPr>
            </a:lvl3pPr>
            <a:lvl4pPr>
              <a:defRPr sz="3200">
                <a:latin typeface="Arial" pitchFamily="34" charset="0"/>
                <a:cs typeface="Arial" pitchFamily="34" charset="0"/>
              </a:defRPr>
            </a:lvl4pPr>
            <a:lvl5pPr>
              <a:defRPr sz="3200">
                <a:latin typeface="Arial" pitchFamily="34" charset="0"/>
                <a:cs typeface="Arial" pitchFamily="34" charset="0"/>
              </a:defRPr>
            </a:lvl5pPr>
            <a:lvl6pPr>
              <a:defRPr sz="2667"/>
            </a:lvl6pPr>
            <a:lvl7pPr>
              <a:defRPr sz="2667"/>
            </a:lvl7pPr>
            <a:lvl8pPr>
              <a:defRPr sz="2667"/>
            </a:lvl8pPr>
            <a:lvl9pPr>
              <a:defRPr sz="2667"/>
            </a:lvl9pPr>
          </a:lstStyle>
          <a:p>
            <a:pPr lvl="0"/>
            <a:r>
              <a:rPr lang="sv-SE"/>
              <a:t>Redigera format för bakgrundstext
Nivå två
Nivå tre
Nivå fyra
Nivå fem</a:t>
            </a:r>
            <a:endParaRPr lang="sv-SE" dirty="0"/>
          </a:p>
        </p:txBody>
      </p:sp>
      <p:sp>
        <p:nvSpPr>
          <p:cNvPr id="4" name="Platshållare för text 3"/>
          <p:cNvSpPr>
            <a:spLocks noGrp="1"/>
          </p:cNvSpPr>
          <p:nvPr>
            <p:ph type="body" sz="half" idx="2"/>
          </p:nvPr>
        </p:nvSpPr>
        <p:spPr>
          <a:xfrm>
            <a:off x="623393" y="2084851"/>
            <a:ext cx="4011084" cy="4224469"/>
          </a:xfrm>
        </p:spPr>
        <p:txBody>
          <a:bodyPr/>
          <a:lstStyle>
            <a:lvl1pPr marL="0" indent="0">
              <a:buNone/>
              <a:defRPr sz="1867">
                <a:latin typeface="Arial" pitchFamily="34" charset="0"/>
                <a:cs typeface="Arial"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a:t>Redigera format för bakgrundstext
Nivå två
Nivå tre
Nivå fyra
Nivå fem</a:t>
            </a:r>
            <a:endParaRPr lang="sv-SE" dirty="0"/>
          </a:p>
        </p:txBody>
      </p:sp>
    </p:spTree>
    <p:extLst>
      <p:ext uri="{BB962C8B-B14F-4D97-AF65-F5344CB8AC3E}">
        <p14:creationId xmlns:p14="http://schemas.microsoft.com/office/powerpoint/2010/main" val="249404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5120548"/>
            <a:ext cx="7315200" cy="566739"/>
          </a:xfrm>
        </p:spPr>
        <p:txBody>
          <a:bodyPr anchor="b"/>
          <a:lstStyle>
            <a:lvl1pPr algn="l">
              <a:defRPr sz="2667" b="1">
                <a:latin typeface="Arial" pitchFamily="34" charset="0"/>
                <a:cs typeface="Arial" pitchFamily="34" charset="0"/>
              </a:defRPr>
            </a:lvl1pPr>
          </a:lstStyle>
          <a:p>
            <a:r>
              <a:rPr lang="sv-SE"/>
              <a:t>Klicka här för att ändra mall för rubrikformat</a:t>
            </a:r>
          </a:p>
        </p:txBody>
      </p:sp>
      <p:sp>
        <p:nvSpPr>
          <p:cNvPr id="3" name="Platshållare för bild 2"/>
          <p:cNvSpPr>
            <a:spLocks noGrp="1"/>
          </p:cNvSpPr>
          <p:nvPr>
            <p:ph type="pic" idx="1"/>
          </p:nvPr>
        </p:nvSpPr>
        <p:spPr>
          <a:xfrm>
            <a:off x="2389717" y="932723"/>
            <a:ext cx="7315200" cy="4114800"/>
          </a:xfrm>
        </p:spPr>
        <p:txBody>
          <a:bodyPr/>
          <a:lstStyle>
            <a:lvl1pPr marL="0" indent="0">
              <a:buNone/>
              <a:defRPr sz="4267">
                <a:latin typeface="Arial" pitchFamily="34" charset="0"/>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p>
        </p:txBody>
      </p:sp>
      <p:sp>
        <p:nvSpPr>
          <p:cNvPr id="4" name="Platshållare för text 3"/>
          <p:cNvSpPr>
            <a:spLocks noGrp="1"/>
          </p:cNvSpPr>
          <p:nvPr>
            <p:ph type="body" sz="half" idx="2"/>
          </p:nvPr>
        </p:nvSpPr>
        <p:spPr>
          <a:xfrm>
            <a:off x="2389717" y="5687286"/>
            <a:ext cx="7315200" cy="804863"/>
          </a:xfrm>
        </p:spPr>
        <p:txBody>
          <a:bodyPr/>
          <a:lstStyle>
            <a:lvl1pPr marL="0" indent="0">
              <a:buNone/>
              <a:defRPr sz="1867">
                <a:latin typeface="Arial" pitchFamily="34" charset="0"/>
                <a:cs typeface="Arial"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a:t>Redigera format för bakgrundstext
Nivå två
Nivå tre
Nivå fyra
Nivå fem</a:t>
            </a:r>
          </a:p>
        </p:txBody>
      </p:sp>
    </p:spTree>
    <p:extLst>
      <p:ext uri="{BB962C8B-B14F-4D97-AF65-F5344CB8AC3E}">
        <p14:creationId xmlns:p14="http://schemas.microsoft.com/office/powerpoint/2010/main" val="112822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Guldkant heade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470395"/>
          </a:xfrm>
          <a:prstGeom prst="rect">
            <a:avLst/>
          </a:prstGeom>
        </p:spPr>
      </p:pic>
      <p:sp>
        <p:nvSpPr>
          <p:cNvPr id="2" name="Platshållare för rubrik 1"/>
          <p:cNvSpPr>
            <a:spLocks noGrp="1"/>
          </p:cNvSpPr>
          <p:nvPr>
            <p:ph type="title"/>
          </p:nvPr>
        </p:nvSpPr>
        <p:spPr>
          <a:xfrm>
            <a:off x="2831637" y="1217636"/>
            <a:ext cx="8750763"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609600" y="2332037"/>
            <a:ext cx="109728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Picture 7" descr="rod_logo_vit_etikett_84mm.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3392" y="0"/>
            <a:ext cx="1056117" cy="1617317"/>
          </a:xfrm>
          <a:prstGeom prst="rect">
            <a:avLst/>
          </a:prstGeom>
          <a:effectLst>
            <a:outerShdw blurRad="263525" dir="12420000" sx="107000" sy="107000" algn="tl" rotWithShape="0">
              <a:srgbClr val="000000">
                <a:alpha val="43000"/>
              </a:srgbClr>
            </a:outerShdw>
          </a:effectLst>
        </p:spPr>
      </p:pic>
    </p:spTree>
    <p:extLst>
      <p:ext uri="{BB962C8B-B14F-4D97-AF65-F5344CB8AC3E}">
        <p14:creationId xmlns:p14="http://schemas.microsoft.com/office/powerpoint/2010/main" val="477343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1219170" rtl="0" eaLnBrk="1" latinLnBrk="0" hangingPunct="1">
        <a:spcBef>
          <a:spcPct val="0"/>
        </a:spcBef>
        <a:buNone/>
        <a:defRPr sz="4800" kern="1200">
          <a:solidFill>
            <a:schemeClr val="tx1"/>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3pPr>
      <a:lvl4pPr marL="2133547"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4pPr>
      <a:lvl5pPr marL="2743131" indent="-304792" algn="l" defTabSz="121917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tudierektor@lingfil.uu.se"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lingfil.uu.se/student/studieuppehall-och-studieavbrot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kar.se/sprakvetenskapliga-fakulteten?rq=studentrepresentant" TargetMode="External"/><Relationship Id="rId2" Type="http://schemas.openxmlformats.org/officeDocument/2006/relationships/hyperlink" Target="https://www.uskar.se/search?q=studentrepresenta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2.uu.se/student/regler-och-rattigheter/fus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regler.uu.se/dokument/?contentId=1425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regler.uu.se/dokument/?contentId=705334" TargetMode="External"/><Relationship Id="rId4" Type="http://schemas.openxmlformats.org/officeDocument/2006/relationships/hyperlink" Target="http://www.uu.se/student/rattigheter/arbetsvillko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ngelskaparken.uu.s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sprakverkstaden.uu.se/boka/#anchor-89074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engelskaparken.uu.se/digitalAssets/98/c_98255-l_3-k_info-brand-campusomr--det-engelska-parken.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ingfil.uu.se/" TargetMode="External"/><Relationship Id="rId2" Type="http://schemas.openxmlformats.org/officeDocument/2006/relationships/hyperlink" Target="http://www.lingfil.uu.se/studen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mailto:info@lingfil.uu.s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konto.weblogin.uu.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ervicedesk@uu.se" TargetMode="External"/><Relationship Id="rId2" Type="http://schemas.openxmlformats.org/officeDocument/2006/relationships/hyperlink" Target="http://www.studenportalen.uu.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tudentservice@uu.se" TargetMode="External"/><Relationship Id="rId2" Type="http://schemas.openxmlformats.org/officeDocument/2006/relationships/hyperlink" Target="mailto:studievagledare@lingfil.uu.s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helena.lothman@lingfil.uu.se" TargetMode="External"/><Relationship Id="rId2" Type="http://schemas.openxmlformats.org/officeDocument/2006/relationships/hyperlink" Target="https://www2.uu.se/student/stod-och-service/funktionsnedsattn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71F661-AC33-D44B-9878-132570EAA78F}"/>
              </a:ext>
            </a:extLst>
          </p:cNvPr>
          <p:cNvSpPr>
            <a:spLocks noGrp="1"/>
          </p:cNvSpPr>
          <p:nvPr>
            <p:ph type="ctrTitle"/>
          </p:nvPr>
        </p:nvSpPr>
        <p:spPr>
          <a:xfrm>
            <a:off x="1172633" y="310093"/>
            <a:ext cx="10363200" cy="1470025"/>
          </a:xfrm>
        </p:spPr>
        <p:txBody>
          <a:bodyPr/>
          <a:lstStyle/>
          <a:p>
            <a:pPr algn="r"/>
            <a:r>
              <a:rPr lang="sv-SE" dirty="0">
                <a:latin typeface="Gill Sans MT" panose="020B0502020104020203" pitchFamily="34" charset="77"/>
              </a:rPr>
              <a:t>Information inför </a:t>
            </a:r>
            <a:r>
              <a:rPr lang="sv-SE" dirty="0" smtClean="0">
                <a:latin typeface="Gill Sans MT" panose="020B0502020104020203" pitchFamily="34" charset="77"/>
              </a:rPr>
              <a:t>VT</a:t>
            </a:r>
            <a:r>
              <a:rPr lang="sv-SE" dirty="0" smtClean="0">
                <a:latin typeface="Gill Sans MT" panose="020B0502020104020203" pitchFamily="34" charset="77"/>
              </a:rPr>
              <a:t> 2022</a:t>
            </a:r>
            <a:endParaRPr lang="sv-SE" dirty="0">
              <a:latin typeface="Gill Sans MT" panose="020B0502020104020203" pitchFamily="34" charset="77"/>
            </a:endParaRPr>
          </a:p>
        </p:txBody>
      </p:sp>
      <p:pic>
        <p:nvPicPr>
          <p:cNvPr id="4" name="Bildobjekt 3">
            <a:extLst>
              <a:ext uri="{FF2B5EF4-FFF2-40B4-BE49-F238E27FC236}">
                <a16:creationId xmlns:a16="http://schemas.microsoft.com/office/drawing/2014/main" id="{2590C29A-6940-614A-8911-1C630DD2E544}"/>
              </a:ext>
            </a:extLst>
          </p:cNvPr>
          <p:cNvPicPr>
            <a:picLocks noChangeAspect="1"/>
          </p:cNvPicPr>
          <p:nvPr/>
        </p:nvPicPr>
        <p:blipFill>
          <a:blip r:embed="rId3"/>
          <a:stretch>
            <a:fillRect/>
          </a:stretch>
        </p:blipFill>
        <p:spPr>
          <a:xfrm>
            <a:off x="7321401" y="1678519"/>
            <a:ext cx="4214432" cy="2360082"/>
          </a:xfrm>
          <a:prstGeom prst="rect">
            <a:avLst/>
          </a:prstGeom>
        </p:spPr>
      </p:pic>
      <p:sp>
        <p:nvSpPr>
          <p:cNvPr id="3" name="Underrubrik 2">
            <a:extLst>
              <a:ext uri="{FF2B5EF4-FFF2-40B4-BE49-F238E27FC236}">
                <a16:creationId xmlns:a16="http://schemas.microsoft.com/office/drawing/2014/main" id="{69DF464D-7AB8-5943-B322-ED0F4E4FB72A}"/>
              </a:ext>
            </a:extLst>
          </p:cNvPr>
          <p:cNvSpPr>
            <a:spLocks noGrp="1"/>
          </p:cNvSpPr>
          <p:nvPr>
            <p:ph type="subTitle" idx="1"/>
          </p:nvPr>
        </p:nvSpPr>
        <p:spPr>
          <a:xfrm>
            <a:off x="165100" y="4506637"/>
            <a:ext cx="11684000" cy="2236258"/>
          </a:xfrm>
        </p:spPr>
        <p:txBody>
          <a:bodyPr>
            <a:normAutofit fontScale="85000" lnSpcReduction="20000"/>
          </a:bodyPr>
          <a:lstStyle/>
          <a:p>
            <a:pPr algn="l"/>
            <a:r>
              <a:rPr lang="sv-SE" dirty="0">
                <a:latin typeface="Gill Sans MT" panose="020B0502020104020203" pitchFamily="34" charset="77"/>
              </a:rPr>
              <a:t>Institutionen för lingvistik och filologi </a:t>
            </a:r>
          </a:p>
          <a:p>
            <a:pPr algn="l"/>
            <a:r>
              <a:rPr lang="sv-SE" dirty="0">
                <a:latin typeface="Gill Sans MT" panose="020B0502020104020203" pitchFamily="34" charset="77"/>
              </a:rPr>
              <a:t>Niklas Edenmyr</a:t>
            </a:r>
          </a:p>
          <a:p>
            <a:pPr algn="l"/>
            <a:r>
              <a:rPr lang="sv-SE" dirty="0">
                <a:latin typeface="Gill Sans MT" panose="020B0502020104020203" pitchFamily="34" charset="77"/>
              </a:rPr>
              <a:t>Helena Löthman</a:t>
            </a:r>
          </a:p>
          <a:p>
            <a:pPr algn="l"/>
            <a:r>
              <a:rPr lang="sv-SE" dirty="0">
                <a:latin typeface="Gill Sans MT" panose="020B0502020104020203" pitchFamily="34" charset="77"/>
              </a:rPr>
              <a:t>Studierektorer på grund- och avancerad nivå</a:t>
            </a:r>
          </a:p>
          <a:p>
            <a:pPr algn="l"/>
            <a:r>
              <a:rPr lang="en-GB" altLang="en-US" b="1" dirty="0">
                <a:latin typeface="Gill Sans MT" panose="020B0502020104020203" pitchFamily="34" charset="77"/>
                <a:cs typeface="Times New Roman" panose="02020603050405020304" pitchFamily="18" charset="0"/>
                <a:hlinkClick r:id="rId4"/>
              </a:rPr>
              <a:t>studierektor@lingfil.uu.se</a:t>
            </a:r>
            <a:endParaRPr lang="en-GB" altLang="en-US" b="1" dirty="0">
              <a:latin typeface="Gill Sans MT" panose="020B0502020104020203" pitchFamily="34" charset="77"/>
              <a:cs typeface="Times New Roman" panose="02020603050405020304" pitchFamily="18" charset="0"/>
            </a:endParaRPr>
          </a:p>
          <a:p>
            <a:endParaRPr lang="sv-SE" dirty="0">
              <a:latin typeface="Gill Sans MT" panose="020B0502020104020203" pitchFamily="34" charset="77"/>
            </a:endParaRPr>
          </a:p>
        </p:txBody>
      </p:sp>
    </p:spTree>
    <p:extLst>
      <p:ext uri="{BB962C8B-B14F-4D97-AF65-F5344CB8AC3E}">
        <p14:creationId xmlns:p14="http://schemas.microsoft.com/office/powerpoint/2010/main" val="124598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C8A02E-9DD6-624A-B29F-422593119CFC}"/>
              </a:ext>
            </a:extLst>
          </p:cNvPr>
          <p:cNvSpPr>
            <a:spLocks noGrp="1"/>
          </p:cNvSpPr>
          <p:nvPr>
            <p:ph type="title"/>
          </p:nvPr>
        </p:nvSpPr>
        <p:spPr>
          <a:xfrm>
            <a:off x="2975518" y="634144"/>
            <a:ext cx="8942784" cy="833929"/>
          </a:xfrm>
        </p:spPr>
        <p:txBody>
          <a:bodyPr/>
          <a:lstStyle/>
          <a:p>
            <a:r>
              <a:rPr lang="sv-SE" dirty="0">
                <a:latin typeface="Gill Sans MT" panose="020B0502020104020203" pitchFamily="34" charset="77"/>
              </a:rPr>
              <a:t>Registrering och studieuppehåll</a:t>
            </a:r>
          </a:p>
        </p:txBody>
      </p:sp>
      <p:sp>
        <p:nvSpPr>
          <p:cNvPr id="3" name="Platshållare för innehåll 2">
            <a:extLst>
              <a:ext uri="{FF2B5EF4-FFF2-40B4-BE49-F238E27FC236}">
                <a16:creationId xmlns:a16="http://schemas.microsoft.com/office/drawing/2014/main" id="{15759F57-BE53-7C45-9D3C-4842873ABE85}"/>
              </a:ext>
            </a:extLst>
          </p:cNvPr>
          <p:cNvSpPr>
            <a:spLocks noGrp="1"/>
          </p:cNvSpPr>
          <p:nvPr>
            <p:ph idx="1"/>
          </p:nvPr>
        </p:nvSpPr>
        <p:spPr>
          <a:xfrm>
            <a:off x="609600" y="1761688"/>
            <a:ext cx="10972800" cy="4643643"/>
          </a:xfrm>
        </p:spPr>
        <p:txBody>
          <a:bodyPr>
            <a:normAutofit fontScale="85000" lnSpcReduction="10000"/>
          </a:bodyPr>
          <a:lstStyle/>
          <a:p>
            <a:pPr marL="0" indent="0">
              <a:buNone/>
            </a:pPr>
            <a:r>
              <a:rPr lang="en-GB" altLang="en-US" b="1" dirty="0" err="1">
                <a:latin typeface="Gill Sans MT" panose="020B0502020104020203" pitchFamily="34" charset="77"/>
              </a:rPr>
              <a:t>Registrering</a:t>
            </a:r>
            <a:r>
              <a:rPr lang="en-GB" altLang="en-US" dirty="0">
                <a:latin typeface="Gill Sans MT" panose="020B0502020104020203" pitchFamily="34" charset="77"/>
              </a:rPr>
              <a:t> </a:t>
            </a:r>
          </a:p>
          <a:p>
            <a:pPr marL="0" indent="0">
              <a:buNone/>
            </a:pPr>
            <a:r>
              <a:rPr lang="sv-SE" altLang="en-US" dirty="0">
                <a:latin typeface="Gill Sans MT" panose="020B0502020104020203" pitchFamily="34" charset="77"/>
              </a:rPr>
              <a:t>Registrering på kurs är obligatorisk. Utan registrering får man </a:t>
            </a:r>
            <a:r>
              <a:rPr lang="sv-SE" altLang="en-US" dirty="0" smtClean="0">
                <a:latin typeface="Gill Sans MT" panose="020B0502020104020203" pitchFamily="34" charset="77"/>
              </a:rPr>
              <a:t>inte delta i lektionerna och </a:t>
            </a:r>
            <a:r>
              <a:rPr lang="sv-SE" altLang="en-US" dirty="0">
                <a:latin typeface="Gill Sans MT" panose="020B0502020104020203" pitchFamily="34" charset="77"/>
              </a:rPr>
              <a:t>tentera. Du webbregistrerar dig i vår databas </a:t>
            </a:r>
            <a:r>
              <a:rPr lang="sv-SE" altLang="en-US" dirty="0" err="1">
                <a:latin typeface="Gill Sans MT" panose="020B0502020104020203" pitchFamily="34" charset="77"/>
              </a:rPr>
              <a:t>Ladok</a:t>
            </a:r>
            <a:r>
              <a:rPr lang="sv-SE" altLang="en-US" dirty="0">
                <a:latin typeface="Gill Sans MT" panose="020B0502020104020203" pitchFamily="34" charset="77"/>
              </a:rPr>
              <a:t>. </a:t>
            </a:r>
          </a:p>
          <a:p>
            <a:pPr marL="0" indent="0">
              <a:buNone/>
            </a:pPr>
            <a:r>
              <a:rPr lang="sv-SE" altLang="en-US" b="1" dirty="0">
                <a:latin typeface="Gill Sans MT" panose="020B0502020104020203" pitchFamily="34" charset="77"/>
              </a:rPr>
              <a:t>CSN</a:t>
            </a:r>
            <a:r>
              <a:rPr lang="sv-SE" altLang="en-US" dirty="0">
                <a:latin typeface="Gill Sans MT" panose="020B0502020104020203" pitchFamily="34" charset="77"/>
              </a:rPr>
              <a:t> läser av vår </a:t>
            </a:r>
            <a:r>
              <a:rPr lang="sv-SE" altLang="en-US" dirty="0" err="1">
                <a:latin typeface="Gill Sans MT" panose="020B0502020104020203" pitchFamily="34" charset="77"/>
              </a:rPr>
              <a:t>Ladok</a:t>
            </a:r>
            <a:r>
              <a:rPr lang="sv-SE" altLang="en-US" dirty="0">
                <a:latin typeface="Gill Sans MT" panose="020B0502020104020203" pitchFamily="34" charset="77"/>
              </a:rPr>
              <a:t> varje natt.</a:t>
            </a:r>
          </a:p>
          <a:p>
            <a:pPr marL="0" indent="0">
              <a:buNone/>
            </a:pPr>
            <a:endParaRPr lang="sv-SE" altLang="en-US" b="1" dirty="0">
              <a:latin typeface="Gill Sans MT" panose="020B0502020104020203" pitchFamily="34" charset="77"/>
            </a:endParaRPr>
          </a:p>
          <a:p>
            <a:pPr marL="0" indent="0">
              <a:buNone/>
            </a:pPr>
            <a:r>
              <a:rPr lang="sv-SE" altLang="en-US" b="1" dirty="0" smtClean="0">
                <a:latin typeface="Gill Sans MT" panose="020B0502020104020203" pitchFamily="34" charset="77"/>
              </a:rPr>
              <a:t>Studieuppehåll</a:t>
            </a:r>
            <a:r>
              <a:rPr lang="sv-SE" altLang="en-US" dirty="0" smtClean="0">
                <a:latin typeface="Gill Sans MT" panose="020B0502020104020203" pitchFamily="34" charset="77"/>
              </a:rPr>
              <a:t> </a:t>
            </a:r>
            <a:endParaRPr lang="sv-SE" altLang="en-US" dirty="0">
              <a:latin typeface="Gill Sans MT" panose="020B0502020104020203" pitchFamily="34" charset="77"/>
            </a:endParaRPr>
          </a:p>
          <a:p>
            <a:pPr marL="0" indent="0">
              <a:buNone/>
            </a:pPr>
            <a:r>
              <a:rPr lang="sv-SE" altLang="en-US" dirty="0">
                <a:latin typeface="Gill Sans MT" panose="020B0502020104020203" pitchFamily="34" charset="77"/>
              </a:rPr>
              <a:t>Under vissa specifika omständigheter kan man göra uppehåll i sina studier och samtidigt </a:t>
            </a:r>
            <a:r>
              <a:rPr lang="sv-SE" altLang="en-US" b="1" dirty="0">
                <a:latin typeface="Gill Sans MT" panose="020B0502020104020203" pitchFamily="34" charset="77"/>
              </a:rPr>
              <a:t>behålla sin plats</a:t>
            </a:r>
            <a:r>
              <a:rPr lang="sv-SE" altLang="en-US" dirty="0">
                <a:latin typeface="Gill Sans MT" panose="020B0502020104020203" pitchFamily="34" charset="77"/>
              </a:rPr>
              <a:t>. Mer information och ansökningsblankett finns här</a:t>
            </a:r>
            <a:r>
              <a:rPr lang="sv-SE" altLang="en-US" dirty="0" smtClean="0">
                <a:latin typeface="Gill Sans MT" panose="020B0502020104020203" pitchFamily="34" charset="77"/>
              </a:rPr>
              <a:t>: </a:t>
            </a:r>
            <a:endParaRPr lang="en-GB" altLang="en-US" dirty="0">
              <a:latin typeface="Gill Sans MT" panose="020B0502020104020203" pitchFamily="34" charset="77"/>
            </a:endParaRPr>
          </a:p>
          <a:p>
            <a:pPr marL="0" indent="0">
              <a:buNone/>
            </a:pPr>
            <a:r>
              <a:rPr lang="en-GB" altLang="en-US" dirty="0">
                <a:latin typeface="Gill Sans MT" panose="020B0502020104020203" pitchFamily="34" charset="77"/>
                <a:hlinkClick r:id="rId2"/>
              </a:rPr>
              <a:t>https://www.lingfil.uu.se/student/studieuppehall-och-studieavbrott/</a:t>
            </a:r>
            <a:r>
              <a:rPr lang="en-GB" altLang="en-US" dirty="0">
                <a:latin typeface="Gill Sans MT" panose="020B0502020104020203" pitchFamily="34" charset="77"/>
              </a:rPr>
              <a:t> </a:t>
            </a:r>
          </a:p>
        </p:txBody>
      </p:sp>
    </p:spTree>
    <p:extLst>
      <p:ext uri="{BB962C8B-B14F-4D97-AF65-F5344CB8AC3E}">
        <p14:creationId xmlns:p14="http://schemas.microsoft.com/office/powerpoint/2010/main" val="380720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564213-3E27-3240-B299-F15E84D20642}"/>
              </a:ext>
            </a:extLst>
          </p:cNvPr>
          <p:cNvSpPr>
            <a:spLocks noGrp="1"/>
          </p:cNvSpPr>
          <p:nvPr>
            <p:ph type="title"/>
          </p:nvPr>
        </p:nvSpPr>
        <p:spPr>
          <a:xfrm>
            <a:off x="3009730" y="699457"/>
            <a:ext cx="8942784" cy="1143000"/>
          </a:xfrm>
        </p:spPr>
        <p:txBody>
          <a:bodyPr/>
          <a:lstStyle/>
          <a:p>
            <a:r>
              <a:rPr lang="sv-SE" dirty="0">
                <a:latin typeface="Gill Sans MT" panose="020B0502020104020203" pitchFamily="34" charset="77"/>
              </a:rPr>
              <a:t>Studieavbrott och frånvaro</a:t>
            </a:r>
          </a:p>
        </p:txBody>
      </p:sp>
      <p:sp>
        <p:nvSpPr>
          <p:cNvPr id="3" name="Platshållare för innehåll 2">
            <a:extLst>
              <a:ext uri="{FF2B5EF4-FFF2-40B4-BE49-F238E27FC236}">
                <a16:creationId xmlns:a16="http://schemas.microsoft.com/office/drawing/2014/main" id="{90F77EC3-EE70-5C46-BD0F-B07697CBB494}"/>
              </a:ext>
            </a:extLst>
          </p:cNvPr>
          <p:cNvSpPr>
            <a:spLocks noGrp="1"/>
          </p:cNvSpPr>
          <p:nvPr>
            <p:ph idx="1"/>
          </p:nvPr>
        </p:nvSpPr>
        <p:spPr>
          <a:xfrm>
            <a:off x="609600" y="1940153"/>
            <a:ext cx="11342914" cy="4917847"/>
          </a:xfrm>
        </p:spPr>
        <p:txBody>
          <a:bodyPr>
            <a:normAutofit/>
          </a:bodyPr>
          <a:lstStyle/>
          <a:p>
            <a:pPr marL="0" indent="0">
              <a:buNone/>
            </a:pPr>
            <a:r>
              <a:rPr lang="en-GB" altLang="en-US" b="1" dirty="0" err="1" smtClean="0">
                <a:latin typeface="Gill Sans MT" panose="020B0502020104020203" pitchFamily="34" charset="77"/>
              </a:rPr>
              <a:t>Studieavbrott</a:t>
            </a:r>
            <a:r>
              <a:rPr lang="en-GB" altLang="en-US" b="1" dirty="0" smtClean="0">
                <a:latin typeface="Gill Sans MT" panose="020B0502020104020203" pitchFamily="34" charset="77"/>
              </a:rPr>
              <a:t> </a:t>
            </a:r>
            <a:endParaRPr lang="en-GB" altLang="en-US" b="1" dirty="0">
              <a:latin typeface="Gill Sans MT" panose="020B0502020104020203" pitchFamily="34" charset="77"/>
            </a:endParaRPr>
          </a:p>
          <a:p>
            <a:pPr marL="0" indent="0">
              <a:buNone/>
            </a:pPr>
            <a:r>
              <a:rPr lang="en-GB" altLang="en-US" dirty="0">
                <a:latin typeface="Gill Sans MT" panose="020B0502020104020203" pitchFamily="34" charset="77"/>
              </a:rPr>
              <a:t>   </a:t>
            </a:r>
            <a:r>
              <a:rPr lang="en-GB" altLang="en-US" b="1" dirty="0" err="1">
                <a:latin typeface="Gill Sans MT" panose="020B0502020104020203" pitchFamily="34" charset="77"/>
              </a:rPr>
              <a:t>Inom</a:t>
            </a:r>
            <a:r>
              <a:rPr lang="en-GB" altLang="en-US" b="1" dirty="0">
                <a:latin typeface="Gill Sans MT" panose="020B0502020104020203" pitchFamily="34" charset="77"/>
              </a:rPr>
              <a:t> 3 </a:t>
            </a:r>
            <a:r>
              <a:rPr lang="en-GB" altLang="en-US" b="1" dirty="0" err="1">
                <a:latin typeface="Gill Sans MT" panose="020B0502020104020203" pitchFamily="34" charset="77"/>
              </a:rPr>
              <a:t>veckor</a:t>
            </a:r>
            <a:r>
              <a:rPr lang="en-GB" altLang="en-US" dirty="0">
                <a:latin typeface="Gill Sans MT" panose="020B0502020104020203" pitchFamily="34" charset="77"/>
              </a:rPr>
              <a:t> </a:t>
            </a:r>
            <a:r>
              <a:rPr lang="en-GB" altLang="en-US" dirty="0" err="1">
                <a:latin typeface="Gill Sans MT" panose="020B0502020104020203" pitchFamily="34" charset="77"/>
              </a:rPr>
              <a:t>efter</a:t>
            </a:r>
            <a:r>
              <a:rPr lang="en-GB" altLang="en-US" dirty="0">
                <a:latin typeface="Gill Sans MT" panose="020B0502020104020203" pitchFamily="34" charset="77"/>
              </a:rPr>
              <a:t> </a:t>
            </a:r>
            <a:r>
              <a:rPr lang="en-GB" altLang="en-US" dirty="0" err="1">
                <a:latin typeface="Gill Sans MT" panose="020B0502020104020203" pitchFamily="34" charset="77"/>
              </a:rPr>
              <a:t>registrering</a:t>
            </a:r>
            <a:r>
              <a:rPr lang="en-GB" altLang="en-US" dirty="0">
                <a:latin typeface="Gill Sans MT" panose="020B0502020104020203" pitchFamily="34" charset="77"/>
              </a:rPr>
              <a:t> </a:t>
            </a:r>
            <a:r>
              <a:rPr lang="en-GB" altLang="en-US" dirty="0" err="1">
                <a:latin typeface="Gill Sans MT" panose="020B0502020104020203" pitchFamily="34" charset="77"/>
              </a:rPr>
              <a:t>kan</a:t>
            </a:r>
            <a:r>
              <a:rPr lang="en-GB" altLang="en-US" dirty="0">
                <a:latin typeface="Gill Sans MT" panose="020B0502020104020203" pitchFamily="34" charset="77"/>
              </a:rPr>
              <a:t> man ”</a:t>
            </a:r>
            <a:r>
              <a:rPr lang="en-GB" altLang="en-US" dirty="0" err="1">
                <a:latin typeface="Gill Sans MT" panose="020B0502020104020203" pitchFamily="34" charset="77"/>
              </a:rPr>
              <a:t>avregistera</a:t>
            </a:r>
            <a:r>
              <a:rPr lang="en-GB" altLang="en-US" dirty="0">
                <a:latin typeface="Gill Sans MT" panose="020B0502020104020203" pitchFamily="34" charset="77"/>
              </a:rPr>
              <a:t>” sig. </a:t>
            </a:r>
          </a:p>
          <a:p>
            <a:pPr marL="0" indent="0">
              <a:buNone/>
            </a:pPr>
            <a:r>
              <a:rPr lang="en-GB" altLang="en-US" dirty="0">
                <a:latin typeface="Gill Sans MT" panose="020B0502020104020203" pitchFamily="34" charset="77"/>
              </a:rPr>
              <a:t>   </a:t>
            </a:r>
            <a:r>
              <a:rPr lang="en-GB" altLang="en-US" b="1" dirty="0" err="1">
                <a:latin typeface="Gill Sans MT" panose="020B0502020104020203" pitchFamily="34" charset="77"/>
              </a:rPr>
              <a:t>Efter</a:t>
            </a:r>
            <a:r>
              <a:rPr lang="en-GB" altLang="en-US" b="1" dirty="0">
                <a:latin typeface="Gill Sans MT" panose="020B0502020104020203" pitchFamily="34" charset="77"/>
              </a:rPr>
              <a:t> </a:t>
            </a:r>
            <a:r>
              <a:rPr lang="en-GB" altLang="en-US" dirty="0">
                <a:latin typeface="Gill Sans MT" panose="020B0502020104020203" pitchFamily="34" charset="77"/>
              </a:rPr>
              <a:t>3 </a:t>
            </a:r>
            <a:r>
              <a:rPr lang="en-GB" altLang="en-US" dirty="0" err="1">
                <a:latin typeface="Gill Sans MT" panose="020B0502020104020203" pitchFamily="34" charset="77"/>
              </a:rPr>
              <a:t>veckor</a:t>
            </a:r>
            <a:r>
              <a:rPr lang="en-GB" altLang="en-US" dirty="0">
                <a:latin typeface="Gill Sans MT" panose="020B0502020104020203" pitchFamily="34" charset="77"/>
              </a:rPr>
              <a:t> </a:t>
            </a:r>
            <a:r>
              <a:rPr lang="en-GB" altLang="en-US" dirty="0" err="1">
                <a:latin typeface="Gill Sans MT" panose="020B0502020104020203" pitchFamily="34" charset="77"/>
              </a:rPr>
              <a:t>räknas</a:t>
            </a:r>
            <a:r>
              <a:rPr lang="en-GB" altLang="en-US" dirty="0">
                <a:latin typeface="Gill Sans MT" panose="020B0502020104020203" pitchFamily="34" charset="77"/>
              </a:rPr>
              <a:t> </a:t>
            </a:r>
            <a:r>
              <a:rPr lang="en-GB" altLang="en-US" dirty="0" err="1">
                <a:latin typeface="Gill Sans MT" panose="020B0502020104020203" pitchFamily="34" charset="77"/>
              </a:rPr>
              <a:t>det</a:t>
            </a:r>
            <a:r>
              <a:rPr lang="en-GB" altLang="en-US" dirty="0">
                <a:latin typeface="Gill Sans MT" panose="020B0502020104020203" pitchFamily="34" charset="77"/>
              </a:rPr>
              <a:t> </a:t>
            </a:r>
            <a:r>
              <a:rPr lang="en-GB" altLang="en-US" dirty="0" err="1">
                <a:latin typeface="Gill Sans MT" panose="020B0502020104020203" pitchFamily="34" charset="77"/>
              </a:rPr>
              <a:t>som</a:t>
            </a:r>
            <a:r>
              <a:rPr lang="en-GB" altLang="en-US" dirty="0">
                <a:latin typeface="Gill Sans MT" panose="020B0502020104020203" pitchFamily="34" charset="77"/>
              </a:rPr>
              <a:t> ”</a:t>
            </a:r>
            <a:r>
              <a:rPr lang="en-GB" altLang="en-US" dirty="0" err="1">
                <a:latin typeface="Gill Sans MT" panose="020B0502020104020203" pitchFamily="34" charset="77"/>
              </a:rPr>
              <a:t>avbrott</a:t>
            </a:r>
            <a:r>
              <a:rPr lang="en-GB" altLang="en-US" dirty="0">
                <a:latin typeface="Gill Sans MT" panose="020B0502020104020203" pitchFamily="34" charset="77"/>
              </a:rPr>
              <a:t>”.</a:t>
            </a:r>
          </a:p>
          <a:p>
            <a:pPr marL="0" indent="0">
              <a:buNone/>
            </a:pPr>
            <a:r>
              <a:rPr lang="en-GB" altLang="en-US" dirty="0" err="1">
                <a:latin typeface="Gill Sans MT" panose="020B0502020104020203" pitchFamily="34" charset="77"/>
              </a:rPr>
              <a:t>Meddela</a:t>
            </a:r>
            <a:r>
              <a:rPr lang="en-GB" altLang="en-US" dirty="0">
                <a:latin typeface="Gill Sans MT" panose="020B0502020104020203" pitchFamily="34" charset="77"/>
              </a:rPr>
              <a:t> </a:t>
            </a:r>
            <a:r>
              <a:rPr lang="en-GB" altLang="en-US" dirty="0" err="1">
                <a:latin typeface="Gill Sans MT" panose="020B0502020104020203" pitchFamily="34" charset="77"/>
              </a:rPr>
              <a:t>institutionen</a:t>
            </a:r>
            <a:r>
              <a:rPr lang="en-GB" altLang="en-US" dirty="0">
                <a:latin typeface="Gill Sans MT" panose="020B0502020104020203" pitchFamily="34" charset="77"/>
              </a:rPr>
              <a:t> </a:t>
            </a:r>
            <a:r>
              <a:rPr lang="en-GB" altLang="en-US" i="1" dirty="0" err="1">
                <a:latin typeface="Gill Sans MT" panose="020B0502020104020203" pitchFamily="34" charset="77"/>
              </a:rPr>
              <a:t>omgående</a:t>
            </a:r>
            <a:r>
              <a:rPr lang="en-GB" altLang="en-US" dirty="0">
                <a:latin typeface="Gill Sans MT" panose="020B0502020104020203" pitchFamily="34" charset="77"/>
              </a:rPr>
              <a:t>, </a:t>
            </a:r>
            <a:r>
              <a:rPr lang="en-GB" altLang="en-US" dirty="0" err="1">
                <a:latin typeface="Gill Sans MT" panose="020B0502020104020203" pitchFamily="34" charset="77"/>
              </a:rPr>
              <a:t>skriftligen</a:t>
            </a:r>
            <a:r>
              <a:rPr lang="en-GB" altLang="en-US" dirty="0">
                <a:latin typeface="Gill Sans MT" panose="020B0502020104020203" pitchFamily="34" charset="77"/>
              </a:rPr>
              <a:t> till </a:t>
            </a:r>
            <a:r>
              <a:rPr lang="en-GB" altLang="en-US" u="sng" dirty="0" err="1">
                <a:solidFill>
                  <a:srgbClr val="3B659D"/>
                </a:solidFill>
                <a:latin typeface="Gill Sans MT" panose="020B0502020104020203" pitchFamily="34" charset="77"/>
              </a:rPr>
              <a:t>info@lingfil.uu.se</a:t>
            </a:r>
            <a:r>
              <a:rPr lang="en-GB" altLang="en-US" dirty="0">
                <a:latin typeface="Gill Sans MT" panose="020B0502020104020203" pitchFamily="34" charset="77"/>
              </a:rPr>
              <a:t>. Ange </a:t>
            </a:r>
            <a:r>
              <a:rPr lang="en-GB" altLang="en-US" dirty="0" err="1">
                <a:latin typeface="Gill Sans MT" panose="020B0502020104020203" pitchFamily="34" charset="77"/>
              </a:rPr>
              <a:t>ditt</a:t>
            </a:r>
            <a:r>
              <a:rPr lang="en-GB" altLang="en-US" dirty="0">
                <a:latin typeface="Gill Sans MT" panose="020B0502020104020203" pitchFamily="34" charset="77"/>
              </a:rPr>
              <a:t> </a:t>
            </a:r>
            <a:r>
              <a:rPr lang="en-GB" altLang="en-US" dirty="0" err="1">
                <a:latin typeface="Gill Sans MT" panose="020B0502020104020203" pitchFamily="34" charset="77"/>
              </a:rPr>
              <a:t>namn</a:t>
            </a:r>
            <a:r>
              <a:rPr lang="en-GB" altLang="en-US" dirty="0">
                <a:latin typeface="Gill Sans MT" panose="020B0502020104020203" pitchFamily="34" charset="77"/>
              </a:rPr>
              <a:t>, </a:t>
            </a:r>
            <a:r>
              <a:rPr lang="en-GB" altLang="en-US" dirty="0" err="1">
                <a:latin typeface="Gill Sans MT" panose="020B0502020104020203" pitchFamily="34" charset="77"/>
              </a:rPr>
              <a:t>personnummer</a:t>
            </a:r>
            <a:r>
              <a:rPr lang="en-GB" altLang="en-US" dirty="0">
                <a:latin typeface="Gill Sans MT" panose="020B0502020104020203" pitchFamily="34" charset="77"/>
              </a:rPr>
              <a:t> </a:t>
            </a:r>
            <a:r>
              <a:rPr lang="en-GB" altLang="en-US" dirty="0" err="1">
                <a:latin typeface="Gill Sans MT" panose="020B0502020104020203" pitchFamily="34" charset="77"/>
              </a:rPr>
              <a:t>och</a:t>
            </a:r>
            <a:r>
              <a:rPr lang="en-GB" altLang="en-US" dirty="0">
                <a:latin typeface="Gill Sans MT" panose="020B0502020104020203" pitchFamily="34" charset="77"/>
              </a:rPr>
              <a:t> </a:t>
            </a:r>
            <a:r>
              <a:rPr lang="en-GB" altLang="en-US" dirty="0" err="1">
                <a:latin typeface="Gill Sans MT" panose="020B0502020104020203" pitchFamily="34" charset="77"/>
              </a:rPr>
              <a:t>kurs</a:t>
            </a:r>
            <a:r>
              <a:rPr lang="en-GB" altLang="en-US" dirty="0">
                <a:latin typeface="Gill Sans MT" panose="020B0502020104020203" pitchFamily="34" charset="77"/>
              </a:rPr>
              <a:t> </a:t>
            </a:r>
            <a:r>
              <a:rPr lang="en-GB" altLang="en-US" dirty="0" err="1">
                <a:latin typeface="Gill Sans MT" panose="020B0502020104020203" pitchFamily="34" charset="77"/>
              </a:rPr>
              <a:t>samt</a:t>
            </a:r>
            <a:r>
              <a:rPr lang="en-GB" altLang="en-US" dirty="0">
                <a:latin typeface="Gill Sans MT" panose="020B0502020104020203" pitchFamily="34" charset="77"/>
              </a:rPr>
              <a:t> </a:t>
            </a:r>
            <a:r>
              <a:rPr lang="en-GB" altLang="en-US" dirty="0" err="1">
                <a:latin typeface="Gill Sans MT" panose="020B0502020104020203" pitchFamily="34" charset="77"/>
              </a:rPr>
              <a:t>kurskod</a:t>
            </a:r>
            <a:r>
              <a:rPr lang="en-GB" altLang="en-US" dirty="0" smtClean="0">
                <a:latin typeface="Gill Sans MT" panose="020B0502020104020203" pitchFamily="34" charset="77"/>
              </a:rPr>
              <a:t>.</a:t>
            </a:r>
          </a:p>
          <a:p>
            <a:pPr marL="0" indent="0">
              <a:buNone/>
            </a:pPr>
            <a:r>
              <a:rPr lang="en-GB" altLang="en-US" b="1" dirty="0" err="1" smtClean="0">
                <a:latin typeface="Gill Sans MT" panose="020B0502020104020203" pitchFamily="34" charset="77"/>
              </a:rPr>
              <a:t>Frånvaro</a:t>
            </a:r>
            <a:endParaRPr lang="en-GB" altLang="en-US" b="1" dirty="0">
              <a:latin typeface="Gill Sans MT" panose="020B0502020104020203" pitchFamily="34" charset="77"/>
            </a:endParaRPr>
          </a:p>
          <a:p>
            <a:pPr marL="0" indent="0">
              <a:buNone/>
            </a:pPr>
            <a:r>
              <a:rPr lang="en-GB" altLang="en-US" dirty="0">
                <a:latin typeface="Gill Sans MT" panose="020B0502020104020203" pitchFamily="34" charset="77"/>
              </a:rPr>
              <a:t>Om du </a:t>
            </a:r>
            <a:r>
              <a:rPr lang="en-GB" altLang="en-US" dirty="0" err="1">
                <a:latin typeface="Gill Sans MT" panose="020B0502020104020203" pitchFamily="34" charset="77"/>
              </a:rPr>
              <a:t>blir</a:t>
            </a:r>
            <a:r>
              <a:rPr lang="en-GB" altLang="en-US" dirty="0">
                <a:latin typeface="Gill Sans MT" panose="020B0502020104020203" pitchFamily="34" charset="77"/>
              </a:rPr>
              <a:t> </a:t>
            </a:r>
            <a:r>
              <a:rPr lang="en-GB" altLang="en-US" dirty="0" err="1">
                <a:latin typeface="Gill Sans MT" panose="020B0502020104020203" pitchFamily="34" charset="77"/>
              </a:rPr>
              <a:t>sjuk</a:t>
            </a:r>
            <a:r>
              <a:rPr lang="en-GB" altLang="en-US" dirty="0">
                <a:latin typeface="Gill Sans MT" panose="020B0502020104020203" pitchFamily="34" charset="77"/>
              </a:rPr>
              <a:t>, </a:t>
            </a:r>
            <a:r>
              <a:rPr lang="en-GB" altLang="en-US" dirty="0" err="1">
                <a:latin typeface="Gill Sans MT" panose="020B0502020104020203" pitchFamily="34" charset="77"/>
              </a:rPr>
              <a:t>meddela</a:t>
            </a:r>
            <a:r>
              <a:rPr lang="en-GB" altLang="en-US" dirty="0">
                <a:latin typeface="Gill Sans MT" panose="020B0502020104020203" pitchFamily="34" charset="77"/>
              </a:rPr>
              <a:t> din </a:t>
            </a:r>
            <a:r>
              <a:rPr lang="en-GB" altLang="en-US" dirty="0" err="1">
                <a:latin typeface="Gill Sans MT" panose="020B0502020104020203" pitchFamily="34" charset="77"/>
              </a:rPr>
              <a:t>lärare</a:t>
            </a:r>
            <a:r>
              <a:rPr lang="en-GB" altLang="en-US" dirty="0">
                <a:latin typeface="Gill Sans MT" panose="020B0502020104020203" pitchFamily="34" charset="77"/>
              </a:rPr>
              <a:t> </a:t>
            </a:r>
            <a:r>
              <a:rPr lang="en-GB" altLang="en-US" dirty="0" err="1">
                <a:latin typeface="Gill Sans MT" panose="020B0502020104020203" pitchFamily="34" charset="77"/>
              </a:rPr>
              <a:t>och</a:t>
            </a:r>
            <a:r>
              <a:rPr lang="en-GB" altLang="en-US" dirty="0">
                <a:latin typeface="Gill Sans MT" panose="020B0502020104020203" pitchFamily="34" charset="77"/>
              </a:rPr>
              <a:t> </a:t>
            </a:r>
            <a:r>
              <a:rPr lang="en-GB" altLang="en-US" dirty="0" err="1">
                <a:latin typeface="Gill Sans MT" panose="020B0502020104020203" pitchFamily="34" charset="77"/>
              </a:rPr>
              <a:t>anmäl</a:t>
            </a:r>
            <a:r>
              <a:rPr lang="en-GB" altLang="en-US" dirty="0">
                <a:latin typeface="Gill Sans MT" panose="020B0502020104020203" pitchFamily="34" charset="77"/>
              </a:rPr>
              <a:t> </a:t>
            </a:r>
            <a:r>
              <a:rPr lang="en-GB" altLang="en-US" dirty="0" err="1">
                <a:latin typeface="Gill Sans MT" panose="020B0502020104020203" pitchFamily="34" charset="77"/>
              </a:rPr>
              <a:t>det</a:t>
            </a:r>
            <a:r>
              <a:rPr lang="en-GB" altLang="en-US" dirty="0">
                <a:latin typeface="Gill Sans MT" panose="020B0502020104020203" pitchFamily="34" charset="77"/>
              </a:rPr>
              <a:t> till </a:t>
            </a:r>
            <a:r>
              <a:rPr lang="en-GB" altLang="en-US" dirty="0" err="1" smtClean="0">
                <a:latin typeface="Gill Sans MT" panose="020B0502020104020203" pitchFamily="34" charset="77"/>
              </a:rPr>
              <a:t>Försäkringskassan</a:t>
            </a:r>
            <a:r>
              <a:rPr lang="en-GB" altLang="en-US" dirty="0">
                <a:latin typeface="Gill Sans MT" panose="020B0502020104020203" pitchFamily="34" charset="77"/>
              </a:rPr>
              <a:t> </a:t>
            </a:r>
            <a:r>
              <a:rPr lang="en-GB" altLang="en-US" dirty="0" smtClean="0">
                <a:latin typeface="Gill Sans MT" panose="020B0502020104020203" pitchFamily="34" charset="77"/>
              </a:rPr>
              <a:t>(</a:t>
            </a:r>
            <a:r>
              <a:rPr lang="en-GB" altLang="en-US" dirty="0" err="1" smtClean="0">
                <a:latin typeface="Gill Sans MT" panose="020B0502020104020203" pitchFamily="34" charset="77"/>
              </a:rPr>
              <a:t>gäller</a:t>
            </a:r>
            <a:r>
              <a:rPr lang="en-GB" altLang="en-US" dirty="0" smtClean="0">
                <a:latin typeface="Gill Sans MT" panose="020B0502020104020203" pitchFamily="34" charset="77"/>
              </a:rPr>
              <a:t> </a:t>
            </a:r>
            <a:r>
              <a:rPr lang="en-GB" altLang="en-US" dirty="0" err="1" smtClean="0">
                <a:latin typeface="Gill Sans MT" panose="020B0502020104020203" pitchFamily="34" charset="77"/>
              </a:rPr>
              <a:t>framför</a:t>
            </a:r>
            <a:r>
              <a:rPr lang="en-GB" altLang="en-US" dirty="0" smtClean="0">
                <a:latin typeface="Gill Sans MT" panose="020B0502020104020203" pitchFamily="34" charset="77"/>
              </a:rPr>
              <a:t> </a:t>
            </a:r>
            <a:r>
              <a:rPr lang="en-GB" altLang="en-US" dirty="0" err="1" smtClean="0">
                <a:latin typeface="Gill Sans MT" panose="020B0502020104020203" pitchFamily="34" charset="77"/>
              </a:rPr>
              <a:t>allt</a:t>
            </a:r>
            <a:r>
              <a:rPr lang="en-GB" altLang="en-US" dirty="0" smtClean="0">
                <a:latin typeface="Gill Sans MT" panose="020B0502020104020203" pitchFamily="34" charset="77"/>
              </a:rPr>
              <a:t> </a:t>
            </a:r>
            <a:r>
              <a:rPr lang="en-GB" altLang="en-US" dirty="0" err="1" smtClean="0">
                <a:latin typeface="Gill Sans MT" panose="020B0502020104020203" pitchFamily="34" charset="77"/>
              </a:rPr>
              <a:t>långvarig</a:t>
            </a:r>
            <a:r>
              <a:rPr lang="en-GB" altLang="en-US" dirty="0" smtClean="0">
                <a:latin typeface="Gill Sans MT" panose="020B0502020104020203" pitchFamily="34" charset="77"/>
              </a:rPr>
              <a:t> </a:t>
            </a:r>
            <a:r>
              <a:rPr lang="en-GB" altLang="en-US" dirty="0" err="1" smtClean="0">
                <a:latin typeface="Gill Sans MT" panose="020B0502020104020203" pitchFamily="34" charset="77"/>
              </a:rPr>
              <a:t>sjukdom</a:t>
            </a:r>
            <a:r>
              <a:rPr lang="en-GB" altLang="en-US" dirty="0" smtClean="0">
                <a:latin typeface="Gill Sans MT" panose="020B0502020104020203" pitchFamily="34" charset="77"/>
              </a:rPr>
              <a:t>)</a:t>
            </a:r>
            <a:endParaRPr lang="en-GB" altLang="en-US" dirty="0">
              <a:latin typeface="Gill Sans MT" panose="020B0502020104020203" pitchFamily="34" charset="77"/>
            </a:endParaRPr>
          </a:p>
        </p:txBody>
      </p:sp>
    </p:spTree>
    <p:extLst>
      <p:ext uri="{BB962C8B-B14F-4D97-AF65-F5344CB8AC3E}">
        <p14:creationId xmlns:p14="http://schemas.microsoft.com/office/powerpoint/2010/main" val="355109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98C6D813-2567-BE4B-809A-CAA3EBE70175}"/>
              </a:ext>
            </a:extLst>
          </p:cNvPr>
          <p:cNvSpPr txBox="1">
            <a:spLocks noChangeArrowheads="1"/>
          </p:cNvSpPr>
          <p:nvPr/>
        </p:nvSpPr>
        <p:spPr bwMode="auto">
          <a:xfrm>
            <a:off x="4215267" y="722087"/>
            <a:ext cx="770731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5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spcBef>
                <a:spcPct val="0"/>
              </a:spcBef>
            </a:pPr>
            <a:r>
              <a:rPr lang="sv-SE" altLang="en-US" sz="4800" dirty="0" smtClean="0">
                <a:latin typeface="Gill Sans MT" panose="020B0502020104020203" pitchFamily="34" charset="77"/>
              </a:rPr>
              <a:t>Studentkår och nation</a:t>
            </a:r>
            <a:endParaRPr lang="en-US" altLang="en-US" sz="4800" dirty="0">
              <a:latin typeface="Gill Sans MT" panose="020B0502020104020203" pitchFamily="34" charset="77"/>
            </a:endParaRPr>
          </a:p>
        </p:txBody>
      </p:sp>
      <p:sp>
        <p:nvSpPr>
          <p:cNvPr id="25602" name="Rectangle 3">
            <a:extLst>
              <a:ext uri="{FF2B5EF4-FFF2-40B4-BE49-F238E27FC236}">
                <a16:creationId xmlns:a16="http://schemas.microsoft.com/office/drawing/2014/main" id="{E125B44C-CE46-9644-9DD0-15AB14C7F95F}"/>
              </a:ext>
            </a:extLst>
          </p:cNvPr>
          <p:cNvSpPr txBox="1">
            <a:spLocks noChangeArrowheads="1"/>
          </p:cNvSpPr>
          <p:nvPr/>
        </p:nvSpPr>
        <p:spPr bwMode="auto">
          <a:xfrm>
            <a:off x="1014186" y="1979803"/>
            <a:ext cx="10595428" cy="476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5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sv-SE" altLang="en-US" sz="3200" dirty="0">
                <a:latin typeface="Gill Sans MT" panose="020B0502020104020203" pitchFamily="34" charset="77"/>
              </a:rPr>
              <a:t>Det är inte längre obligatoriskt att vara medlem i </a:t>
            </a:r>
            <a:r>
              <a:rPr lang="sv-SE" altLang="en-US" sz="3200" dirty="0" smtClean="0">
                <a:latin typeface="Gill Sans MT" panose="020B0502020104020203" pitchFamily="34" charset="77"/>
              </a:rPr>
              <a:t>kåren, men eftersom den jobbar för att studenterna ska ha det så bra det bara går är det smart att vara med.</a:t>
            </a:r>
            <a:endParaRPr lang="sv-SE" altLang="en-US" sz="3200" dirty="0">
              <a:latin typeface="Gill Sans MT" panose="020B0502020104020203" pitchFamily="34" charset="77"/>
            </a:endParaRPr>
          </a:p>
          <a:p>
            <a:r>
              <a:rPr lang="sv-SE" altLang="en-US" sz="3200" dirty="0">
                <a:latin typeface="Gill Sans MT" panose="020B0502020104020203" pitchFamily="34" charset="77"/>
              </a:rPr>
              <a:t>Inskrivning på nation pågår. </a:t>
            </a:r>
            <a:r>
              <a:rPr lang="sv-SE" altLang="en-US" sz="3200" dirty="0" smtClean="0">
                <a:latin typeface="Gill Sans MT" panose="020B0502020104020203" pitchFamily="34" charset="77"/>
              </a:rPr>
              <a:t>Medtag </a:t>
            </a:r>
            <a:r>
              <a:rPr lang="sv-SE" altLang="en-US" sz="3200" dirty="0">
                <a:latin typeface="Gill Sans MT" panose="020B0502020104020203" pitchFamily="34" charset="77"/>
              </a:rPr>
              <a:t>antagningsbesked.</a:t>
            </a:r>
          </a:p>
          <a:p>
            <a:endParaRPr lang="sv-SE" altLang="en-US" sz="3200" dirty="0">
              <a:latin typeface="Gill Sans MT" panose="020B0502020104020203" pitchFamily="34" charset="77"/>
            </a:endParaRPr>
          </a:p>
          <a:p>
            <a:r>
              <a:rPr lang="sv-SE" altLang="en-US" sz="3200" dirty="0">
                <a:latin typeface="Gill Sans MT" panose="020B0502020104020203" pitchFamily="34" charset="77"/>
              </a:rPr>
              <a:t>Mer information på Studentkårens hemsida: </a:t>
            </a:r>
          </a:p>
          <a:p>
            <a:r>
              <a:rPr lang="sv-SE" altLang="en-US" sz="3200" dirty="0">
                <a:solidFill>
                  <a:srgbClr val="3B659D"/>
                </a:solidFill>
                <a:latin typeface="Gill Sans MT" panose="020B0502020104020203" pitchFamily="34" charset="77"/>
              </a:rPr>
              <a:t>www.uskar.se</a:t>
            </a:r>
            <a:endParaRPr lang="en-US" altLang="en-US" sz="3200" dirty="0">
              <a:latin typeface="Gill Sans MT" panose="020B0502020104020203" pitchFamily="34" charset="77"/>
            </a:endParaRPr>
          </a:p>
        </p:txBody>
      </p:sp>
    </p:spTree>
    <p:extLst>
      <p:ext uri="{BB962C8B-B14F-4D97-AF65-F5344CB8AC3E}">
        <p14:creationId xmlns:p14="http://schemas.microsoft.com/office/powerpoint/2010/main" val="53921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Studentrepresentant</a:t>
            </a:r>
            <a:endParaRPr lang="en-US" dirty="0"/>
          </a:p>
        </p:txBody>
      </p:sp>
      <p:sp>
        <p:nvSpPr>
          <p:cNvPr id="3" name="Platshållare för innehåll 2"/>
          <p:cNvSpPr>
            <a:spLocks noGrp="1"/>
          </p:cNvSpPr>
          <p:nvPr>
            <p:ph idx="1"/>
          </p:nvPr>
        </p:nvSpPr>
        <p:spPr>
          <a:xfrm>
            <a:off x="609600" y="1954636"/>
            <a:ext cx="10972800" cy="4450696"/>
          </a:xfrm>
        </p:spPr>
        <p:txBody>
          <a:bodyPr>
            <a:normAutofit fontScale="92500" lnSpcReduction="20000"/>
          </a:bodyPr>
          <a:lstStyle/>
          <a:p>
            <a:pPr marL="0" indent="0">
              <a:buNone/>
            </a:pPr>
            <a:r>
              <a:rPr lang="sv-SE" dirty="0" smtClean="0"/>
              <a:t>Institutionen och fakulteten behöver studentrepresentanter i olika kommittéer, råd och styrelser. Hör av dig till Studentkåren om du är intresserad. Här kan du läsa mer om vad det innebär att vara studentrepresentant samt läsa vilka uppdrag som är lediga </a:t>
            </a:r>
            <a:r>
              <a:rPr lang="en-US" dirty="0" smtClean="0">
                <a:hlinkClick r:id="rId2"/>
              </a:rPr>
              <a:t>https</a:t>
            </a:r>
            <a:r>
              <a:rPr lang="en-US" dirty="0">
                <a:hlinkClick r:id="rId2"/>
              </a:rPr>
              <a:t>://</a:t>
            </a:r>
            <a:r>
              <a:rPr lang="en-US" dirty="0" smtClean="0">
                <a:hlinkClick r:id="rId2"/>
              </a:rPr>
              <a:t>www.uskar.se/search?q=studentrepresentant</a:t>
            </a:r>
            <a:endParaRPr lang="en-US" dirty="0" smtClean="0"/>
          </a:p>
          <a:p>
            <a:pPr marL="0" indent="0">
              <a:buNone/>
            </a:pPr>
            <a:endParaRPr lang="sv-SE" dirty="0" smtClean="0"/>
          </a:p>
          <a:p>
            <a:pPr marL="0" indent="0">
              <a:buNone/>
            </a:pPr>
            <a:r>
              <a:rPr lang="sv-SE" dirty="0" smtClean="0"/>
              <a:t>Här finns de lediga uppdragen på Språkvetenskapliga fakulteten listade</a:t>
            </a:r>
          </a:p>
          <a:p>
            <a:pPr marL="0" indent="0">
              <a:buNone/>
            </a:pPr>
            <a:r>
              <a:rPr lang="en-US" dirty="0">
                <a:hlinkClick r:id="rId3"/>
              </a:rPr>
              <a:t>https://</a:t>
            </a:r>
            <a:r>
              <a:rPr lang="en-US" dirty="0" smtClean="0">
                <a:hlinkClick r:id="rId3"/>
              </a:rPr>
              <a:t>www.uskar.se/sprakvetenskapliga-fakulteten?rq=studentrepresentant</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94017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A34060BA-6BA3-6B40-AD1D-9B467E361559}"/>
              </a:ext>
            </a:extLst>
          </p:cNvPr>
          <p:cNvSpPr txBox="1">
            <a:spLocks noChangeArrowheads="1"/>
          </p:cNvSpPr>
          <p:nvPr/>
        </p:nvSpPr>
        <p:spPr bwMode="auto">
          <a:xfrm>
            <a:off x="3692752" y="677410"/>
            <a:ext cx="74485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5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9pPr>
          </a:lstStyle>
          <a:p>
            <a:pPr algn="r">
              <a:spcBef>
                <a:spcPct val="0"/>
              </a:spcBef>
            </a:pPr>
            <a:r>
              <a:rPr lang="en-GB" altLang="en-US" sz="4800" dirty="0" err="1" smtClean="0">
                <a:latin typeface="Gill Sans MT" panose="020B0502020104020203" pitchFamily="34" charset="77"/>
              </a:rPr>
              <a:t>Campuskort</a:t>
            </a:r>
            <a:r>
              <a:rPr lang="en-GB" altLang="en-US" sz="4800" dirty="0" smtClean="0">
                <a:latin typeface="Gill Sans MT" panose="020B0502020104020203" pitchFamily="34" charset="77"/>
              </a:rPr>
              <a:t>/</a:t>
            </a:r>
            <a:r>
              <a:rPr lang="en-GB" altLang="en-US" sz="4800" dirty="0" err="1" smtClean="0">
                <a:latin typeface="Gill Sans MT" panose="020B0502020104020203" pitchFamily="34" charset="77"/>
              </a:rPr>
              <a:t>passerkort</a:t>
            </a:r>
            <a:endParaRPr lang="en-GB" altLang="en-US" sz="4800" dirty="0">
              <a:latin typeface="Gill Sans MT" panose="020B0502020104020203" pitchFamily="34" charset="77"/>
            </a:endParaRPr>
          </a:p>
        </p:txBody>
      </p:sp>
      <p:sp>
        <p:nvSpPr>
          <p:cNvPr id="28674" name="Rectangle 3">
            <a:extLst>
              <a:ext uri="{FF2B5EF4-FFF2-40B4-BE49-F238E27FC236}">
                <a16:creationId xmlns:a16="http://schemas.microsoft.com/office/drawing/2014/main" id="{DB24736E-4393-6E4A-86F2-B69FCA026842}"/>
              </a:ext>
            </a:extLst>
          </p:cNvPr>
          <p:cNvSpPr txBox="1">
            <a:spLocks noChangeArrowheads="1"/>
          </p:cNvSpPr>
          <p:nvPr/>
        </p:nvSpPr>
        <p:spPr bwMode="auto">
          <a:xfrm>
            <a:off x="1193800" y="1714091"/>
            <a:ext cx="112141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9pPr>
          </a:lstStyle>
          <a:p>
            <a:pPr>
              <a:lnSpc>
                <a:spcPct val="150000"/>
              </a:lnSpc>
            </a:pPr>
            <a:r>
              <a:rPr lang="en-GB" altLang="en-US" sz="2400" dirty="0" err="1">
                <a:latin typeface="Gill Sans MT" panose="020B0502020104020203" pitchFamily="34" charset="77"/>
              </a:rPr>
              <a:t>Kan</a:t>
            </a:r>
            <a:r>
              <a:rPr lang="en-GB" altLang="en-US" sz="2400" dirty="0">
                <a:latin typeface="Gill Sans MT" panose="020B0502020104020203" pitchFamily="34" charset="77"/>
              </a:rPr>
              <a:t> </a:t>
            </a:r>
            <a:r>
              <a:rPr lang="en-GB" altLang="en-US" sz="2400" dirty="0" err="1">
                <a:latin typeface="Gill Sans MT" panose="020B0502020104020203" pitchFamily="34" charset="77"/>
              </a:rPr>
              <a:t>rekvireras</a:t>
            </a:r>
            <a:r>
              <a:rPr lang="en-GB" altLang="en-US" sz="2400" dirty="0">
                <a:latin typeface="Gill Sans MT" panose="020B0502020104020203" pitchFamily="34" charset="77"/>
              </a:rPr>
              <a:t> </a:t>
            </a:r>
            <a:r>
              <a:rPr lang="en-GB" altLang="en-US" sz="2400" dirty="0" err="1">
                <a:latin typeface="Gill Sans MT" panose="020B0502020104020203" pitchFamily="34" charset="77"/>
              </a:rPr>
              <a:t>efter</a:t>
            </a:r>
            <a:r>
              <a:rPr lang="en-GB" altLang="en-US" sz="2400" dirty="0">
                <a:latin typeface="Gill Sans MT" panose="020B0502020104020203" pitchFamily="34" charset="77"/>
              </a:rPr>
              <a:t> registering </a:t>
            </a:r>
            <a:r>
              <a:rPr lang="en-GB" altLang="en-US" sz="2400" dirty="0" err="1">
                <a:latin typeface="Gill Sans MT" panose="020B0502020104020203" pitchFamily="34" charset="77"/>
              </a:rPr>
              <a:t>på</a:t>
            </a:r>
            <a:r>
              <a:rPr lang="en-GB" altLang="en-US" sz="2400" dirty="0">
                <a:latin typeface="Gill Sans MT" panose="020B0502020104020203" pitchFamily="34" charset="77"/>
              </a:rPr>
              <a:t> </a:t>
            </a:r>
            <a:r>
              <a:rPr lang="en-GB" altLang="en-US" sz="2400" b="1" dirty="0" err="1">
                <a:latin typeface="Gill Sans MT" panose="020B0502020104020203" pitchFamily="34" charset="77"/>
              </a:rPr>
              <a:t>Servicecenter</a:t>
            </a:r>
            <a:r>
              <a:rPr lang="en-GB" altLang="en-US" sz="2400" dirty="0">
                <a:latin typeface="Gill Sans MT" panose="020B0502020104020203" pitchFamily="34" charset="77"/>
              </a:rPr>
              <a:t> </a:t>
            </a:r>
            <a:r>
              <a:rPr lang="en-GB" altLang="en-US" sz="2400" dirty="0" smtClean="0">
                <a:latin typeface="Gill Sans MT" panose="020B0502020104020203" pitchFamily="34" charset="77"/>
              </a:rPr>
              <a:t>(</a:t>
            </a:r>
            <a:r>
              <a:rPr lang="en-GB" altLang="en-US" sz="2400" dirty="0" err="1" smtClean="0">
                <a:latin typeface="Gill Sans MT" panose="020B0502020104020203" pitchFamily="34" charset="77"/>
              </a:rPr>
              <a:t>Glasentrén</a:t>
            </a:r>
            <a:r>
              <a:rPr lang="en-GB" altLang="en-US" sz="2400" dirty="0" smtClean="0">
                <a:latin typeface="Gill Sans MT" panose="020B0502020104020203" pitchFamily="34" charset="77"/>
              </a:rPr>
              <a:t>, </a:t>
            </a:r>
            <a:r>
              <a:rPr lang="en-GB" altLang="en-US" sz="2400" dirty="0" err="1" smtClean="0">
                <a:latin typeface="Gill Sans MT" panose="020B0502020104020203" pitchFamily="34" charset="77"/>
              </a:rPr>
              <a:t>ingång</a:t>
            </a:r>
            <a:r>
              <a:rPr lang="en-GB" altLang="en-US" sz="2400" dirty="0" smtClean="0">
                <a:latin typeface="Gill Sans MT" panose="020B0502020104020203" pitchFamily="34" charset="77"/>
              </a:rPr>
              <a:t> </a:t>
            </a:r>
            <a:r>
              <a:rPr lang="en-GB" altLang="en-US" sz="2400" dirty="0">
                <a:latin typeface="Gill Sans MT" panose="020B0502020104020203" pitchFamily="34" charset="77"/>
              </a:rPr>
              <a:t>3H, Campus Engelska </a:t>
            </a:r>
            <a:r>
              <a:rPr lang="en-GB" altLang="en-US" sz="2400" dirty="0" err="1">
                <a:latin typeface="Gill Sans MT" panose="020B0502020104020203" pitchFamily="34" charset="77"/>
              </a:rPr>
              <a:t>parken</a:t>
            </a:r>
            <a:r>
              <a:rPr lang="en-GB" altLang="en-US" sz="2400" dirty="0">
                <a:latin typeface="Gill Sans MT" panose="020B0502020104020203" pitchFamily="34" charset="77"/>
              </a:rPr>
              <a:t>) </a:t>
            </a:r>
          </a:p>
          <a:p>
            <a:pPr>
              <a:lnSpc>
                <a:spcPct val="150000"/>
              </a:lnSpc>
            </a:pPr>
            <a:r>
              <a:rPr lang="en-GB" altLang="en-US" sz="2400" dirty="0" err="1">
                <a:latin typeface="Gill Sans MT" panose="020B0502020104020203" pitchFamily="34" charset="77"/>
              </a:rPr>
              <a:t>Fotografi</a:t>
            </a:r>
            <a:r>
              <a:rPr lang="en-GB" altLang="en-US" sz="2400" dirty="0">
                <a:latin typeface="Gill Sans MT" panose="020B0502020104020203" pitchFamily="34" charset="77"/>
              </a:rPr>
              <a:t> </a:t>
            </a:r>
            <a:r>
              <a:rPr lang="en-GB" altLang="en-US" sz="2400" dirty="0" err="1">
                <a:latin typeface="Gill Sans MT" panose="020B0502020104020203" pitchFamily="34" charset="77"/>
              </a:rPr>
              <a:t>obligatoriskt</a:t>
            </a:r>
            <a:r>
              <a:rPr lang="en-GB" altLang="en-US" sz="2400" dirty="0">
                <a:latin typeface="Gill Sans MT" panose="020B0502020104020203" pitchFamily="34" charset="77"/>
              </a:rPr>
              <a:t>, </a:t>
            </a:r>
            <a:r>
              <a:rPr lang="en-GB" altLang="en-US" sz="2400" dirty="0" err="1">
                <a:latin typeface="Gill Sans MT" panose="020B0502020104020203" pitchFamily="34" charset="77"/>
              </a:rPr>
              <a:t>tas</a:t>
            </a:r>
            <a:r>
              <a:rPr lang="en-GB" altLang="en-US" sz="2400" dirty="0">
                <a:latin typeface="Gill Sans MT" panose="020B0502020104020203" pitchFamily="34" charset="77"/>
              </a:rPr>
              <a:t> </a:t>
            </a:r>
            <a:r>
              <a:rPr lang="en-GB" altLang="en-US" sz="2400" dirty="0" err="1">
                <a:latin typeface="Gill Sans MT" panose="020B0502020104020203" pitchFamily="34" charset="77"/>
              </a:rPr>
              <a:t>av</a:t>
            </a:r>
            <a:r>
              <a:rPr lang="en-GB" altLang="en-US" sz="2400" dirty="0">
                <a:latin typeface="Gill Sans MT" panose="020B0502020104020203" pitchFamily="34" charset="77"/>
              </a:rPr>
              <a:t> </a:t>
            </a:r>
            <a:r>
              <a:rPr lang="en-GB" altLang="en-US" sz="2400" dirty="0" err="1">
                <a:latin typeface="Gill Sans MT" panose="020B0502020104020203" pitchFamily="34" charset="77"/>
              </a:rPr>
              <a:t>personalen</a:t>
            </a:r>
            <a:r>
              <a:rPr lang="en-GB" altLang="en-US" sz="2400" dirty="0">
                <a:latin typeface="Gill Sans MT" panose="020B0502020104020203" pitchFamily="34" charset="77"/>
              </a:rPr>
              <a:t> </a:t>
            </a:r>
            <a:r>
              <a:rPr lang="en-GB" altLang="en-US" sz="2400" dirty="0" err="1">
                <a:latin typeface="Gill Sans MT" panose="020B0502020104020203" pitchFamily="34" charset="77"/>
              </a:rPr>
              <a:t>i</a:t>
            </a:r>
            <a:r>
              <a:rPr lang="en-GB" altLang="en-US" sz="2400" dirty="0">
                <a:latin typeface="Gill Sans MT" panose="020B0502020104020203" pitchFamily="34" charset="77"/>
              </a:rPr>
              <a:t> </a:t>
            </a:r>
            <a:r>
              <a:rPr lang="en-GB" altLang="en-US" sz="2400" dirty="0" err="1">
                <a:latin typeface="Gill Sans MT" panose="020B0502020104020203" pitchFamily="34" charset="77"/>
              </a:rPr>
              <a:t>Servicecenter</a:t>
            </a:r>
            <a:r>
              <a:rPr lang="en-GB" altLang="en-US" sz="2400" dirty="0" smtClean="0">
                <a:latin typeface="Gill Sans MT" panose="020B0502020104020203" pitchFamily="34" charset="77"/>
              </a:rPr>
              <a:t>.</a:t>
            </a:r>
          </a:p>
          <a:p>
            <a:pPr>
              <a:lnSpc>
                <a:spcPct val="150000"/>
              </a:lnSpc>
            </a:pPr>
            <a:r>
              <a:rPr lang="en-GB" altLang="en-US" sz="2400" dirty="0" err="1">
                <a:latin typeface="Gill Sans MT" panose="020B0502020104020203" pitchFamily="34" charset="77"/>
              </a:rPr>
              <a:t>Tillträde</a:t>
            </a:r>
            <a:r>
              <a:rPr lang="en-GB" altLang="en-US" sz="2400" dirty="0">
                <a:latin typeface="Gill Sans MT" panose="020B0502020104020203" pitchFamily="34" charset="77"/>
              </a:rPr>
              <a:t> till </a:t>
            </a:r>
            <a:r>
              <a:rPr lang="en-GB" altLang="en-US" sz="2400" dirty="0" err="1">
                <a:latin typeface="Gill Sans MT" panose="020B0502020104020203" pitchFamily="34" charset="77"/>
              </a:rPr>
              <a:t>hela</a:t>
            </a:r>
            <a:r>
              <a:rPr lang="en-GB" altLang="en-US" sz="2400" dirty="0">
                <a:latin typeface="Gill Sans MT" panose="020B0502020104020203" pitchFamily="34" charset="77"/>
              </a:rPr>
              <a:t> campus: </a:t>
            </a:r>
            <a:r>
              <a:rPr lang="en-GB" altLang="en-US" sz="2400" dirty="0" err="1">
                <a:latin typeface="Gill Sans MT" panose="020B0502020104020203" pitchFamily="34" charset="77"/>
              </a:rPr>
              <a:t>datasalar</a:t>
            </a:r>
            <a:r>
              <a:rPr lang="en-GB" altLang="en-US" sz="2400" dirty="0">
                <a:latin typeface="Gill Sans MT" panose="020B0502020104020203" pitchFamily="34" charset="77"/>
              </a:rPr>
              <a:t>, </a:t>
            </a:r>
            <a:r>
              <a:rPr lang="en-GB" altLang="en-US" sz="2400" dirty="0" err="1">
                <a:latin typeface="Gill Sans MT" panose="020B0502020104020203" pitchFamily="34" charset="77"/>
              </a:rPr>
              <a:t>vissa</a:t>
            </a:r>
            <a:r>
              <a:rPr lang="en-GB" altLang="en-US" sz="2400" dirty="0">
                <a:latin typeface="Gill Sans MT" panose="020B0502020104020203" pitchFamily="34" charset="77"/>
              </a:rPr>
              <a:t> </a:t>
            </a:r>
            <a:r>
              <a:rPr lang="en-GB" altLang="en-US" sz="2400" dirty="0" err="1">
                <a:latin typeface="Gill Sans MT" panose="020B0502020104020203" pitchFamily="34" charset="77"/>
              </a:rPr>
              <a:t>ämnesbibliotek</a:t>
            </a:r>
            <a:r>
              <a:rPr lang="en-GB" altLang="en-US" sz="2400" dirty="0">
                <a:latin typeface="Gill Sans MT" panose="020B0502020104020203" pitchFamily="34" charset="77"/>
              </a:rPr>
              <a:t>, </a:t>
            </a:r>
            <a:r>
              <a:rPr lang="en-GB" altLang="en-US" sz="2400" dirty="0" err="1">
                <a:latin typeface="Gill Sans MT" panose="020B0502020104020203" pitchFamily="34" charset="77"/>
              </a:rPr>
              <a:t>språklabb</a:t>
            </a:r>
            <a:r>
              <a:rPr lang="en-GB" altLang="en-US" sz="2400" dirty="0">
                <a:latin typeface="Gill Sans MT" panose="020B0502020104020203" pitchFamily="34" charset="77"/>
              </a:rPr>
              <a:t> (kl. 8-20</a:t>
            </a:r>
            <a:r>
              <a:rPr lang="en-GB" altLang="en-US" sz="2400" dirty="0" smtClean="0">
                <a:latin typeface="Gill Sans MT" panose="020B0502020104020203" pitchFamily="34" charset="77"/>
              </a:rPr>
              <a:t>)</a:t>
            </a:r>
          </a:p>
          <a:p>
            <a:pPr>
              <a:lnSpc>
                <a:spcPct val="150000"/>
              </a:lnSpc>
            </a:pPr>
            <a:r>
              <a:rPr lang="sv-SE" altLang="en-US" sz="2400" dirty="0" smtClean="0">
                <a:latin typeface="Gill Sans MT" panose="020B0502020104020203" pitchFamily="34" charset="77"/>
              </a:rPr>
              <a:t>Gäller </a:t>
            </a:r>
            <a:r>
              <a:rPr lang="sv-SE" altLang="en-US" sz="2400" dirty="0">
                <a:latin typeface="Gill Sans MT" panose="020B0502020104020203" pitchFamily="34" charset="77"/>
              </a:rPr>
              <a:t>alltså även kvällar och helger (</a:t>
            </a:r>
            <a:r>
              <a:rPr lang="sv-SE" altLang="en-US" sz="2400" dirty="0" smtClean="0">
                <a:latin typeface="Gill Sans MT" panose="020B0502020104020203" pitchFamily="34" charset="77"/>
              </a:rPr>
              <a:t>utom Sista april)</a:t>
            </a:r>
            <a:endParaRPr lang="en-GB" altLang="en-US" sz="2400" dirty="0">
              <a:latin typeface="Gill Sans MT" panose="020B0502020104020203" pitchFamily="34" charset="77"/>
            </a:endParaRPr>
          </a:p>
          <a:p>
            <a:pPr>
              <a:lnSpc>
                <a:spcPct val="150000"/>
              </a:lnSpc>
            </a:pPr>
            <a:r>
              <a:rPr lang="en-GB" altLang="en-US" sz="2400" dirty="0" err="1">
                <a:latin typeface="Gill Sans MT" panose="020B0502020104020203" pitchFamily="34" charset="77"/>
              </a:rPr>
              <a:t>Fungerar</a:t>
            </a:r>
            <a:r>
              <a:rPr lang="en-GB" altLang="en-US" sz="2400" dirty="0">
                <a:latin typeface="Gill Sans MT" panose="020B0502020104020203" pitchFamily="34" charset="77"/>
              </a:rPr>
              <a:t> </a:t>
            </a:r>
            <a:r>
              <a:rPr lang="en-GB" altLang="en-US" sz="2400" dirty="0" err="1">
                <a:latin typeface="Gill Sans MT" panose="020B0502020104020203" pitchFamily="34" charset="77"/>
              </a:rPr>
              <a:t>även</a:t>
            </a:r>
            <a:r>
              <a:rPr lang="en-GB" altLang="en-US" sz="2400" dirty="0">
                <a:latin typeface="Gill Sans MT" panose="020B0502020104020203" pitchFamily="34" charset="77"/>
              </a:rPr>
              <a:t> </a:t>
            </a:r>
            <a:r>
              <a:rPr lang="en-GB" altLang="en-US" sz="2400" dirty="0" err="1">
                <a:latin typeface="Gill Sans MT" panose="020B0502020104020203" pitchFamily="34" charset="77"/>
              </a:rPr>
              <a:t>som</a:t>
            </a:r>
            <a:r>
              <a:rPr lang="en-GB" altLang="en-US" sz="2400" dirty="0">
                <a:latin typeface="Gill Sans MT" panose="020B0502020104020203" pitchFamily="34" charset="77"/>
              </a:rPr>
              <a:t> </a:t>
            </a:r>
            <a:r>
              <a:rPr lang="en-GB" altLang="en-US" sz="2400" dirty="0" err="1">
                <a:latin typeface="Gill Sans MT" panose="020B0502020104020203" pitchFamily="34" charset="77"/>
              </a:rPr>
              <a:t>lånekort</a:t>
            </a:r>
            <a:r>
              <a:rPr lang="en-GB" altLang="en-US" sz="2400" dirty="0">
                <a:latin typeface="Gill Sans MT" panose="020B0502020104020203" pitchFamily="34" charset="77"/>
              </a:rPr>
              <a:t> vid Uppsala </a:t>
            </a:r>
            <a:r>
              <a:rPr lang="en-GB" altLang="en-US" sz="2400" dirty="0" err="1" smtClean="0">
                <a:latin typeface="Gill Sans MT" panose="020B0502020104020203" pitchFamily="34" charset="77"/>
              </a:rPr>
              <a:t>universitetsbibliotek</a:t>
            </a:r>
            <a:endParaRPr lang="en-GB" altLang="en-US" sz="2400" dirty="0" smtClean="0">
              <a:latin typeface="Gill Sans MT" panose="020B0502020104020203" pitchFamily="34" charset="77"/>
            </a:endParaRPr>
          </a:p>
          <a:p>
            <a:pPr>
              <a:lnSpc>
                <a:spcPct val="150000"/>
              </a:lnSpc>
            </a:pPr>
            <a:r>
              <a:rPr lang="en-GB" altLang="en-US" sz="2400" dirty="0" err="1" smtClean="0">
                <a:latin typeface="Gill Sans MT" panose="020B0502020104020203" pitchFamily="34" charset="77"/>
              </a:rPr>
              <a:t>Kortet</a:t>
            </a:r>
            <a:r>
              <a:rPr lang="en-GB" altLang="en-US" sz="2400" dirty="0" smtClean="0">
                <a:latin typeface="Gill Sans MT" panose="020B0502020104020203" pitchFamily="34" charset="77"/>
              </a:rPr>
              <a:t> </a:t>
            </a:r>
            <a:r>
              <a:rPr lang="en-GB" altLang="en-US" sz="2400" dirty="0">
                <a:latin typeface="Gill Sans MT" panose="020B0502020104020203" pitchFamily="34" charset="77"/>
              </a:rPr>
              <a:t>ska </a:t>
            </a:r>
            <a:r>
              <a:rPr lang="en-GB" altLang="en-US" sz="2400" dirty="0" err="1">
                <a:latin typeface="Gill Sans MT" panose="020B0502020104020203" pitchFamily="34" charset="77"/>
              </a:rPr>
              <a:t>lämnas</a:t>
            </a:r>
            <a:r>
              <a:rPr lang="en-GB" altLang="en-US" sz="2400" dirty="0">
                <a:latin typeface="Gill Sans MT" panose="020B0502020104020203" pitchFamily="34" charset="77"/>
              </a:rPr>
              <a:t> </a:t>
            </a:r>
            <a:r>
              <a:rPr lang="en-GB" altLang="en-US" sz="2400" dirty="0" err="1">
                <a:latin typeface="Gill Sans MT" panose="020B0502020104020203" pitchFamily="34" charset="77"/>
              </a:rPr>
              <a:t>tillbaka</a:t>
            </a:r>
            <a:r>
              <a:rPr lang="en-GB" altLang="en-US" sz="2400" dirty="0">
                <a:latin typeface="Gill Sans MT" panose="020B0502020104020203" pitchFamily="34" charset="77"/>
              </a:rPr>
              <a:t> </a:t>
            </a:r>
            <a:r>
              <a:rPr lang="en-GB" altLang="en-US" sz="2400" dirty="0" err="1">
                <a:latin typeface="Gill Sans MT" panose="020B0502020104020203" pitchFamily="34" charset="77"/>
              </a:rPr>
              <a:t>när</a:t>
            </a:r>
            <a:r>
              <a:rPr lang="en-GB" altLang="en-US" sz="2400" dirty="0">
                <a:latin typeface="Gill Sans MT" panose="020B0502020104020203" pitchFamily="34" charset="77"/>
              </a:rPr>
              <a:t> man </a:t>
            </a:r>
            <a:r>
              <a:rPr lang="en-GB" altLang="en-US" sz="2400" dirty="0" err="1">
                <a:latin typeface="Gill Sans MT" panose="020B0502020104020203" pitchFamily="34" charset="77"/>
              </a:rPr>
              <a:t>inte</a:t>
            </a:r>
            <a:r>
              <a:rPr lang="en-GB" altLang="en-US" sz="2400" dirty="0">
                <a:latin typeface="Gill Sans MT" panose="020B0502020104020203" pitchFamily="34" charset="77"/>
              </a:rPr>
              <a:t> </a:t>
            </a:r>
            <a:r>
              <a:rPr lang="en-GB" altLang="en-US" sz="2400" dirty="0" err="1">
                <a:latin typeface="Gill Sans MT" panose="020B0502020104020203" pitchFamily="34" charset="77"/>
              </a:rPr>
              <a:t>längre</a:t>
            </a:r>
            <a:r>
              <a:rPr lang="en-GB" altLang="en-US" sz="2400" dirty="0">
                <a:latin typeface="Gill Sans MT" panose="020B0502020104020203" pitchFamily="34" charset="77"/>
              </a:rPr>
              <a:t> </a:t>
            </a:r>
            <a:r>
              <a:rPr lang="en-GB" altLang="en-US" sz="2400" dirty="0" err="1">
                <a:latin typeface="Gill Sans MT" panose="020B0502020104020203" pitchFamily="34" charset="77"/>
              </a:rPr>
              <a:t>är</a:t>
            </a:r>
            <a:r>
              <a:rPr lang="en-GB" altLang="en-US" sz="2400" dirty="0">
                <a:latin typeface="Gill Sans MT" panose="020B0502020104020203" pitchFamily="34" charset="77"/>
              </a:rPr>
              <a:t> </a:t>
            </a:r>
            <a:r>
              <a:rPr lang="en-GB" altLang="en-US" sz="2400" dirty="0" err="1">
                <a:latin typeface="Gill Sans MT" panose="020B0502020104020203" pitchFamily="34" charset="77"/>
              </a:rPr>
              <a:t>registrerad</a:t>
            </a:r>
            <a:r>
              <a:rPr lang="en-GB" altLang="en-US" sz="2400" dirty="0">
                <a:latin typeface="Gill Sans MT" panose="020B0502020104020203" pitchFamily="34" charset="77"/>
              </a:rPr>
              <a:t> </a:t>
            </a:r>
            <a:r>
              <a:rPr lang="en-GB" altLang="en-US" sz="2400" dirty="0" err="1">
                <a:latin typeface="Gill Sans MT" panose="020B0502020104020203" pitchFamily="34" charset="77"/>
              </a:rPr>
              <a:t>på</a:t>
            </a:r>
            <a:r>
              <a:rPr lang="en-GB" altLang="en-US" sz="2400" dirty="0">
                <a:latin typeface="Gill Sans MT" panose="020B0502020104020203" pitchFamily="34" charset="77"/>
              </a:rPr>
              <a:t> </a:t>
            </a:r>
            <a:r>
              <a:rPr lang="en-GB" altLang="en-US" sz="2400" dirty="0" err="1">
                <a:latin typeface="Gill Sans MT" panose="020B0502020104020203" pitchFamily="34" charset="77"/>
              </a:rPr>
              <a:t>någon</a:t>
            </a:r>
            <a:r>
              <a:rPr lang="en-GB" altLang="en-US" sz="2400" dirty="0">
                <a:latin typeface="Gill Sans MT" panose="020B0502020104020203" pitchFamily="34" charset="77"/>
              </a:rPr>
              <a:t> </a:t>
            </a:r>
            <a:r>
              <a:rPr lang="en-GB" altLang="en-US" sz="2400" dirty="0" err="1">
                <a:latin typeface="Gill Sans MT" panose="020B0502020104020203" pitchFamily="34" charset="77"/>
              </a:rPr>
              <a:t>kurs</a:t>
            </a:r>
            <a:r>
              <a:rPr lang="en-GB" altLang="en-US" sz="2400" dirty="0">
                <a:latin typeface="Gill Sans MT" panose="020B0502020104020203" pitchFamily="34" charset="77"/>
              </a:rPr>
              <a:t>. </a:t>
            </a:r>
            <a:r>
              <a:rPr lang="en-GB" altLang="en-US" sz="2400" dirty="0" err="1">
                <a:latin typeface="Gill Sans MT" panose="020B0502020104020203" pitchFamily="34" charset="77"/>
              </a:rPr>
              <a:t>Nytt</a:t>
            </a:r>
            <a:r>
              <a:rPr lang="en-GB" altLang="en-US" sz="2400" dirty="0">
                <a:latin typeface="Gill Sans MT" panose="020B0502020104020203" pitchFamily="34" charset="77"/>
              </a:rPr>
              <a:t> </a:t>
            </a:r>
            <a:r>
              <a:rPr lang="en-GB" altLang="en-US" sz="2400" dirty="0" err="1">
                <a:latin typeface="Gill Sans MT" panose="020B0502020104020203" pitchFamily="34" charset="77"/>
              </a:rPr>
              <a:t>kort</a:t>
            </a:r>
            <a:r>
              <a:rPr lang="en-GB" altLang="en-US" sz="2400" dirty="0">
                <a:latin typeface="Gill Sans MT" panose="020B0502020104020203" pitchFamily="34" charset="77"/>
              </a:rPr>
              <a:t> </a:t>
            </a:r>
            <a:r>
              <a:rPr lang="en-GB" altLang="en-US" sz="2400" dirty="0" err="1">
                <a:latin typeface="Gill Sans MT" panose="020B0502020104020203" pitchFamily="34" charset="77"/>
              </a:rPr>
              <a:t>kostar</a:t>
            </a:r>
            <a:r>
              <a:rPr lang="en-GB" altLang="en-US" sz="2400" dirty="0">
                <a:latin typeface="Gill Sans MT" panose="020B0502020104020203" pitchFamily="34" charset="77"/>
              </a:rPr>
              <a:t> 100 kronor</a:t>
            </a:r>
            <a:r>
              <a:rPr lang="en-GB" altLang="en-US" sz="2400" dirty="0" smtClean="0">
                <a:latin typeface="Gill Sans MT" panose="020B0502020104020203" pitchFamily="34" charset="77"/>
              </a:rPr>
              <a:t>.</a:t>
            </a:r>
            <a:endParaRPr lang="en-GB" altLang="en-US" sz="2400" dirty="0">
              <a:latin typeface="Gill Sans MT" panose="020B0502020104020203" pitchFamily="34" charset="77"/>
            </a:endParaRPr>
          </a:p>
        </p:txBody>
      </p:sp>
    </p:spTree>
    <p:extLst>
      <p:ext uri="{BB962C8B-B14F-4D97-AF65-F5344CB8AC3E}">
        <p14:creationId xmlns:p14="http://schemas.microsoft.com/office/powerpoint/2010/main" val="289235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0CD2D0F0-3A6C-7D40-96E9-3A66D5A39F53}"/>
              </a:ext>
            </a:extLst>
          </p:cNvPr>
          <p:cNvSpPr txBox="1">
            <a:spLocks noChangeArrowheads="1"/>
          </p:cNvSpPr>
          <p:nvPr/>
        </p:nvSpPr>
        <p:spPr bwMode="auto">
          <a:xfrm>
            <a:off x="3716339" y="827645"/>
            <a:ext cx="7894637"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457200">
              <a:spcBef>
                <a:spcPct val="35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ea typeface="ＭＳ Ｐゴシック" panose="020B0600070205080204" pitchFamily="34" charset="-128"/>
              </a:defRPr>
            </a:lvl1pPr>
            <a:lvl2pPr marL="760413" indent="-285750" defTabSz="4572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marL="1179513" indent="-228600" defTabSz="4572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
                <a:srgbClr val="808080"/>
              </a:buClr>
            </a:pPr>
            <a:r>
              <a:rPr lang="en-GB" altLang="en-US" sz="4800" dirty="0" err="1">
                <a:latin typeface="Gill Sans MT" panose="020B0502020104020203" pitchFamily="34" charset="77"/>
              </a:rPr>
              <a:t>Tentamen</a:t>
            </a:r>
            <a:endParaRPr lang="en-GB" altLang="en-US" sz="4800" dirty="0">
              <a:latin typeface="Gill Sans MT" panose="020B0502020104020203" pitchFamily="34" charset="77"/>
            </a:endParaRPr>
          </a:p>
        </p:txBody>
      </p:sp>
      <p:sp>
        <p:nvSpPr>
          <p:cNvPr id="29698" name="Rectangle 3">
            <a:extLst>
              <a:ext uri="{FF2B5EF4-FFF2-40B4-BE49-F238E27FC236}">
                <a16:creationId xmlns:a16="http://schemas.microsoft.com/office/drawing/2014/main" id="{04BBF6DA-F270-F941-B507-80CEB16F37BC}"/>
              </a:ext>
            </a:extLst>
          </p:cNvPr>
          <p:cNvSpPr txBox="1">
            <a:spLocks noChangeArrowheads="1"/>
          </p:cNvSpPr>
          <p:nvPr/>
        </p:nvSpPr>
        <p:spPr bwMode="auto">
          <a:xfrm>
            <a:off x="1850643" y="2311036"/>
            <a:ext cx="10176257" cy="2731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07975" indent="-307975" defTabSz="457200">
              <a:spcBef>
                <a:spcPct val="35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panose="020B0604020202020204" pitchFamily="34" charset="0"/>
                <a:ea typeface="ＭＳ Ｐゴシック" panose="020B0600070205080204" pitchFamily="34" charset="-128"/>
              </a:defRPr>
            </a:lvl1pPr>
            <a:lvl2pPr marL="708025" indent="-250825" defTabSz="4572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9pPr>
          </a:lstStyle>
          <a:p>
            <a:pPr marL="457200" lvl="1" indent="0">
              <a:spcBef>
                <a:spcPts val="600"/>
              </a:spcBef>
              <a:buClr>
                <a:srgbClr val="000000"/>
              </a:buClr>
            </a:pPr>
            <a:endParaRPr lang="sv-SE" altLang="en-US" sz="3200" dirty="0">
              <a:solidFill>
                <a:srgbClr val="000000"/>
              </a:solidFill>
              <a:latin typeface="Gill Sans MT" panose="020B0502020104020203" pitchFamily="34" charset="77"/>
            </a:endParaRPr>
          </a:p>
          <a:p>
            <a:pPr marL="0" indent="0">
              <a:spcBef>
                <a:spcPts val="700"/>
              </a:spcBef>
              <a:buClr>
                <a:srgbClr val="000000"/>
              </a:buClr>
            </a:pPr>
            <a:r>
              <a:rPr lang="sv-SE" altLang="en-US" sz="3200" dirty="0">
                <a:solidFill>
                  <a:srgbClr val="000000"/>
                </a:solidFill>
                <a:latin typeface="Gill Sans MT" panose="020B0502020104020203" pitchFamily="34" charset="77"/>
              </a:rPr>
              <a:t>Anmäl dig till i </a:t>
            </a:r>
            <a:r>
              <a:rPr lang="sv-SE" altLang="en-US" sz="3200" dirty="0" err="1">
                <a:solidFill>
                  <a:srgbClr val="000000"/>
                </a:solidFill>
                <a:latin typeface="Gill Sans MT" panose="020B0502020104020203" pitchFamily="34" charset="77"/>
              </a:rPr>
              <a:t>Ladok</a:t>
            </a:r>
            <a:r>
              <a:rPr lang="sv-SE" altLang="en-US" sz="3200" dirty="0">
                <a:solidFill>
                  <a:srgbClr val="000000"/>
                </a:solidFill>
                <a:latin typeface="Gill Sans MT" panose="020B0502020104020203" pitchFamily="34" charset="77"/>
              </a:rPr>
              <a:t> senast 12 dagar före tentamen (om din lärare inte ger andra instruktioner). </a:t>
            </a:r>
            <a:endParaRPr lang="en-GB" altLang="en-US" sz="3200" b="1" dirty="0">
              <a:solidFill>
                <a:srgbClr val="000000"/>
              </a:solidFill>
              <a:latin typeface="Gill Sans MT" panose="020B0502020104020203" pitchFamily="34" charset="77"/>
            </a:endParaRPr>
          </a:p>
          <a:p>
            <a:pPr marL="0" indent="0">
              <a:spcBef>
                <a:spcPts val="700"/>
              </a:spcBef>
              <a:buClr>
                <a:srgbClr val="000000"/>
              </a:buClr>
            </a:pPr>
            <a:endParaRPr lang="en-GB" altLang="en-US" sz="3200" b="1" dirty="0">
              <a:solidFill>
                <a:srgbClr val="000000"/>
              </a:solidFill>
              <a:latin typeface="Gill Sans MT" panose="020B0502020104020203" pitchFamily="34" charset="77"/>
            </a:endParaRPr>
          </a:p>
          <a:p>
            <a:pPr marL="0" indent="0">
              <a:spcBef>
                <a:spcPts val="700"/>
              </a:spcBef>
              <a:buClr>
                <a:srgbClr val="000000"/>
              </a:buClr>
            </a:pPr>
            <a:r>
              <a:rPr lang="sv-SE" altLang="en-US" sz="3200" dirty="0">
                <a:solidFill>
                  <a:srgbClr val="000000"/>
                </a:solidFill>
                <a:latin typeface="Gill Sans MT" panose="020B0502020104020203" pitchFamily="34" charset="77"/>
              </a:rPr>
              <a:t>Ta med fotolegitimation (och penna, sudd och fika)</a:t>
            </a:r>
            <a:endParaRPr lang="en-GB" altLang="en-US" sz="3200" b="1" dirty="0">
              <a:solidFill>
                <a:srgbClr val="000000"/>
              </a:solidFill>
              <a:latin typeface="Gill Sans MT" panose="020B0502020104020203" pitchFamily="34" charset="77"/>
            </a:endParaRPr>
          </a:p>
        </p:txBody>
      </p:sp>
    </p:spTree>
    <p:extLst>
      <p:ext uri="{BB962C8B-B14F-4D97-AF65-F5344CB8AC3E}">
        <p14:creationId xmlns:p14="http://schemas.microsoft.com/office/powerpoint/2010/main" val="304204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14370404-B3B4-3C41-8868-61145A4CC536}"/>
              </a:ext>
            </a:extLst>
          </p:cNvPr>
          <p:cNvSpPr>
            <a:spLocks noGrp="1" noChangeArrowheads="1"/>
          </p:cNvSpPr>
          <p:nvPr>
            <p:ph type="ctrTitle"/>
          </p:nvPr>
        </p:nvSpPr>
        <p:spPr>
          <a:xfrm>
            <a:off x="1828800" y="347663"/>
            <a:ext cx="10363200" cy="1470025"/>
          </a:xfrm>
        </p:spPr>
        <p:txBody>
          <a:bodyPr>
            <a:normAutofit/>
          </a:bodyPr>
          <a:lstStyle/>
          <a:p>
            <a:pPr algn="r"/>
            <a:r>
              <a:rPr lang="sv-SE" altLang="sv-SE" dirty="0">
                <a:latin typeface="Gill Sans MT" panose="020B0502020104020203" pitchFamily="34" charset="77"/>
              </a:rPr>
              <a:t>Fusk och plagiat</a:t>
            </a:r>
          </a:p>
        </p:txBody>
      </p:sp>
      <p:sp>
        <p:nvSpPr>
          <p:cNvPr id="30722" name="Subtitle 2">
            <a:extLst>
              <a:ext uri="{FF2B5EF4-FFF2-40B4-BE49-F238E27FC236}">
                <a16:creationId xmlns:a16="http://schemas.microsoft.com/office/drawing/2014/main" id="{09AEF161-7EC6-AB48-B22C-2F5C87C5AD1E}"/>
              </a:ext>
            </a:extLst>
          </p:cNvPr>
          <p:cNvSpPr>
            <a:spLocks noGrp="1" noChangeArrowheads="1"/>
          </p:cNvSpPr>
          <p:nvPr>
            <p:ph type="subTitle" idx="1"/>
          </p:nvPr>
        </p:nvSpPr>
        <p:spPr>
          <a:xfrm>
            <a:off x="1289958" y="1638072"/>
            <a:ext cx="10902042" cy="5219927"/>
          </a:xfrm>
        </p:spPr>
        <p:txBody>
          <a:bodyPr>
            <a:noAutofit/>
          </a:bodyPr>
          <a:lstStyle/>
          <a:p>
            <a:pPr algn="l"/>
            <a:r>
              <a:rPr lang="sv-SE" altLang="sv-SE" dirty="0">
                <a:solidFill>
                  <a:schemeClr val="tx1"/>
                </a:solidFill>
                <a:latin typeface="Gill Sans MT" panose="020B0502020104020203" pitchFamily="34" charset="77"/>
              </a:rPr>
              <a:t>	</a:t>
            </a:r>
          </a:p>
          <a:p>
            <a:pPr algn="l"/>
            <a:r>
              <a:rPr lang="sv-SE" altLang="sv-SE" dirty="0">
                <a:solidFill>
                  <a:schemeClr val="tx1"/>
                </a:solidFill>
                <a:latin typeface="Gill Sans MT" panose="020B0502020104020203" pitchFamily="34" charset="77"/>
              </a:rPr>
              <a:t>Alla PM, skriftliga hemuppgifter o. dyl. körs i </a:t>
            </a:r>
            <a:r>
              <a:rPr lang="sv-SE" altLang="sv-SE" dirty="0" err="1">
                <a:solidFill>
                  <a:schemeClr val="tx1"/>
                </a:solidFill>
                <a:latin typeface="Gill Sans MT" panose="020B0502020104020203" pitchFamily="34" charset="77"/>
              </a:rPr>
              <a:t>Ouriginal</a:t>
            </a:r>
            <a:r>
              <a:rPr lang="sv-SE" altLang="sv-SE" dirty="0">
                <a:solidFill>
                  <a:schemeClr val="tx1"/>
                </a:solidFill>
                <a:latin typeface="Gill Sans MT" panose="020B0502020104020203" pitchFamily="34" charset="77"/>
              </a:rPr>
              <a:t>, en digital plagiatkontroll.</a:t>
            </a:r>
          </a:p>
          <a:p>
            <a:pPr algn="l"/>
            <a:endParaRPr lang="sv-SE" altLang="sv-SE" dirty="0">
              <a:solidFill>
                <a:schemeClr val="tx1"/>
              </a:solidFill>
              <a:latin typeface="Gill Sans MT" panose="020B0502020104020203" pitchFamily="34" charset="77"/>
            </a:endParaRPr>
          </a:p>
          <a:p>
            <a:pPr algn="l"/>
            <a:r>
              <a:rPr lang="sv-SE" altLang="sv-SE" dirty="0">
                <a:solidFill>
                  <a:schemeClr val="tx1"/>
                </a:solidFill>
                <a:latin typeface="Gill Sans MT" panose="020B0502020104020203" pitchFamily="34" charset="77"/>
              </a:rPr>
              <a:t>Information finns också i Studium, i modulen </a:t>
            </a:r>
            <a:r>
              <a:rPr lang="sv-SE" altLang="sv-SE" i="1" dirty="0">
                <a:solidFill>
                  <a:schemeClr val="tx1"/>
                </a:solidFill>
                <a:latin typeface="Gill Sans MT" panose="020B0502020104020203" pitchFamily="34" charset="77"/>
              </a:rPr>
              <a:t>Information till studenterna vid Institutionen för lingvistik och filologi</a:t>
            </a:r>
            <a:r>
              <a:rPr lang="sv-SE" altLang="sv-SE" dirty="0">
                <a:solidFill>
                  <a:schemeClr val="tx1"/>
                </a:solidFill>
                <a:latin typeface="Gill Sans MT" panose="020B0502020104020203" pitchFamily="34" charset="77"/>
              </a:rPr>
              <a:t>, dokumentet med namn </a:t>
            </a:r>
            <a:r>
              <a:rPr lang="sv-SE" altLang="sv-SE" i="1" dirty="0">
                <a:solidFill>
                  <a:schemeClr val="tx1"/>
                </a:solidFill>
                <a:latin typeface="Gill Sans MT" panose="020B0502020104020203" pitchFamily="34" charset="77"/>
              </a:rPr>
              <a:t>Hur man undviker att fuska – liten hjälpreda</a:t>
            </a:r>
            <a:r>
              <a:rPr lang="sv-SE" altLang="sv-SE" dirty="0">
                <a:solidFill>
                  <a:schemeClr val="tx1"/>
                </a:solidFill>
                <a:latin typeface="Gill Sans MT" panose="020B0502020104020203" pitchFamily="34" charset="77"/>
              </a:rPr>
              <a:t>. </a:t>
            </a:r>
            <a:br>
              <a:rPr lang="sv-SE" altLang="sv-SE" dirty="0">
                <a:solidFill>
                  <a:schemeClr val="tx1"/>
                </a:solidFill>
                <a:latin typeface="Gill Sans MT" panose="020B0502020104020203" pitchFamily="34" charset="77"/>
              </a:rPr>
            </a:br>
            <a:r>
              <a:rPr lang="sv-SE" altLang="sv-SE" dirty="0">
                <a:solidFill>
                  <a:schemeClr val="tx1"/>
                </a:solidFill>
                <a:latin typeface="Gill Sans MT" panose="020B0502020104020203" pitchFamily="34" charset="77"/>
              </a:rPr>
              <a:t/>
            </a:r>
            <a:br>
              <a:rPr lang="sv-SE" altLang="sv-SE" dirty="0">
                <a:solidFill>
                  <a:schemeClr val="tx1"/>
                </a:solidFill>
                <a:latin typeface="Gill Sans MT" panose="020B0502020104020203" pitchFamily="34" charset="77"/>
              </a:rPr>
            </a:br>
            <a:r>
              <a:rPr lang="sv-SE" altLang="sv-SE" dirty="0">
                <a:solidFill>
                  <a:schemeClr val="tx1"/>
                </a:solidFill>
                <a:latin typeface="Gill Sans MT" panose="020B0502020104020203" pitchFamily="34" charset="77"/>
              </a:rPr>
              <a:t>Se även </a:t>
            </a:r>
            <a:r>
              <a:rPr lang="sv-SE" altLang="sv-SE" dirty="0">
                <a:solidFill>
                  <a:schemeClr val="tx1"/>
                </a:solidFill>
                <a:latin typeface="Gill Sans MT" panose="020B0502020104020203" pitchFamily="34" charset="77"/>
                <a:hlinkClick r:id="rId3"/>
              </a:rPr>
              <a:t>https://www2.uu.se/student/regler-och-rattigheter/fusk/</a:t>
            </a:r>
            <a:endParaRPr lang="sv-SE" altLang="sv-SE" dirty="0">
              <a:solidFill>
                <a:schemeClr val="tx1"/>
              </a:solidFill>
              <a:latin typeface="Gill Sans MT" panose="020B0502020104020203" pitchFamily="34" charset="77"/>
            </a:endParaRPr>
          </a:p>
          <a:p>
            <a:pPr algn="l"/>
            <a:endParaRPr lang="sv-SE" altLang="sv-SE" i="1" dirty="0">
              <a:solidFill>
                <a:schemeClr val="tx1"/>
              </a:solidFill>
              <a:latin typeface="Gill Sans MT" panose="020B0502020104020203" pitchFamily="34" charset="77"/>
            </a:endParaRPr>
          </a:p>
        </p:txBody>
      </p:sp>
    </p:spTree>
    <p:extLst>
      <p:ext uri="{BB962C8B-B14F-4D97-AF65-F5344CB8AC3E}">
        <p14:creationId xmlns:p14="http://schemas.microsoft.com/office/powerpoint/2010/main" val="2063443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795FD8A5-576C-4340-8ED7-EAA2C472BC88}"/>
              </a:ext>
            </a:extLst>
          </p:cNvPr>
          <p:cNvSpPr txBox="1">
            <a:spLocks noChangeArrowheads="1"/>
          </p:cNvSpPr>
          <p:nvPr/>
        </p:nvSpPr>
        <p:spPr bwMode="auto">
          <a:xfrm>
            <a:off x="4084638" y="556861"/>
            <a:ext cx="73723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5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9pPr>
          </a:lstStyle>
          <a:p>
            <a:pPr algn="r">
              <a:spcBef>
                <a:spcPct val="0"/>
              </a:spcBef>
            </a:pPr>
            <a:r>
              <a:rPr lang="en-GB" altLang="en-US" sz="4800" dirty="0" err="1">
                <a:latin typeface="Gill Sans MT" panose="020B0502020104020203" pitchFamily="34" charset="77"/>
              </a:rPr>
              <a:t>Viktiga</a:t>
            </a:r>
            <a:r>
              <a:rPr lang="en-GB" altLang="en-US" sz="4800" dirty="0">
                <a:latin typeface="Gill Sans MT" panose="020B0502020104020203" pitchFamily="34" charset="77"/>
              </a:rPr>
              <a:t> </a:t>
            </a:r>
            <a:r>
              <a:rPr lang="en-GB" altLang="en-US" sz="4800" dirty="0" err="1">
                <a:latin typeface="Gill Sans MT" panose="020B0502020104020203" pitchFamily="34" charset="77"/>
              </a:rPr>
              <a:t>dokument</a:t>
            </a:r>
            <a:endParaRPr lang="en-GB" altLang="en-US" sz="4800" dirty="0">
              <a:latin typeface="Gill Sans MT" panose="020B0502020104020203" pitchFamily="34" charset="77"/>
            </a:endParaRPr>
          </a:p>
        </p:txBody>
      </p:sp>
      <p:sp>
        <p:nvSpPr>
          <p:cNvPr id="31746" name="Rectangle 3">
            <a:extLst>
              <a:ext uri="{FF2B5EF4-FFF2-40B4-BE49-F238E27FC236}">
                <a16:creationId xmlns:a16="http://schemas.microsoft.com/office/drawing/2014/main" id="{3A701DA6-6C58-2542-B8A7-BD6990ADCE44}"/>
              </a:ext>
            </a:extLst>
          </p:cNvPr>
          <p:cNvSpPr txBox="1">
            <a:spLocks noChangeArrowheads="1"/>
          </p:cNvSpPr>
          <p:nvPr/>
        </p:nvSpPr>
        <p:spPr bwMode="auto">
          <a:xfrm>
            <a:off x="2327620" y="1948287"/>
            <a:ext cx="986438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9pPr>
          </a:lstStyle>
          <a:p>
            <a:r>
              <a:rPr lang="sv-SE" i="1" dirty="0"/>
              <a:t>Pedagogiskt program för Uppsala universitet</a:t>
            </a:r>
            <a:r>
              <a:rPr lang="sv-SE" dirty="0"/>
              <a:t> </a:t>
            </a:r>
            <a:r>
              <a:rPr lang="sv-SE" u="sng" dirty="0">
                <a:hlinkClick r:id="rId3"/>
              </a:rPr>
              <a:t>http://regler.uu.se/dokument/?contentId=14251</a:t>
            </a:r>
            <a:endParaRPr lang="sv-SE" u="sng" dirty="0"/>
          </a:p>
          <a:p>
            <a:endParaRPr lang="sv-SE" dirty="0"/>
          </a:p>
          <a:p>
            <a:r>
              <a:rPr lang="sv-SE" i="1" dirty="0"/>
              <a:t>Riktlinjer för studenternas arbetsvillkor på grundnivå och avancerad nivå vid Uppsala universitet</a:t>
            </a:r>
            <a:r>
              <a:rPr lang="sv-SE" dirty="0"/>
              <a:t> </a:t>
            </a:r>
            <a:r>
              <a:rPr lang="sv-SE" u="sng" dirty="0">
                <a:hlinkClick r:id="rId4"/>
              </a:rPr>
              <a:t>http://www.uu.se/student/rattigheter/arbetsvillkor</a:t>
            </a:r>
            <a:endParaRPr lang="sv-SE" u="sng" dirty="0"/>
          </a:p>
          <a:p>
            <a:endParaRPr lang="sv-SE" dirty="0"/>
          </a:p>
          <a:p>
            <a:r>
              <a:rPr lang="sv-SE" i="1" dirty="0"/>
              <a:t>Likavillkorsplan 2016-2018</a:t>
            </a:r>
            <a:r>
              <a:rPr lang="sv-SE" dirty="0"/>
              <a:t>. Språkvetenskapliga fakulteten </a:t>
            </a:r>
            <a:r>
              <a:rPr lang="sv-SE" u="sng" dirty="0">
                <a:hlinkClick r:id="rId5"/>
              </a:rPr>
              <a:t>https://regler.uu.se/dokument/?contentId=705334</a:t>
            </a:r>
            <a:endParaRPr lang="sv-SE" u="sng" dirty="0"/>
          </a:p>
          <a:p>
            <a:endParaRPr lang="sv-SE" sz="2400" dirty="0"/>
          </a:p>
          <a:p>
            <a:endParaRPr lang="en-GB" altLang="en-US" sz="2400" b="1" dirty="0">
              <a:latin typeface="Nimbus Roman No9 L" charset="0"/>
            </a:endParaRPr>
          </a:p>
        </p:txBody>
      </p:sp>
    </p:spTree>
    <p:extLst>
      <p:ext uri="{BB962C8B-B14F-4D97-AF65-F5344CB8AC3E}">
        <p14:creationId xmlns:p14="http://schemas.microsoft.com/office/powerpoint/2010/main" val="480221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77EC5A32-59BC-984D-AFD2-0AE896BFB2ED}"/>
              </a:ext>
            </a:extLst>
          </p:cNvPr>
          <p:cNvSpPr txBox="1">
            <a:spLocks noChangeArrowheads="1"/>
          </p:cNvSpPr>
          <p:nvPr/>
        </p:nvSpPr>
        <p:spPr bwMode="auto">
          <a:xfrm>
            <a:off x="4104394" y="815095"/>
            <a:ext cx="7297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5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9pPr>
          </a:lstStyle>
          <a:p>
            <a:pPr algn="r">
              <a:spcBef>
                <a:spcPct val="0"/>
              </a:spcBef>
            </a:pPr>
            <a:r>
              <a:rPr lang="en-GB" altLang="en-US" sz="4800" dirty="0" err="1">
                <a:latin typeface="Gill Sans MT" panose="020B0502020104020203" pitchFamily="34" charset="77"/>
              </a:rPr>
              <a:t>Kurslitteratur</a:t>
            </a:r>
            <a:endParaRPr lang="en-GB" altLang="en-US" sz="4800" dirty="0">
              <a:latin typeface="Gill Sans MT" panose="020B0502020104020203" pitchFamily="34" charset="77"/>
            </a:endParaRPr>
          </a:p>
        </p:txBody>
      </p:sp>
      <p:sp>
        <p:nvSpPr>
          <p:cNvPr id="33794" name="Rectangle 3">
            <a:extLst>
              <a:ext uri="{FF2B5EF4-FFF2-40B4-BE49-F238E27FC236}">
                <a16:creationId xmlns:a16="http://schemas.microsoft.com/office/drawing/2014/main" id="{0BD248D6-6F0F-1C4E-9661-CAD6F061FBE1}"/>
              </a:ext>
            </a:extLst>
          </p:cNvPr>
          <p:cNvSpPr txBox="1">
            <a:spLocks noChangeArrowheads="1"/>
          </p:cNvSpPr>
          <p:nvPr/>
        </p:nvSpPr>
        <p:spPr bwMode="auto">
          <a:xfrm>
            <a:off x="837407" y="2200275"/>
            <a:ext cx="11354593" cy="521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9pPr>
          </a:lstStyle>
          <a:p>
            <a:r>
              <a:rPr lang="sv-SE" sz="3200" dirty="0">
                <a:latin typeface="Gill Sans MT" panose="020B0502020104020203" pitchFamily="34" charset="77"/>
              </a:rPr>
              <a:t>Titta i kursplanernas litteraturlistor.</a:t>
            </a:r>
          </a:p>
          <a:p>
            <a:r>
              <a:rPr lang="sv-SE" sz="3200" dirty="0">
                <a:latin typeface="Gill Sans MT" panose="020B0502020104020203" pitchFamily="34" charset="77"/>
              </a:rPr>
              <a:t>Hör med lärarna vilka böcker du ska köpa och var man kan hitta dem. </a:t>
            </a:r>
          </a:p>
          <a:p>
            <a:r>
              <a:rPr lang="sv-SE" sz="3200" dirty="0">
                <a:latin typeface="Gill Sans MT" panose="020B0502020104020203" pitchFamily="34" charset="77"/>
              </a:rPr>
              <a:t>Vissa kompendier säljs av lärarna vid kursstart, därefter av expeditionen. Betala med SWISH eller </a:t>
            </a:r>
            <a:r>
              <a:rPr lang="sv-SE" sz="3200" dirty="0" smtClean="0">
                <a:latin typeface="Gill Sans MT" panose="020B0502020104020203" pitchFamily="34" charset="77"/>
              </a:rPr>
              <a:t>kort (enbart på kursexpeditionen).</a:t>
            </a:r>
            <a:endParaRPr lang="sv-SE" sz="3200" dirty="0">
              <a:latin typeface="Gill Sans MT" panose="020B0502020104020203" pitchFamily="34" charset="77"/>
            </a:endParaRPr>
          </a:p>
          <a:p>
            <a:r>
              <a:rPr lang="sv-SE" sz="3200" dirty="0">
                <a:latin typeface="Gill Sans MT" panose="020B0502020104020203" pitchFamily="34" charset="77"/>
              </a:rPr>
              <a:t>Låna böcker på Karin Boye-biblioteket och på nationerna, där kurslitteratur finns för utlån. Kolla även Stadsbiblioteket.</a:t>
            </a:r>
          </a:p>
          <a:p>
            <a:r>
              <a:rPr lang="sv-SE" sz="3200" dirty="0">
                <a:latin typeface="Gill Sans MT" panose="020B0502020104020203" pitchFamily="34" charset="77"/>
              </a:rPr>
              <a:t> </a:t>
            </a:r>
          </a:p>
        </p:txBody>
      </p:sp>
    </p:spTree>
    <p:extLst>
      <p:ext uri="{BB962C8B-B14F-4D97-AF65-F5344CB8AC3E}">
        <p14:creationId xmlns:p14="http://schemas.microsoft.com/office/powerpoint/2010/main" val="2851401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77EC5A32-59BC-984D-AFD2-0AE896BFB2ED}"/>
              </a:ext>
            </a:extLst>
          </p:cNvPr>
          <p:cNvSpPr txBox="1">
            <a:spLocks noChangeArrowheads="1"/>
          </p:cNvSpPr>
          <p:nvPr/>
        </p:nvSpPr>
        <p:spPr bwMode="auto">
          <a:xfrm>
            <a:off x="4104394" y="815095"/>
            <a:ext cx="7297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5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9pPr>
          </a:lstStyle>
          <a:p>
            <a:pPr algn="r">
              <a:spcBef>
                <a:spcPct val="0"/>
              </a:spcBef>
            </a:pPr>
            <a:r>
              <a:rPr lang="en-GB" altLang="en-US" sz="4800" dirty="0" err="1">
                <a:latin typeface="Gill Sans MT" panose="020B0502020104020203" pitchFamily="34" charset="77"/>
              </a:rPr>
              <a:t>Kursvärderingar</a:t>
            </a:r>
            <a:endParaRPr lang="en-GB" altLang="en-US" sz="4800" dirty="0">
              <a:latin typeface="Gill Sans MT" panose="020B0502020104020203" pitchFamily="34" charset="77"/>
            </a:endParaRPr>
          </a:p>
        </p:txBody>
      </p:sp>
      <p:sp>
        <p:nvSpPr>
          <p:cNvPr id="33794" name="Rectangle 3">
            <a:extLst>
              <a:ext uri="{FF2B5EF4-FFF2-40B4-BE49-F238E27FC236}">
                <a16:creationId xmlns:a16="http://schemas.microsoft.com/office/drawing/2014/main" id="{0BD248D6-6F0F-1C4E-9661-CAD6F061FBE1}"/>
              </a:ext>
            </a:extLst>
          </p:cNvPr>
          <p:cNvSpPr txBox="1">
            <a:spLocks noChangeArrowheads="1"/>
          </p:cNvSpPr>
          <p:nvPr/>
        </p:nvSpPr>
        <p:spPr bwMode="auto">
          <a:xfrm>
            <a:off x="837407" y="1882775"/>
            <a:ext cx="11354593" cy="5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9pPr>
          </a:lstStyle>
          <a:p>
            <a:pPr>
              <a:lnSpc>
                <a:spcPct val="150000"/>
              </a:lnSpc>
            </a:pPr>
            <a:r>
              <a:rPr lang="en-GB" altLang="en-US" sz="2400" b="1" dirty="0" err="1">
                <a:latin typeface="Gill Sans MT" panose="020B0502020104020203" pitchFamily="34" charset="77"/>
              </a:rPr>
              <a:t>Kursvärderingar</a:t>
            </a:r>
            <a:r>
              <a:rPr lang="en-GB" altLang="en-US" sz="2400" dirty="0">
                <a:latin typeface="Gill Sans MT" panose="020B0502020104020203" pitchFamily="34" charset="77"/>
              </a:rPr>
              <a:t>:</a:t>
            </a:r>
          </a:p>
          <a:p>
            <a:pPr>
              <a:lnSpc>
                <a:spcPct val="150000"/>
              </a:lnSpc>
              <a:buFont typeface="Symbol" pitchFamily="2" charset="2"/>
              <a:buChar char=""/>
            </a:pPr>
            <a:r>
              <a:rPr lang="sv-SE" altLang="en-US" sz="2400" dirty="0">
                <a:latin typeface="Gill Sans MT" panose="020B0502020104020203" pitchFamily="34" charset="77"/>
              </a:rPr>
              <a:t> Varje delkurs och kurs ska utvärderas i mitten och slutet. </a:t>
            </a:r>
          </a:p>
          <a:p>
            <a:pPr>
              <a:lnSpc>
                <a:spcPct val="150000"/>
              </a:lnSpc>
              <a:buFont typeface="Symbol" pitchFamily="2" charset="2"/>
              <a:buChar char=""/>
            </a:pPr>
            <a:r>
              <a:rPr lang="sv-SE" altLang="en-US" sz="2400" dirty="0">
                <a:latin typeface="Gill Sans MT" panose="020B0502020104020203" pitchFamily="34" charset="77"/>
              </a:rPr>
              <a:t> Akuta problem – tala i tur och ordning med undervisande lärare, kursansvarig lärare eller studierektor så fort som möjligt. </a:t>
            </a:r>
          </a:p>
          <a:p>
            <a:pPr>
              <a:lnSpc>
                <a:spcPct val="150000"/>
              </a:lnSpc>
              <a:buFont typeface="Symbol" pitchFamily="2" charset="2"/>
              <a:buChar char=""/>
            </a:pPr>
            <a:r>
              <a:rPr lang="sv-SE" altLang="en-US" sz="2400" dirty="0">
                <a:latin typeface="Gill Sans MT" panose="020B0502020104020203" pitchFamily="34" charset="77"/>
              </a:rPr>
              <a:t> Värderingen i slutet av kurs är anonym och fylls i digitalt i kursvärderingssystemet Kurt, se aktuell kurssida i Studium för länk. Lärarna får sammanställningar och skriver kursrapport som sedan finns hos studierektor. </a:t>
            </a:r>
          </a:p>
          <a:p>
            <a:pPr>
              <a:lnSpc>
                <a:spcPct val="150000"/>
              </a:lnSpc>
              <a:buFont typeface="Symbol" pitchFamily="2" charset="2"/>
              <a:buChar char=""/>
            </a:pPr>
            <a:r>
              <a:rPr lang="sv-SE" altLang="en-US" sz="2400" dirty="0">
                <a:latin typeface="Gill Sans MT" panose="020B0502020104020203" pitchFamily="34" charset="77"/>
              </a:rPr>
              <a:t> Alla studenter förväntas fylla i dessa. Påminn lärarna om de glömmer.</a:t>
            </a:r>
            <a:endParaRPr lang="en-GB" altLang="en-US" sz="2400" dirty="0">
              <a:latin typeface="Gill Sans MT" panose="020B0502020104020203" pitchFamily="34" charset="77"/>
            </a:endParaRPr>
          </a:p>
        </p:txBody>
      </p:sp>
    </p:spTree>
    <p:extLst>
      <p:ext uri="{BB962C8B-B14F-4D97-AF65-F5344CB8AC3E}">
        <p14:creationId xmlns:p14="http://schemas.microsoft.com/office/powerpoint/2010/main" val="179439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23E5F0-163C-0E46-8896-8758942274F2}"/>
              </a:ext>
            </a:extLst>
          </p:cNvPr>
          <p:cNvSpPr>
            <a:spLocks noGrp="1"/>
          </p:cNvSpPr>
          <p:nvPr>
            <p:ph type="title"/>
          </p:nvPr>
        </p:nvSpPr>
        <p:spPr>
          <a:xfrm>
            <a:off x="2677716" y="805723"/>
            <a:ext cx="8942784" cy="1143000"/>
          </a:xfrm>
        </p:spPr>
        <p:txBody>
          <a:bodyPr/>
          <a:lstStyle/>
          <a:p>
            <a:r>
              <a:rPr lang="sv-SE" dirty="0">
                <a:latin typeface="Gill Sans MT" panose="020B0502020104020203" pitchFamily="34" charset="77"/>
              </a:rPr>
              <a:t>Förmiddagens planering</a:t>
            </a:r>
          </a:p>
        </p:txBody>
      </p:sp>
      <p:sp>
        <p:nvSpPr>
          <p:cNvPr id="3" name="Platshållare för innehåll 2">
            <a:extLst>
              <a:ext uri="{FF2B5EF4-FFF2-40B4-BE49-F238E27FC236}">
                <a16:creationId xmlns:a16="http://schemas.microsoft.com/office/drawing/2014/main" id="{0ECD7E59-E1D2-424F-BF18-9B56C5C5316F}"/>
              </a:ext>
            </a:extLst>
          </p:cNvPr>
          <p:cNvSpPr>
            <a:spLocks noGrp="1"/>
          </p:cNvSpPr>
          <p:nvPr>
            <p:ph idx="1"/>
          </p:nvPr>
        </p:nvSpPr>
        <p:spPr>
          <a:xfrm>
            <a:off x="609600" y="2332038"/>
            <a:ext cx="11226800" cy="4146583"/>
          </a:xfrm>
        </p:spPr>
        <p:txBody>
          <a:bodyPr>
            <a:normAutofit fontScale="92500" lnSpcReduction="20000"/>
          </a:bodyPr>
          <a:lstStyle/>
          <a:p>
            <a:pPr>
              <a:lnSpc>
                <a:spcPct val="150000"/>
              </a:lnSpc>
            </a:pPr>
            <a:r>
              <a:rPr lang="sv-SE" dirty="0" smtClean="0">
                <a:latin typeface="Gill Sans MT" panose="020B0502020104020203" pitchFamily="34" charset="77"/>
              </a:rPr>
              <a:t>10.00 Studierektorsinformation med tid för frågor</a:t>
            </a:r>
            <a:endParaRPr lang="sv-SE" dirty="0">
              <a:latin typeface="Gill Sans MT" panose="020B0502020104020203" pitchFamily="34" charset="77"/>
            </a:endParaRPr>
          </a:p>
          <a:p>
            <a:pPr>
              <a:lnSpc>
                <a:spcPct val="150000"/>
              </a:lnSpc>
            </a:pPr>
            <a:r>
              <a:rPr lang="sv-SE" dirty="0" smtClean="0">
                <a:latin typeface="Gill Sans MT" panose="020B0502020104020203" pitchFamily="34" charset="77"/>
              </a:rPr>
              <a:t>10.55 Paus</a:t>
            </a:r>
            <a:endParaRPr lang="sv-SE" dirty="0">
              <a:latin typeface="Gill Sans MT" panose="020B0502020104020203" pitchFamily="34" charset="77"/>
            </a:endParaRPr>
          </a:p>
          <a:p>
            <a:pPr>
              <a:lnSpc>
                <a:spcPct val="150000"/>
              </a:lnSpc>
            </a:pPr>
            <a:r>
              <a:rPr lang="sv-SE" dirty="0" smtClean="0">
                <a:latin typeface="Gill Sans MT" panose="020B0502020104020203" pitchFamily="34" charset="77"/>
              </a:rPr>
              <a:t>11.05 Studenthälsan</a:t>
            </a:r>
            <a:endParaRPr lang="sv-SE" dirty="0">
              <a:latin typeface="Gill Sans MT" panose="020B0502020104020203" pitchFamily="34" charset="77"/>
            </a:endParaRPr>
          </a:p>
          <a:p>
            <a:pPr>
              <a:lnSpc>
                <a:spcPct val="150000"/>
              </a:lnSpc>
            </a:pPr>
            <a:r>
              <a:rPr lang="sv-SE" dirty="0" smtClean="0">
                <a:latin typeface="Gill Sans MT" panose="020B0502020104020203" pitchFamily="34" charset="77"/>
              </a:rPr>
              <a:t>11.15 Universitetskyrkan</a:t>
            </a:r>
            <a:endParaRPr lang="sv-SE" dirty="0">
              <a:latin typeface="Gill Sans MT" panose="020B0502020104020203" pitchFamily="34" charset="77"/>
            </a:endParaRPr>
          </a:p>
          <a:p>
            <a:pPr>
              <a:lnSpc>
                <a:spcPct val="150000"/>
              </a:lnSpc>
            </a:pPr>
            <a:r>
              <a:rPr lang="sv-SE" dirty="0" smtClean="0">
                <a:latin typeface="Gill Sans MT" panose="020B0502020104020203" pitchFamily="34" charset="77"/>
              </a:rPr>
              <a:t>11.30 Studentrepresentant</a:t>
            </a:r>
            <a:endParaRPr lang="sv-SE" dirty="0">
              <a:latin typeface="Gill Sans MT" panose="020B0502020104020203" pitchFamily="34" charset="77"/>
            </a:endParaRPr>
          </a:p>
          <a:p>
            <a:pPr>
              <a:lnSpc>
                <a:spcPct val="150000"/>
              </a:lnSpc>
            </a:pPr>
            <a:r>
              <a:rPr lang="sv-SE" dirty="0" smtClean="0">
                <a:latin typeface="Gill Sans MT" panose="020B0502020104020203" pitchFamily="34" charset="77"/>
              </a:rPr>
              <a:t>11.45 Studentkåren</a:t>
            </a:r>
            <a:endParaRPr lang="sv-SE" dirty="0">
              <a:latin typeface="Gill Sans MT" panose="020B0502020104020203" pitchFamily="34" charset="77"/>
            </a:endParaRPr>
          </a:p>
        </p:txBody>
      </p:sp>
    </p:spTree>
    <p:extLst>
      <p:ext uri="{BB962C8B-B14F-4D97-AF65-F5344CB8AC3E}">
        <p14:creationId xmlns:p14="http://schemas.microsoft.com/office/powerpoint/2010/main" val="2985637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8F1D3B72-BE36-DE4A-B718-E383E551E86C}"/>
              </a:ext>
            </a:extLst>
          </p:cNvPr>
          <p:cNvSpPr txBox="1">
            <a:spLocks noChangeArrowheads="1"/>
          </p:cNvSpPr>
          <p:nvPr/>
        </p:nvSpPr>
        <p:spPr bwMode="auto">
          <a:xfrm>
            <a:off x="2695009" y="628425"/>
            <a:ext cx="92085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35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ea typeface="ＭＳ Ｐゴシック" panose="020B0600070205080204" pitchFamily="34" charset="-128"/>
              </a:defRPr>
            </a:lvl9pPr>
          </a:lstStyle>
          <a:p>
            <a:pPr algn="r">
              <a:spcBef>
                <a:spcPct val="0"/>
              </a:spcBef>
            </a:pPr>
            <a:r>
              <a:rPr lang="en-GB" altLang="en-US" sz="4800" dirty="0" err="1">
                <a:latin typeface="Gill Sans MT" panose="020B0502020104020203" pitchFamily="34" charset="77"/>
              </a:rPr>
              <a:t>Lokaler</a:t>
            </a:r>
            <a:endParaRPr lang="en-GB" altLang="en-US" sz="4800" dirty="0">
              <a:latin typeface="Gill Sans MT" panose="020B0502020104020203" pitchFamily="34" charset="77"/>
            </a:endParaRPr>
          </a:p>
        </p:txBody>
      </p:sp>
      <p:sp>
        <p:nvSpPr>
          <p:cNvPr id="36866" name="Rectangle 3">
            <a:extLst>
              <a:ext uri="{FF2B5EF4-FFF2-40B4-BE49-F238E27FC236}">
                <a16:creationId xmlns:a16="http://schemas.microsoft.com/office/drawing/2014/main" id="{21580F55-54D1-DC43-AF6D-60E5154C3AB6}"/>
              </a:ext>
            </a:extLst>
          </p:cNvPr>
          <p:cNvSpPr txBox="1">
            <a:spLocks noChangeArrowheads="1"/>
          </p:cNvSpPr>
          <p:nvPr/>
        </p:nvSpPr>
        <p:spPr bwMode="auto">
          <a:xfrm>
            <a:off x="1838781" y="2275947"/>
            <a:ext cx="9972219" cy="405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9pPr>
          </a:lstStyle>
          <a:p>
            <a:pPr>
              <a:buFont typeface="Symbol" pitchFamily="2" charset="2"/>
              <a:buNone/>
            </a:pPr>
            <a:r>
              <a:rPr lang="sv-SE" altLang="en-US" sz="3200" b="1" dirty="0" smtClean="0">
                <a:latin typeface="Gill Sans MT" panose="020B0502020104020203" pitchFamily="34" charset="77"/>
              </a:rPr>
              <a:t>Campus Engelska </a:t>
            </a:r>
            <a:r>
              <a:rPr lang="sv-SE" altLang="en-US" sz="3200" b="1" dirty="0">
                <a:latin typeface="Gill Sans MT" panose="020B0502020104020203" pitchFamily="34" charset="77"/>
              </a:rPr>
              <a:t>parken – Humanistiskt centrum</a:t>
            </a:r>
          </a:p>
          <a:p>
            <a:pPr>
              <a:buFont typeface="Symbol" pitchFamily="2" charset="2"/>
              <a:buNone/>
            </a:pPr>
            <a:r>
              <a:rPr lang="sv-SE" altLang="en-US" sz="3200" dirty="0">
                <a:latin typeface="Gill Sans MT" panose="020B0502020104020203" pitchFamily="34" charset="77"/>
              </a:rPr>
              <a:t>Husen är numrerade 1 till 22 (även om vissa hus fattas). De flesta är sammanbyggda.</a:t>
            </a:r>
          </a:p>
          <a:p>
            <a:pPr>
              <a:buFont typeface="Symbol" pitchFamily="2" charset="2"/>
              <a:buNone/>
            </a:pPr>
            <a:r>
              <a:rPr lang="sv-SE" altLang="en-US" sz="3200" dirty="0">
                <a:latin typeface="Gill Sans MT" panose="020B0502020104020203" pitchFamily="34" charset="77"/>
              </a:rPr>
              <a:t>Ordningen avspeglar kvarterets byggnadshistoria: det äldsta huset har nummer 1 o.s.v.</a:t>
            </a:r>
          </a:p>
          <a:p>
            <a:pPr>
              <a:buFont typeface="Symbol" pitchFamily="2" charset="2"/>
              <a:buNone/>
            </a:pPr>
            <a:r>
              <a:rPr lang="sv-SE" altLang="en-US" sz="3200" dirty="0">
                <a:latin typeface="Gill Sans MT" panose="020B0502020104020203" pitchFamily="34" charset="77"/>
              </a:rPr>
              <a:t>Karta </a:t>
            </a:r>
            <a:r>
              <a:rPr lang="sv-SE" altLang="en-US" sz="3200" dirty="0" smtClean="0">
                <a:latin typeface="Gill Sans MT" panose="020B0502020104020203" pitchFamily="34" charset="77"/>
              </a:rPr>
              <a:t>över campus hittar du här: </a:t>
            </a:r>
            <a:r>
              <a:rPr lang="sv-SE" altLang="en-US" sz="3200" b="1" dirty="0">
                <a:latin typeface="Gill Sans MT" panose="020B0502020104020203" pitchFamily="34" charset="77"/>
                <a:hlinkClick r:id="rId3"/>
              </a:rPr>
              <a:t>www.engelskaparken.uu.se</a:t>
            </a:r>
            <a:r>
              <a:rPr lang="sv-SE" altLang="en-US" sz="3200" b="1" dirty="0">
                <a:latin typeface="Gill Sans MT" panose="020B0502020104020203" pitchFamily="34" charset="77"/>
              </a:rPr>
              <a:t> </a:t>
            </a:r>
            <a:endParaRPr lang="en-GB" altLang="en-US" sz="3200" b="1" dirty="0">
              <a:latin typeface="Gill Sans MT" panose="020B0502020104020203" pitchFamily="34" charset="77"/>
            </a:endParaRPr>
          </a:p>
        </p:txBody>
      </p:sp>
    </p:spTree>
    <p:extLst>
      <p:ext uri="{BB962C8B-B14F-4D97-AF65-F5344CB8AC3E}">
        <p14:creationId xmlns:p14="http://schemas.microsoft.com/office/powerpoint/2010/main" val="309795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6DC63A5C-D122-0F4A-AB2C-CE8082085BCF}"/>
              </a:ext>
            </a:extLst>
          </p:cNvPr>
          <p:cNvSpPr txBox="1">
            <a:spLocks noChangeArrowheads="1"/>
          </p:cNvSpPr>
          <p:nvPr/>
        </p:nvSpPr>
        <p:spPr bwMode="auto">
          <a:xfrm>
            <a:off x="3415167" y="567420"/>
            <a:ext cx="770731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5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spcBef>
                <a:spcPct val="0"/>
              </a:spcBef>
            </a:pPr>
            <a:r>
              <a:rPr lang="sv-SE" altLang="en-US" sz="4800" dirty="0">
                <a:latin typeface="Gill Sans MT" panose="020B0502020104020203" pitchFamily="34" charset="77"/>
              </a:rPr>
              <a:t>Bibliotek</a:t>
            </a:r>
          </a:p>
        </p:txBody>
      </p:sp>
      <p:sp>
        <p:nvSpPr>
          <p:cNvPr id="37890" name="Rectangle 3">
            <a:extLst>
              <a:ext uri="{FF2B5EF4-FFF2-40B4-BE49-F238E27FC236}">
                <a16:creationId xmlns:a16="http://schemas.microsoft.com/office/drawing/2014/main" id="{A991CC43-B181-6F46-ABDF-F7E7A2A92DCC}"/>
              </a:ext>
            </a:extLst>
          </p:cNvPr>
          <p:cNvSpPr txBox="1">
            <a:spLocks noChangeArrowheads="1"/>
          </p:cNvSpPr>
          <p:nvPr/>
        </p:nvSpPr>
        <p:spPr bwMode="auto">
          <a:xfrm>
            <a:off x="1517403" y="1808043"/>
            <a:ext cx="10652276" cy="493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5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sv-SE" altLang="en-US" sz="2400" dirty="0">
                <a:latin typeface="Gill Sans MT" panose="020B0502020104020203" pitchFamily="34" charset="77"/>
              </a:rPr>
              <a:t>Uppsala universitetsbibliotek (UUB):</a:t>
            </a:r>
          </a:p>
          <a:p>
            <a:r>
              <a:rPr lang="sv-SE" altLang="en-US" sz="2400" dirty="0">
                <a:latin typeface="Gill Sans MT" panose="020B0502020104020203" pitchFamily="34" charset="77"/>
              </a:rPr>
              <a:t>1. Carolina </a:t>
            </a:r>
            <a:r>
              <a:rPr lang="sv-SE" altLang="en-US" sz="2400" dirty="0" err="1">
                <a:latin typeface="Gill Sans MT" panose="020B0502020104020203" pitchFamily="34" charset="77"/>
              </a:rPr>
              <a:t>Rediviva</a:t>
            </a:r>
            <a:endParaRPr lang="sv-SE" altLang="en-US" sz="2400" dirty="0">
              <a:latin typeface="Gill Sans MT" panose="020B0502020104020203" pitchFamily="34" charset="77"/>
            </a:endParaRPr>
          </a:p>
          <a:p>
            <a:r>
              <a:rPr lang="sv-SE" altLang="en-US" sz="2400" dirty="0">
                <a:latin typeface="Gill Sans MT" panose="020B0502020104020203" pitchFamily="34" charset="77"/>
              </a:rPr>
              <a:t>2. Karin Boye-biblioteket</a:t>
            </a:r>
          </a:p>
          <a:p>
            <a:r>
              <a:rPr lang="sv-SE" altLang="en-US" sz="2400" dirty="0">
                <a:latin typeface="Gill Sans MT" panose="020B0502020104020203" pitchFamily="34" charset="77"/>
              </a:rPr>
              <a:t>3. med flera filialer …</a:t>
            </a:r>
          </a:p>
          <a:p>
            <a:endParaRPr lang="sv-SE" altLang="en-US" sz="2400" dirty="0">
              <a:latin typeface="Gill Sans MT" panose="020B0502020104020203" pitchFamily="34" charset="77"/>
            </a:endParaRPr>
          </a:p>
          <a:p>
            <a:r>
              <a:rPr lang="sv-SE" altLang="en-US" sz="2400" dirty="0" smtClean="0">
                <a:latin typeface="Gill Sans MT" panose="020B0502020104020203" pitchFamily="34" charset="77"/>
              </a:rPr>
              <a:t>Ditt aktiverade campuskort fungerar som lånekort vid universitetsbiblioteket.</a:t>
            </a:r>
            <a:endParaRPr lang="sv-SE" altLang="en-US" sz="2400" dirty="0">
              <a:latin typeface="Gill Sans MT" panose="020B0502020104020203" pitchFamily="34" charset="77"/>
            </a:endParaRPr>
          </a:p>
          <a:p>
            <a:endParaRPr lang="sv-SE" altLang="en-US" sz="2400" dirty="0">
              <a:latin typeface="Gill Sans MT" panose="020B0502020104020203" pitchFamily="34" charset="77"/>
            </a:endParaRPr>
          </a:p>
          <a:p>
            <a:r>
              <a:rPr lang="sv-SE" altLang="en-US" sz="2400" dirty="0">
                <a:latin typeface="Gill Sans MT" panose="020B0502020104020203" pitchFamily="34" charset="77"/>
              </a:rPr>
              <a:t>Nationsbibliotek, stadsbiblioteket …</a:t>
            </a:r>
          </a:p>
        </p:txBody>
      </p:sp>
    </p:spTree>
    <p:extLst>
      <p:ext uri="{BB962C8B-B14F-4D97-AF65-F5344CB8AC3E}">
        <p14:creationId xmlns:p14="http://schemas.microsoft.com/office/powerpoint/2010/main" val="939815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3FCA961-BBE5-9D41-AF38-DE3F2D3E7706}"/>
              </a:ext>
            </a:extLst>
          </p:cNvPr>
          <p:cNvSpPr>
            <a:spLocks noGrp="1"/>
          </p:cNvSpPr>
          <p:nvPr>
            <p:ph idx="1"/>
          </p:nvPr>
        </p:nvSpPr>
        <p:spPr>
          <a:xfrm>
            <a:off x="306387" y="2006599"/>
            <a:ext cx="11885613" cy="4851401"/>
          </a:xfrm>
        </p:spPr>
        <p:txBody>
          <a:bodyPr>
            <a:noAutofit/>
          </a:bodyPr>
          <a:lstStyle/>
          <a:p>
            <a:pPr marL="0" indent="0">
              <a:buNone/>
            </a:pPr>
            <a:r>
              <a:rPr lang="sv-SE" dirty="0"/>
              <a:t>Språkverkstaden erbjuder kostnadsfri handledning om akademiskt språk i text och tal för alla studenter och doktorander vid Uppsala </a:t>
            </a:r>
            <a:r>
              <a:rPr lang="sv-SE" dirty="0" smtClean="0"/>
              <a:t>universitet. Den ordnar också föreläsningar om olika ämnen, t.ex</a:t>
            </a:r>
            <a:r>
              <a:rPr lang="sv-SE" dirty="0"/>
              <a:t>.</a:t>
            </a:r>
            <a:r>
              <a:rPr lang="sv-SE" dirty="0" smtClean="0"/>
              <a:t> studieteknik.</a:t>
            </a:r>
          </a:p>
          <a:p>
            <a:pPr marL="0" indent="0">
              <a:buNone/>
            </a:pPr>
            <a:endParaRPr lang="sv-SE" dirty="0" smtClean="0"/>
          </a:p>
          <a:p>
            <a:pPr marL="0" indent="0">
              <a:buNone/>
            </a:pPr>
            <a:r>
              <a:rPr lang="sv-SE" dirty="0" smtClean="0"/>
              <a:t>Här kan du läsa mer om verksamheten samt boka tid</a:t>
            </a:r>
            <a:endParaRPr lang="sv-SE" sz="2800" dirty="0" smtClean="0">
              <a:latin typeface="Gill Sans MT" panose="020B0502020104020203" pitchFamily="34" charset="77"/>
            </a:endParaRPr>
          </a:p>
          <a:p>
            <a:pPr marL="0" indent="0">
              <a:buNone/>
            </a:pPr>
            <a:r>
              <a:rPr lang="sv-SE" dirty="0" smtClean="0">
                <a:latin typeface="Gill Sans MT" panose="020B0502020104020203" pitchFamily="34" charset="77"/>
                <a:hlinkClick r:id="rId2"/>
              </a:rPr>
              <a:t>https</a:t>
            </a:r>
            <a:r>
              <a:rPr lang="sv-SE" dirty="0">
                <a:latin typeface="Gill Sans MT" panose="020B0502020104020203" pitchFamily="34" charset="77"/>
                <a:hlinkClick r:id="rId2"/>
              </a:rPr>
              <a:t>://www.sprakverkstaden.uu.se/boka/#</a:t>
            </a:r>
            <a:r>
              <a:rPr lang="sv-SE" dirty="0" smtClean="0">
                <a:latin typeface="Gill Sans MT" panose="020B0502020104020203" pitchFamily="34" charset="77"/>
                <a:hlinkClick r:id="rId2"/>
              </a:rPr>
              <a:t>anchor-890742</a:t>
            </a:r>
            <a:endParaRPr lang="sv-SE" dirty="0" smtClean="0">
              <a:latin typeface="Gill Sans MT" panose="020B0502020104020203" pitchFamily="34" charset="77"/>
            </a:endParaRPr>
          </a:p>
          <a:p>
            <a:pPr marL="0" indent="0">
              <a:buNone/>
            </a:pPr>
            <a:endParaRPr lang="sv-SE" dirty="0">
              <a:latin typeface="Gill Sans MT" panose="020B0502020104020203" pitchFamily="34" charset="77"/>
            </a:endParaRPr>
          </a:p>
        </p:txBody>
      </p:sp>
      <p:sp>
        <p:nvSpPr>
          <p:cNvPr id="5" name="textruta 4">
            <a:extLst>
              <a:ext uri="{FF2B5EF4-FFF2-40B4-BE49-F238E27FC236}">
                <a16:creationId xmlns:a16="http://schemas.microsoft.com/office/drawing/2014/main" id="{83D9150F-FF9E-9942-B1BA-839FDAEED6DF}"/>
              </a:ext>
            </a:extLst>
          </p:cNvPr>
          <p:cNvSpPr txBox="1"/>
          <p:nvPr/>
        </p:nvSpPr>
        <p:spPr>
          <a:xfrm>
            <a:off x="4329113" y="757237"/>
            <a:ext cx="7243762" cy="830997"/>
          </a:xfrm>
          <a:prstGeom prst="rect">
            <a:avLst/>
          </a:prstGeom>
          <a:noFill/>
        </p:spPr>
        <p:txBody>
          <a:bodyPr wrap="square" rtlCol="0">
            <a:spAutoFit/>
          </a:bodyPr>
          <a:lstStyle/>
          <a:p>
            <a:r>
              <a:rPr lang="sv-SE" sz="4800" dirty="0">
                <a:latin typeface="Arial" panose="020B0604020202020204" pitchFamily="34" charset="0"/>
                <a:cs typeface="Arial" panose="020B0604020202020204" pitchFamily="34" charset="0"/>
              </a:rPr>
              <a:t>Språkverkstaden</a:t>
            </a:r>
          </a:p>
        </p:txBody>
      </p:sp>
    </p:spTree>
    <p:extLst>
      <p:ext uri="{BB962C8B-B14F-4D97-AF65-F5344CB8AC3E}">
        <p14:creationId xmlns:p14="http://schemas.microsoft.com/office/powerpoint/2010/main" val="291465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262CD93D-1319-EB4F-86F9-C1FF29818DB1}"/>
              </a:ext>
            </a:extLst>
          </p:cNvPr>
          <p:cNvSpPr txBox="1">
            <a:spLocks noChangeArrowheads="1"/>
          </p:cNvSpPr>
          <p:nvPr/>
        </p:nvSpPr>
        <p:spPr bwMode="auto">
          <a:xfrm>
            <a:off x="4803951" y="716492"/>
            <a:ext cx="6858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5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spcBef>
                <a:spcPct val="0"/>
              </a:spcBef>
            </a:pPr>
            <a:r>
              <a:rPr lang="sv-SE" altLang="en-US" sz="4800" dirty="0">
                <a:latin typeface="Gill Sans MT" panose="020B0502020104020203" pitchFamily="34" charset="77"/>
              </a:rPr>
              <a:t>Force </a:t>
            </a:r>
            <a:r>
              <a:rPr lang="sv-SE" altLang="en-US" sz="4800" dirty="0" err="1">
                <a:latin typeface="Gill Sans MT" panose="020B0502020104020203" pitchFamily="34" charset="77"/>
              </a:rPr>
              <a:t>majeur</a:t>
            </a:r>
            <a:r>
              <a:rPr lang="sv-SE" altLang="en-US" sz="4800" dirty="0">
                <a:latin typeface="Gill Sans MT" panose="020B0502020104020203" pitchFamily="34" charset="77"/>
              </a:rPr>
              <a:t>!</a:t>
            </a:r>
          </a:p>
        </p:txBody>
      </p:sp>
      <p:sp>
        <p:nvSpPr>
          <p:cNvPr id="38914" name="Rectangle 3">
            <a:extLst>
              <a:ext uri="{FF2B5EF4-FFF2-40B4-BE49-F238E27FC236}">
                <a16:creationId xmlns:a16="http://schemas.microsoft.com/office/drawing/2014/main" id="{66B4DE7E-4934-EE41-82C5-B2487CA5D72C}"/>
              </a:ext>
            </a:extLst>
          </p:cNvPr>
          <p:cNvSpPr txBox="1">
            <a:spLocks noChangeArrowheads="1"/>
          </p:cNvSpPr>
          <p:nvPr/>
        </p:nvSpPr>
        <p:spPr bwMode="auto">
          <a:xfrm>
            <a:off x="555171" y="1539346"/>
            <a:ext cx="11365895" cy="501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5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sv-SE" altLang="sv-SE" sz="3000" dirty="0">
              <a:latin typeface="Gill Sans MT" panose="020B0502020104020203" pitchFamily="34" charset="77"/>
            </a:endParaRPr>
          </a:p>
          <a:p>
            <a:r>
              <a:rPr lang="sv-SE" altLang="sv-SE" sz="3000" dirty="0">
                <a:latin typeface="Gill Sans MT" panose="020B0502020104020203" pitchFamily="34" charset="77"/>
              </a:rPr>
              <a:t>Vid brand eller annan nödsituation:</a:t>
            </a:r>
          </a:p>
          <a:p>
            <a:r>
              <a:rPr lang="sv-SE" altLang="sv-SE" sz="3000" dirty="0">
                <a:latin typeface="Gill Sans MT" panose="020B0502020104020203" pitchFamily="34" charset="77"/>
              </a:rPr>
              <a:t>Följ lärarens instruktioner! Utrym lokalerna! </a:t>
            </a:r>
          </a:p>
          <a:p>
            <a:r>
              <a:rPr lang="sv-SE" altLang="sv-SE" sz="3000" dirty="0">
                <a:latin typeface="Gill Sans MT" panose="020B0502020104020203" pitchFamily="34" charset="77"/>
              </a:rPr>
              <a:t>Återsamling för samtliga sker vid cykel- och gångvägen Gösta Knutssons promenad i Carolinaparken, mellan Carolina </a:t>
            </a:r>
            <a:r>
              <a:rPr lang="sv-SE" altLang="sv-SE" sz="3000" dirty="0" err="1">
                <a:latin typeface="Gill Sans MT" panose="020B0502020104020203" pitchFamily="34" charset="77"/>
              </a:rPr>
              <a:t>Rediviva</a:t>
            </a:r>
            <a:r>
              <a:rPr lang="sv-SE" altLang="sv-SE" sz="3000" dirty="0">
                <a:latin typeface="Gill Sans MT" panose="020B0502020104020203" pitchFamily="34" charset="77"/>
              </a:rPr>
              <a:t> och Campus Engelska parken. </a:t>
            </a:r>
          </a:p>
          <a:p>
            <a:endParaRPr lang="sv-SE" altLang="sv-SE" sz="3000" dirty="0">
              <a:latin typeface="Gill Sans MT" panose="020B0502020104020203" pitchFamily="34" charset="77"/>
            </a:endParaRPr>
          </a:p>
          <a:p>
            <a:r>
              <a:rPr lang="sv-SE" altLang="sv-SE" sz="3000" dirty="0">
                <a:latin typeface="Gill Sans MT" panose="020B0502020104020203" pitchFamily="34" charset="77"/>
                <a:hlinkClick r:id="rId2"/>
              </a:rPr>
              <a:t>http://www.engelskaparken.uu.se/digitalAssets/98/c_98255-l_3-k_info-brand-campusomr--det-engelska-parken.pdf</a:t>
            </a:r>
            <a:endParaRPr lang="sv-SE" altLang="sv-SE" sz="3000" dirty="0">
              <a:latin typeface="Gill Sans MT" panose="020B0502020104020203" pitchFamily="34" charset="77"/>
            </a:endParaRPr>
          </a:p>
          <a:p>
            <a:endParaRPr lang="sv-SE" altLang="en-US" sz="3000" dirty="0">
              <a:latin typeface="Gill Sans MT" panose="020B0502020104020203" pitchFamily="34" charset="77"/>
            </a:endParaRPr>
          </a:p>
        </p:txBody>
      </p:sp>
    </p:spTree>
    <p:extLst>
      <p:ext uri="{BB962C8B-B14F-4D97-AF65-F5344CB8AC3E}">
        <p14:creationId xmlns:p14="http://schemas.microsoft.com/office/powerpoint/2010/main" val="3538677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ubrik 1">
            <a:extLst>
              <a:ext uri="{FF2B5EF4-FFF2-40B4-BE49-F238E27FC236}">
                <a16:creationId xmlns:a16="http://schemas.microsoft.com/office/drawing/2014/main" id="{DD32ADC2-E258-964B-BA15-91BA3358875C}"/>
              </a:ext>
            </a:extLst>
          </p:cNvPr>
          <p:cNvSpPr>
            <a:spLocks noGrp="1" noChangeArrowheads="1"/>
          </p:cNvSpPr>
          <p:nvPr>
            <p:ph type="ctrTitle"/>
          </p:nvPr>
        </p:nvSpPr>
        <p:spPr>
          <a:xfrm>
            <a:off x="1747158" y="611869"/>
            <a:ext cx="10363200" cy="1470025"/>
          </a:xfrm>
        </p:spPr>
        <p:txBody>
          <a:bodyPr>
            <a:normAutofit/>
          </a:bodyPr>
          <a:lstStyle/>
          <a:p>
            <a:pPr algn="r"/>
            <a:r>
              <a:rPr lang="sv-SE" altLang="en-US" sz="4800" dirty="0">
                <a:latin typeface="Gill Sans MT" panose="020B0502020104020203" pitchFamily="34" charset="77"/>
              </a:rPr>
              <a:t>Glöm inte att...</a:t>
            </a:r>
          </a:p>
        </p:txBody>
      </p:sp>
      <p:sp>
        <p:nvSpPr>
          <p:cNvPr id="39938" name="Underrubrik 2">
            <a:extLst>
              <a:ext uri="{FF2B5EF4-FFF2-40B4-BE49-F238E27FC236}">
                <a16:creationId xmlns:a16="http://schemas.microsoft.com/office/drawing/2014/main" id="{8EA13E55-ABBC-8243-8DF7-C020CE5FAA3E}"/>
              </a:ext>
            </a:extLst>
          </p:cNvPr>
          <p:cNvSpPr>
            <a:spLocks noGrp="1" noChangeArrowheads="1"/>
          </p:cNvSpPr>
          <p:nvPr>
            <p:ph type="subTitle" idx="1"/>
          </p:nvPr>
        </p:nvSpPr>
        <p:spPr>
          <a:xfrm>
            <a:off x="182880" y="2081894"/>
            <a:ext cx="11927478" cy="4776106"/>
          </a:xfrm>
        </p:spPr>
        <p:txBody>
          <a:bodyPr>
            <a:noAutofit/>
          </a:bodyPr>
          <a:lstStyle/>
          <a:p>
            <a:pPr algn="l"/>
            <a:r>
              <a:rPr lang="sv-SE" altLang="en-US" dirty="0">
                <a:solidFill>
                  <a:schemeClr val="tx1"/>
                </a:solidFill>
                <a:latin typeface="Gill Sans MT" panose="020B0502020104020203" pitchFamily="34" charset="77"/>
              </a:rPr>
              <a:t>Vid Uppsala universitet råder nolltolerans för diskriminering och (sexuella) trakasserier.</a:t>
            </a:r>
          </a:p>
          <a:p>
            <a:pPr algn="l"/>
            <a:r>
              <a:rPr lang="sv-SE" altLang="en-US" dirty="0">
                <a:solidFill>
                  <a:schemeClr val="tx1"/>
                </a:solidFill>
                <a:latin typeface="Gill Sans MT" panose="020B0502020104020203" pitchFamily="34" charset="77"/>
              </a:rPr>
              <a:t>Universitetet arbetar aktivt för lika villkor, jämställdhet och jämlikhet.</a:t>
            </a:r>
          </a:p>
          <a:p>
            <a:pPr algn="l"/>
            <a:endParaRPr lang="sv-SE" altLang="en-US" dirty="0">
              <a:solidFill>
                <a:schemeClr val="tx1"/>
              </a:solidFill>
              <a:latin typeface="Gill Sans MT" panose="020B0502020104020203" pitchFamily="34" charset="77"/>
            </a:endParaRPr>
          </a:p>
          <a:p>
            <a:pPr algn="l"/>
            <a:r>
              <a:rPr lang="sv-SE" altLang="en-US" dirty="0">
                <a:solidFill>
                  <a:schemeClr val="tx1"/>
                </a:solidFill>
                <a:latin typeface="Gill Sans MT" panose="020B0502020104020203" pitchFamily="34" charset="77"/>
              </a:rPr>
              <a:t>Om något händer - prata i första hand med din lärare eller programsamordnare. Det går också bra att kontakta studierektor direkt. Vi hjälper dig sedan vidare.</a:t>
            </a:r>
          </a:p>
        </p:txBody>
      </p:sp>
    </p:spTree>
    <p:extLst>
      <p:ext uri="{BB962C8B-B14F-4D97-AF65-F5344CB8AC3E}">
        <p14:creationId xmlns:p14="http://schemas.microsoft.com/office/powerpoint/2010/main" val="2619629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ubrik 1">
            <a:extLst>
              <a:ext uri="{FF2B5EF4-FFF2-40B4-BE49-F238E27FC236}">
                <a16:creationId xmlns:a16="http://schemas.microsoft.com/office/drawing/2014/main" id="{7D4B9AC1-FBB5-354B-8FE2-3C433FADBDFB}"/>
              </a:ext>
            </a:extLst>
          </p:cNvPr>
          <p:cNvSpPr>
            <a:spLocks noGrp="1" noChangeArrowheads="1"/>
          </p:cNvSpPr>
          <p:nvPr>
            <p:ph type="title"/>
          </p:nvPr>
        </p:nvSpPr>
        <p:spPr/>
        <p:txBody>
          <a:bodyPr/>
          <a:lstStyle/>
          <a:p>
            <a:r>
              <a:rPr lang="sv-SE" altLang="sv-SE" dirty="0">
                <a:latin typeface="Gill Sans MT" panose="020B0502020104020203" pitchFamily="34" charset="77"/>
              </a:rPr>
              <a:t>Tänk också på att...</a:t>
            </a:r>
          </a:p>
        </p:txBody>
      </p:sp>
      <p:sp>
        <p:nvSpPr>
          <p:cNvPr id="3" name="Platshållare för innehåll 2">
            <a:extLst>
              <a:ext uri="{FF2B5EF4-FFF2-40B4-BE49-F238E27FC236}">
                <a16:creationId xmlns:a16="http://schemas.microsoft.com/office/drawing/2014/main" id="{2DEF70EF-CC0F-DB4B-ABDC-28050B04AF75}"/>
              </a:ext>
            </a:extLst>
          </p:cNvPr>
          <p:cNvSpPr>
            <a:spLocks noGrp="1"/>
          </p:cNvSpPr>
          <p:nvPr>
            <p:ph idx="1"/>
          </p:nvPr>
        </p:nvSpPr>
        <p:spPr>
          <a:xfrm>
            <a:off x="876299" y="2075722"/>
            <a:ext cx="11315701" cy="4782277"/>
          </a:xfrm>
        </p:spPr>
        <p:txBody>
          <a:bodyPr>
            <a:normAutofit/>
          </a:bodyPr>
          <a:lstStyle/>
          <a:p>
            <a:pPr marL="0" indent="0">
              <a:buNone/>
              <a:defRPr/>
            </a:pPr>
            <a:endParaRPr lang="sv-SE" dirty="0">
              <a:latin typeface="Gill Sans MT" panose="020B0502020104020203" pitchFamily="34" charset="77"/>
            </a:endParaRPr>
          </a:p>
          <a:p>
            <a:pPr marL="0" indent="0">
              <a:buNone/>
              <a:defRPr/>
            </a:pPr>
            <a:r>
              <a:rPr lang="sv-SE" dirty="0">
                <a:latin typeface="Gill Sans MT" panose="020B0502020104020203" pitchFamily="34" charset="77"/>
              </a:rPr>
              <a:t>Uppsala universitet har riktlinjer som tar upp miljö, avfallshantering, energianvändning mm. Som student kan du t ex tänka på att:</a:t>
            </a:r>
          </a:p>
          <a:p>
            <a:pPr marL="0" indent="0">
              <a:buNone/>
              <a:defRPr/>
            </a:pPr>
            <a:endParaRPr lang="sv-SE" dirty="0">
              <a:latin typeface="Gill Sans MT" panose="020B0502020104020203" pitchFamily="34" charset="77"/>
            </a:endParaRPr>
          </a:p>
          <a:p>
            <a:pPr marL="0" indent="0">
              <a:buNone/>
              <a:defRPr/>
            </a:pPr>
            <a:r>
              <a:rPr lang="sv-SE" dirty="0">
                <a:latin typeface="Gill Sans MT" panose="020B0502020104020203" pitchFamily="34" charset="77"/>
              </a:rPr>
              <a:t>- sopsortera! Källsorteringsmöbler finns utplacerad i campus</a:t>
            </a:r>
          </a:p>
          <a:p>
            <a:pPr marL="0" indent="0">
              <a:buNone/>
              <a:defRPr/>
            </a:pPr>
            <a:r>
              <a:rPr lang="sv-SE" dirty="0">
                <a:latin typeface="Gill Sans MT" panose="020B0502020104020203" pitchFamily="34" charset="77"/>
              </a:rPr>
              <a:t>- ta cykel eller åk kommunalt</a:t>
            </a:r>
          </a:p>
          <a:p>
            <a:pPr marL="0" indent="0">
              <a:buNone/>
              <a:defRPr/>
            </a:pPr>
            <a:r>
              <a:rPr lang="sv-SE" dirty="0">
                <a:latin typeface="Gill Sans MT" panose="020B0502020104020203" pitchFamily="34" charset="77"/>
              </a:rPr>
              <a:t>- släcka efter dig när du är sist ut ur grupprum, språklabbet, salar, osv.</a:t>
            </a:r>
          </a:p>
          <a:p>
            <a:pPr marL="0" indent="0">
              <a:buNone/>
              <a:defRPr/>
            </a:pPr>
            <a:endParaRPr lang="sv-SE" dirty="0">
              <a:latin typeface="Gill Sans MT" panose="020B0502020104020203" pitchFamily="34" charset="77"/>
            </a:endParaRPr>
          </a:p>
        </p:txBody>
      </p:sp>
    </p:spTree>
    <p:extLst>
      <p:ext uri="{BB962C8B-B14F-4D97-AF65-F5344CB8AC3E}">
        <p14:creationId xmlns:p14="http://schemas.microsoft.com/office/powerpoint/2010/main" val="385393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9258B-CAB3-DD41-8B27-A67C614F90B2}"/>
              </a:ext>
            </a:extLst>
          </p:cNvPr>
          <p:cNvSpPr>
            <a:spLocks noGrp="1"/>
          </p:cNvSpPr>
          <p:nvPr>
            <p:ph type="title"/>
          </p:nvPr>
        </p:nvSpPr>
        <p:spPr/>
        <p:txBody>
          <a:bodyPr/>
          <a:lstStyle/>
          <a:p>
            <a:r>
              <a:rPr lang="sv-SE" dirty="0">
                <a:latin typeface="Gill Sans MT" panose="020B0502020104020203" pitchFamily="34" charset="77"/>
              </a:rPr>
              <a:t>Hjälp och information</a:t>
            </a:r>
          </a:p>
        </p:txBody>
      </p:sp>
      <p:sp>
        <p:nvSpPr>
          <p:cNvPr id="3" name="Platshållare för innehåll 2">
            <a:extLst>
              <a:ext uri="{FF2B5EF4-FFF2-40B4-BE49-F238E27FC236}">
                <a16:creationId xmlns:a16="http://schemas.microsoft.com/office/drawing/2014/main" id="{D340AC18-6822-2E40-801C-ACBB80CBED93}"/>
              </a:ext>
            </a:extLst>
          </p:cNvPr>
          <p:cNvSpPr>
            <a:spLocks noGrp="1"/>
          </p:cNvSpPr>
          <p:nvPr>
            <p:ph idx="1"/>
          </p:nvPr>
        </p:nvSpPr>
        <p:spPr>
          <a:xfrm>
            <a:off x="127000" y="1857376"/>
            <a:ext cx="5281730" cy="4525962"/>
          </a:xfrm>
        </p:spPr>
        <p:txBody>
          <a:bodyPr>
            <a:normAutofit fontScale="85000" lnSpcReduction="10000"/>
          </a:bodyPr>
          <a:lstStyle/>
          <a:p>
            <a:pPr marL="0" indent="0">
              <a:buNone/>
            </a:pPr>
            <a:endParaRPr lang="sv-SE" dirty="0">
              <a:latin typeface="Gill Sans MT" panose="020B0502020104020203" pitchFamily="34" charset="77"/>
            </a:endParaRPr>
          </a:p>
          <a:p>
            <a:pPr marL="0" indent="0">
              <a:buNone/>
              <a:defRPr/>
            </a:pPr>
            <a:r>
              <a:rPr lang="sv-SE" altLang="en-US" b="1" dirty="0">
                <a:latin typeface="Gill Sans MT" panose="020B0502020104020203" pitchFamily="34" charset="77"/>
                <a:hlinkClick r:id="rId2"/>
              </a:rPr>
              <a:t>http://</a:t>
            </a:r>
            <a:r>
              <a:rPr lang="en-GB" altLang="en-US" b="1" dirty="0">
                <a:latin typeface="Gill Sans MT" panose="020B0502020104020203" pitchFamily="34" charset="77"/>
                <a:hlinkClick r:id="rId3"/>
              </a:rPr>
              <a:t>www.lingfil.uu.se</a:t>
            </a:r>
            <a:r>
              <a:rPr lang="en-GB" altLang="en-US" dirty="0">
                <a:latin typeface="Gill Sans MT" panose="020B0502020104020203" pitchFamily="34" charset="77"/>
              </a:rPr>
              <a:t> </a:t>
            </a:r>
          </a:p>
          <a:p>
            <a:pPr marL="0" indent="0">
              <a:buNone/>
              <a:defRPr/>
            </a:pPr>
            <a:r>
              <a:rPr lang="en-GB" altLang="en-US" dirty="0">
                <a:latin typeface="Gill Sans MT" panose="020B0502020104020203" pitchFamily="34" charset="77"/>
              </a:rPr>
              <a:t>	</a:t>
            </a:r>
          </a:p>
          <a:p>
            <a:pPr marL="0" indent="0">
              <a:buNone/>
              <a:defRPr/>
            </a:pPr>
            <a:r>
              <a:rPr lang="en-GB" altLang="en-US" dirty="0" err="1">
                <a:latin typeface="Gill Sans MT" panose="020B0502020104020203" pitchFamily="34" charset="77"/>
              </a:rPr>
              <a:t>Klicka</a:t>
            </a:r>
            <a:r>
              <a:rPr lang="en-GB" altLang="en-US" dirty="0">
                <a:latin typeface="Gill Sans MT" panose="020B0502020104020203" pitchFamily="34" charset="77"/>
              </a:rPr>
              <a:t> </a:t>
            </a:r>
            <a:r>
              <a:rPr lang="en-GB" altLang="en-US" dirty="0" err="1">
                <a:latin typeface="Gill Sans MT" panose="020B0502020104020203" pitchFamily="34" charset="77"/>
              </a:rPr>
              <a:t>på</a:t>
            </a:r>
            <a:r>
              <a:rPr lang="en-GB" altLang="en-US" dirty="0">
                <a:latin typeface="Gill Sans MT" panose="020B0502020104020203" pitchFamily="34" charset="77"/>
              </a:rPr>
              <a:t> “Student”.</a:t>
            </a:r>
          </a:p>
          <a:p>
            <a:pPr marL="0" indent="0">
              <a:buNone/>
              <a:defRPr/>
            </a:pPr>
            <a:endParaRPr lang="en-GB" altLang="en-US" dirty="0">
              <a:latin typeface="Gill Sans MT" panose="020B0502020104020203" pitchFamily="34" charset="77"/>
            </a:endParaRPr>
          </a:p>
          <a:p>
            <a:pPr marL="0" indent="0">
              <a:buNone/>
              <a:defRPr/>
            </a:pPr>
            <a:r>
              <a:rPr lang="sv-SE" altLang="en-US" b="1" dirty="0">
                <a:latin typeface="Gill Sans MT" panose="020B0502020104020203" pitchFamily="34" charset="77"/>
                <a:hlinkClick r:id="rId2"/>
              </a:rPr>
              <a:t>http://www.lingfil.uu.se/student/</a:t>
            </a:r>
            <a:endParaRPr lang="sv-SE" altLang="en-US" b="1" dirty="0">
              <a:latin typeface="Gill Sans MT" panose="020B0502020104020203" pitchFamily="34" charset="77"/>
            </a:endParaRPr>
          </a:p>
          <a:p>
            <a:pPr marL="0" indent="0">
              <a:buNone/>
              <a:defRPr/>
            </a:pPr>
            <a:endParaRPr lang="sv-SE" altLang="en-US" dirty="0">
              <a:latin typeface="Gill Sans MT" panose="020B0502020104020203" pitchFamily="34" charset="77"/>
            </a:endParaRPr>
          </a:p>
          <a:p>
            <a:pPr marL="0" indent="0">
              <a:buNone/>
              <a:defRPr/>
            </a:pPr>
            <a:r>
              <a:rPr lang="en-GB" altLang="en-US" dirty="0" err="1">
                <a:latin typeface="Gill Sans MT" panose="020B0502020104020203" pitchFamily="34" charset="77"/>
              </a:rPr>
              <a:t>Där</a:t>
            </a:r>
            <a:r>
              <a:rPr lang="en-GB" altLang="en-US" dirty="0">
                <a:latin typeface="Gill Sans MT" panose="020B0502020104020203" pitchFamily="34" charset="77"/>
              </a:rPr>
              <a:t> </a:t>
            </a:r>
            <a:r>
              <a:rPr lang="en-GB" altLang="en-US" dirty="0" err="1">
                <a:latin typeface="Gill Sans MT" panose="020B0502020104020203" pitchFamily="34" charset="77"/>
              </a:rPr>
              <a:t>finns</a:t>
            </a:r>
            <a:r>
              <a:rPr lang="en-GB" altLang="en-US" dirty="0">
                <a:latin typeface="Gill Sans MT" panose="020B0502020104020203" pitchFamily="34" charset="77"/>
              </a:rPr>
              <a:t> </a:t>
            </a:r>
            <a:r>
              <a:rPr lang="en-GB" altLang="en-US" dirty="0" err="1">
                <a:latin typeface="Gill Sans MT" panose="020B0502020104020203" pitchFamily="34" charset="77"/>
              </a:rPr>
              <a:t>det</a:t>
            </a:r>
            <a:r>
              <a:rPr lang="en-GB" altLang="en-US" dirty="0">
                <a:latin typeface="Gill Sans MT" panose="020B0502020104020203" pitchFamily="34" charset="77"/>
              </a:rPr>
              <a:t> </a:t>
            </a:r>
            <a:r>
              <a:rPr lang="en-GB" altLang="en-US" dirty="0" err="1">
                <a:latin typeface="Gill Sans MT" panose="020B0502020104020203" pitchFamily="34" charset="77"/>
              </a:rPr>
              <a:t>mesta</a:t>
            </a:r>
            <a:r>
              <a:rPr lang="en-GB" altLang="en-US" dirty="0">
                <a:latin typeface="Gill Sans MT" panose="020B0502020104020203" pitchFamily="34" charset="77"/>
              </a:rPr>
              <a:t> </a:t>
            </a:r>
            <a:r>
              <a:rPr lang="en-GB" altLang="en-US" dirty="0" err="1">
                <a:latin typeface="Gill Sans MT" panose="020B0502020104020203" pitchFamily="34" charset="77"/>
              </a:rPr>
              <a:t>av</a:t>
            </a:r>
            <a:r>
              <a:rPr lang="en-GB" altLang="en-US" dirty="0">
                <a:latin typeface="Gill Sans MT" panose="020B0502020104020203" pitchFamily="34" charset="77"/>
              </a:rPr>
              <a:t> </a:t>
            </a:r>
            <a:r>
              <a:rPr lang="en-GB" altLang="en-US" dirty="0" err="1">
                <a:latin typeface="Gill Sans MT" panose="020B0502020104020203" pitchFamily="34" charset="77"/>
              </a:rPr>
              <a:t>vad</a:t>
            </a:r>
            <a:r>
              <a:rPr lang="en-GB" altLang="en-US" dirty="0">
                <a:latin typeface="Gill Sans MT" panose="020B0502020104020203" pitchFamily="34" charset="77"/>
              </a:rPr>
              <a:t> du </a:t>
            </a:r>
            <a:r>
              <a:rPr lang="en-GB" altLang="en-US" dirty="0" err="1">
                <a:latin typeface="Gill Sans MT" panose="020B0502020104020203" pitchFamily="34" charset="77"/>
              </a:rPr>
              <a:t>som</a:t>
            </a:r>
            <a:r>
              <a:rPr lang="en-GB" altLang="en-US" dirty="0">
                <a:latin typeface="Gill Sans MT" panose="020B0502020104020203" pitchFamily="34" charset="77"/>
              </a:rPr>
              <a:t> student </a:t>
            </a:r>
            <a:r>
              <a:rPr lang="en-GB" altLang="en-US" dirty="0" err="1">
                <a:latin typeface="Gill Sans MT" panose="020B0502020104020203" pitchFamily="34" charset="77"/>
              </a:rPr>
              <a:t>behöver</a:t>
            </a:r>
            <a:r>
              <a:rPr lang="en-GB" altLang="en-US" dirty="0">
                <a:latin typeface="Gill Sans MT" panose="020B0502020104020203" pitchFamily="34" charset="77"/>
              </a:rPr>
              <a:t> </a:t>
            </a:r>
            <a:r>
              <a:rPr lang="en-GB" altLang="en-US" dirty="0" err="1">
                <a:latin typeface="Gill Sans MT" panose="020B0502020104020203" pitchFamily="34" charset="77"/>
              </a:rPr>
              <a:t>veta</a:t>
            </a:r>
            <a:r>
              <a:rPr lang="en-GB" altLang="en-US" dirty="0">
                <a:latin typeface="Gill Sans MT" panose="020B0502020104020203" pitchFamily="34" charset="77"/>
              </a:rPr>
              <a:t> </a:t>
            </a:r>
            <a:r>
              <a:rPr lang="en-GB" altLang="en-US" dirty="0" err="1">
                <a:latin typeface="Gill Sans MT" panose="020B0502020104020203" pitchFamily="34" charset="77"/>
              </a:rPr>
              <a:t>inför</a:t>
            </a:r>
            <a:r>
              <a:rPr lang="en-GB" altLang="en-US" dirty="0">
                <a:latin typeface="Gill Sans MT" panose="020B0502020104020203" pitchFamily="34" charset="77"/>
              </a:rPr>
              <a:t> </a:t>
            </a:r>
            <a:r>
              <a:rPr lang="en-GB" altLang="en-US" dirty="0" err="1">
                <a:latin typeface="Gill Sans MT" panose="020B0502020104020203" pitchFamily="34" charset="77"/>
              </a:rPr>
              <a:t>och</a:t>
            </a:r>
            <a:r>
              <a:rPr lang="en-GB" altLang="en-US" dirty="0">
                <a:latin typeface="Gill Sans MT" panose="020B0502020104020203" pitchFamily="34" charset="77"/>
              </a:rPr>
              <a:t> under </a:t>
            </a:r>
            <a:r>
              <a:rPr lang="en-GB" altLang="en-US" dirty="0" err="1">
                <a:latin typeface="Gill Sans MT" panose="020B0502020104020203" pitchFamily="34" charset="77"/>
              </a:rPr>
              <a:t>dina</a:t>
            </a:r>
            <a:r>
              <a:rPr lang="en-GB" altLang="en-US" dirty="0">
                <a:latin typeface="Gill Sans MT" panose="020B0502020104020203" pitchFamily="34" charset="77"/>
              </a:rPr>
              <a:t> studier.</a:t>
            </a:r>
            <a:endParaRPr lang="en-GB" altLang="en-US" sz="2800" dirty="0">
              <a:latin typeface="Gill Sans MT" panose="020B0502020104020203" pitchFamily="34" charset="77"/>
            </a:endParaRPr>
          </a:p>
          <a:p>
            <a:pPr marL="0" indent="0">
              <a:buNone/>
            </a:pPr>
            <a:endParaRPr lang="sv-SE" dirty="0">
              <a:latin typeface="Gill Sans MT" panose="020B0502020104020203" pitchFamily="34" charset="77"/>
            </a:endParaRPr>
          </a:p>
        </p:txBody>
      </p:sp>
      <p:pic>
        <p:nvPicPr>
          <p:cNvPr id="4" name="Bildobjekt 3">
            <a:extLst>
              <a:ext uri="{FF2B5EF4-FFF2-40B4-BE49-F238E27FC236}">
                <a16:creationId xmlns:a16="http://schemas.microsoft.com/office/drawing/2014/main" id="{C88621CF-1B08-9940-A52E-14E24AF5719B}"/>
              </a:ext>
            </a:extLst>
          </p:cNvPr>
          <p:cNvPicPr>
            <a:picLocks noChangeAspect="1"/>
          </p:cNvPicPr>
          <p:nvPr/>
        </p:nvPicPr>
        <p:blipFill>
          <a:blip r:embed="rId4"/>
          <a:stretch>
            <a:fillRect/>
          </a:stretch>
        </p:blipFill>
        <p:spPr>
          <a:xfrm>
            <a:off x="5408730" y="2332038"/>
            <a:ext cx="6677153" cy="4005262"/>
          </a:xfrm>
          <a:prstGeom prst="rect">
            <a:avLst/>
          </a:prstGeom>
        </p:spPr>
      </p:pic>
    </p:spTree>
    <p:extLst>
      <p:ext uri="{BB962C8B-B14F-4D97-AF65-F5344CB8AC3E}">
        <p14:creationId xmlns:p14="http://schemas.microsoft.com/office/powerpoint/2010/main" val="1436682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E1CA04-CECC-974B-9D66-4A3DEC4C1EB0}"/>
              </a:ext>
            </a:extLst>
          </p:cNvPr>
          <p:cNvSpPr>
            <a:spLocks noGrp="1"/>
          </p:cNvSpPr>
          <p:nvPr>
            <p:ph type="title"/>
          </p:nvPr>
        </p:nvSpPr>
        <p:spPr>
          <a:xfrm>
            <a:off x="3134916" y="564423"/>
            <a:ext cx="8942784" cy="1143000"/>
          </a:xfrm>
        </p:spPr>
        <p:txBody>
          <a:bodyPr/>
          <a:lstStyle/>
          <a:p>
            <a:r>
              <a:rPr lang="sv-SE" dirty="0">
                <a:latin typeface="Gill Sans MT" panose="020B0502020104020203" pitchFamily="34" charset="77"/>
              </a:rPr>
              <a:t>Hjälp och information forts.</a:t>
            </a:r>
          </a:p>
        </p:txBody>
      </p:sp>
      <p:sp>
        <p:nvSpPr>
          <p:cNvPr id="4" name="Underrubrik 2">
            <a:extLst>
              <a:ext uri="{FF2B5EF4-FFF2-40B4-BE49-F238E27FC236}">
                <a16:creationId xmlns:a16="http://schemas.microsoft.com/office/drawing/2014/main" id="{4720F0AE-E712-1B44-8652-B293DB87CAB6}"/>
              </a:ext>
            </a:extLst>
          </p:cNvPr>
          <p:cNvSpPr>
            <a:spLocks noGrp="1" noChangeArrowheads="1"/>
          </p:cNvSpPr>
          <p:nvPr>
            <p:ph idx="1"/>
          </p:nvPr>
        </p:nvSpPr>
        <p:spPr>
          <a:xfrm>
            <a:off x="507999" y="1912938"/>
            <a:ext cx="11569701" cy="4945062"/>
          </a:xfrm>
        </p:spPr>
        <p:txBody>
          <a:bodyPr>
            <a:normAutofit/>
          </a:bodyPr>
          <a:lstStyle/>
          <a:p>
            <a:r>
              <a:rPr lang="sv-SE" altLang="sv-SE" dirty="0">
                <a:latin typeface="Gill Sans MT" panose="020B0502020104020203" pitchFamily="34" charset="77"/>
                <a:hlinkClick r:id="rId2"/>
              </a:rPr>
              <a:t>info@lingfil.uu.se</a:t>
            </a:r>
            <a:endParaRPr lang="sv-SE" altLang="sv-SE" dirty="0">
              <a:latin typeface="Gill Sans MT" panose="020B0502020104020203" pitchFamily="34" charset="77"/>
            </a:endParaRPr>
          </a:p>
          <a:p>
            <a:endParaRPr lang="sv-SE" altLang="sv-SE" dirty="0">
              <a:latin typeface="Gill Sans MT" panose="020B0502020104020203" pitchFamily="34" charset="77"/>
            </a:endParaRPr>
          </a:p>
          <a:p>
            <a:r>
              <a:rPr lang="sv-SE" altLang="sv-SE" b="1" dirty="0">
                <a:latin typeface="Gill Sans MT" panose="020B0502020104020203" pitchFamily="34" charset="77"/>
              </a:rPr>
              <a:t>Kursexpeditionen</a:t>
            </a:r>
            <a:r>
              <a:rPr lang="sv-SE" altLang="sv-SE" dirty="0">
                <a:latin typeface="Gill Sans MT" panose="020B0502020104020203" pitchFamily="34" charset="77"/>
              </a:rPr>
              <a:t>: hus 9, plan 3.</a:t>
            </a:r>
          </a:p>
          <a:p>
            <a:pPr marL="0" indent="0">
              <a:buNone/>
            </a:pPr>
            <a:r>
              <a:rPr lang="sv-SE" altLang="sv-SE" b="1" dirty="0">
                <a:latin typeface="Gill Sans MT" panose="020B0502020104020203" pitchFamily="34" charset="77"/>
              </a:rPr>
              <a:t>		Öppettider	</a:t>
            </a:r>
            <a:r>
              <a:rPr lang="sv-SE" altLang="sv-SE" dirty="0">
                <a:latin typeface="Gill Sans MT" panose="020B0502020104020203" pitchFamily="34" charset="77"/>
              </a:rPr>
              <a:t>mån, </a:t>
            </a:r>
            <a:r>
              <a:rPr lang="sv-SE" altLang="sv-SE" dirty="0" err="1">
                <a:latin typeface="Gill Sans MT" panose="020B0502020104020203" pitchFamily="34" charset="77"/>
              </a:rPr>
              <a:t>ons</a:t>
            </a:r>
            <a:r>
              <a:rPr lang="sv-SE" altLang="sv-SE" dirty="0">
                <a:latin typeface="Gill Sans MT" panose="020B0502020104020203" pitchFamily="34" charset="77"/>
              </a:rPr>
              <a:t>, </a:t>
            </a:r>
            <a:r>
              <a:rPr lang="sv-SE" altLang="sv-SE" dirty="0" err="1">
                <a:latin typeface="Gill Sans MT" panose="020B0502020104020203" pitchFamily="34" charset="77"/>
              </a:rPr>
              <a:t>fre</a:t>
            </a:r>
            <a:r>
              <a:rPr lang="sv-SE" altLang="sv-SE" dirty="0">
                <a:latin typeface="Gill Sans MT" panose="020B0502020104020203" pitchFamily="34" charset="77"/>
              </a:rPr>
              <a:t> 10:00 -11:30		</a:t>
            </a:r>
          </a:p>
          <a:p>
            <a:pPr marL="0" indent="0">
              <a:buNone/>
            </a:pPr>
            <a:r>
              <a:rPr lang="sv-SE" altLang="sv-SE" dirty="0">
                <a:latin typeface="Gill Sans MT" panose="020B0502020104020203" pitchFamily="34" charset="77"/>
              </a:rPr>
              <a:t>				onsdagar öppen även 13 -15</a:t>
            </a:r>
          </a:p>
          <a:p>
            <a:endParaRPr lang="sv-SE" altLang="sv-SE" b="1" dirty="0">
              <a:latin typeface="Gill Sans MT" panose="020B0502020104020203" pitchFamily="34" charset="77"/>
            </a:endParaRPr>
          </a:p>
          <a:p>
            <a:r>
              <a:rPr lang="sv-SE" altLang="sv-SE" b="1" dirty="0">
                <a:latin typeface="Gill Sans MT" panose="020B0502020104020203" pitchFamily="34" charset="77"/>
              </a:rPr>
              <a:t>Kursadministratörer</a:t>
            </a:r>
            <a:r>
              <a:rPr lang="sv-SE" altLang="sv-SE" dirty="0">
                <a:latin typeface="Gill Sans MT" panose="020B0502020104020203" pitchFamily="34" charset="77"/>
              </a:rPr>
              <a:t> </a:t>
            </a:r>
          </a:p>
          <a:p>
            <a:pPr marL="0" indent="0">
              <a:buNone/>
            </a:pPr>
            <a:r>
              <a:rPr lang="sv-SE" altLang="sv-SE" dirty="0">
                <a:latin typeface="Gill Sans MT" panose="020B0502020104020203" pitchFamily="34" charset="77"/>
              </a:rPr>
              <a:t>	Jenny </a:t>
            </a:r>
            <a:r>
              <a:rPr lang="sv-SE" altLang="sv-SE" dirty="0" smtClean="0">
                <a:latin typeface="Gill Sans MT" panose="020B0502020104020203" pitchFamily="34" charset="77"/>
              </a:rPr>
              <a:t>Rahbek och </a:t>
            </a:r>
            <a:r>
              <a:rPr lang="sv-SE" altLang="sv-SE" dirty="0">
                <a:latin typeface="Gill Sans MT" panose="020B0502020104020203" pitchFamily="34" charset="77"/>
              </a:rPr>
              <a:t>Irina Chic</a:t>
            </a:r>
            <a:endParaRPr lang="sv-SE" altLang="sv-SE" dirty="0">
              <a:solidFill>
                <a:srgbClr val="FF0000"/>
              </a:solidFill>
              <a:latin typeface="Gill Sans MT" panose="020B0502020104020203" pitchFamily="34" charset="77"/>
            </a:endParaRPr>
          </a:p>
          <a:p>
            <a:endParaRPr lang="sv-SE" altLang="sv-SE" dirty="0">
              <a:latin typeface="Gill Sans MT" panose="020B0502020104020203" pitchFamily="34" charset="77"/>
            </a:endParaRPr>
          </a:p>
        </p:txBody>
      </p:sp>
    </p:spTree>
    <p:extLst>
      <p:ext uri="{BB962C8B-B14F-4D97-AF65-F5344CB8AC3E}">
        <p14:creationId xmlns:p14="http://schemas.microsoft.com/office/powerpoint/2010/main" val="9907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23E5F0-163C-0E46-8896-8758942274F2}"/>
              </a:ext>
            </a:extLst>
          </p:cNvPr>
          <p:cNvSpPr>
            <a:spLocks noGrp="1"/>
          </p:cNvSpPr>
          <p:nvPr>
            <p:ph type="title"/>
          </p:nvPr>
        </p:nvSpPr>
        <p:spPr>
          <a:xfrm>
            <a:off x="2677716" y="805723"/>
            <a:ext cx="8942784" cy="1143000"/>
          </a:xfrm>
        </p:spPr>
        <p:txBody>
          <a:bodyPr/>
          <a:lstStyle/>
          <a:p>
            <a:r>
              <a:rPr lang="sv-SE" dirty="0" smtClean="0">
                <a:latin typeface="Gill Sans MT" panose="020B0502020104020203" pitchFamily="34" charset="77"/>
              </a:rPr>
              <a:t>Studentkonto</a:t>
            </a:r>
            <a:endParaRPr lang="sv-SE" dirty="0">
              <a:latin typeface="Gill Sans MT" panose="020B0502020104020203" pitchFamily="34" charset="77"/>
            </a:endParaRPr>
          </a:p>
        </p:txBody>
      </p:sp>
      <p:sp>
        <p:nvSpPr>
          <p:cNvPr id="3" name="Platshållare för innehåll 2">
            <a:extLst>
              <a:ext uri="{FF2B5EF4-FFF2-40B4-BE49-F238E27FC236}">
                <a16:creationId xmlns:a16="http://schemas.microsoft.com/office/drawing/2014/main" id="{0ECD7E59-E1D2-424F-BF18-9B56C5C5316F}"/>
              </a:ext>
            </a:extLst>
          </p:cNvPr>
          <p:cNvSpPr>
            <a:spLocks noGrp="1"/>
          </p:cNvSpPr>
          <p:nvPr>
            <p:ph idx="1"/>
          </p:nvPr>
        </p:nvSpPr>
        <p:spPr>
          <a:xfrm>
            <a:off x="609600" y="2332038"/>
            <a:ext cx="11226800" cy="4525962"/>
          </a:xfrm>
        </p:spPr>
        <p:txBody>
          <a:bodyPr>
            <a:normAutofit/>
          </a:bodyPr>
          <a:lstStyle/>
          <a:p>
            <a:pPr marL="0" indent="0">
              <a:lnSpc>
                <a:spcPct val="170000"/>
              </a:lnSpc>
              <a:buNone/>
            </a:pPr>
            <a:r>
              <a:rPr lang="sv-SE" altLang="sv-SE" dirty="0">
                <a:latin typeface="Gill Sans MT" panose="020B0502020104020203" pitchFamily="34" charset="77"/>
              </a:rPr>
              <a:t>Skaffa studentkonto!</a:t>
            </a:r>
          </a:p>
          <a:p>
            <a:pPr marL="0" indent="0">
              <a:lnSpc>
                <a:spcPct val="170000"/>
              </a:lnSpc>
              <a:buNone/>
            </a:pPr>
            <a:r>
              <a:rPr lang="sv-SE" altLang="sv-SE" dirty="0">
                <a:latin typeface="Gill Sans MT" panose="020B0502020104020203" pitchFamily="34" charset="77"/>
              </a:rPr>
              <a:t>Studentkontot är gratis och ger dig tillgång till universitetets fasta och trådlösa nät (</a:t>
            </a:r>
            <a:r>
              <a:rPr lang="sv-SE" altLang="sv-SE" dirty="0" err="1">
                <a:latin typeface="Gill Sans MT" panose="020B0502020104020203" pitchFamily="34" charset="77"/>
              </a:rPr>
              <a:t>wifi</a:t>
            </a:r>
            <a:r>
              <a:rPr lang="sv-SE" altLang="sv-SE" dirty="0">
                <a:latin typeface="Gill Sans MT" panose="020B0502020104020203" pitchFamily="34" charset="77"/>
              </a:rPr>
              <a:t>) samt e-post, personlig </a:t>
            </a:r>
            <a:r>
              <a:rPr lang="sv-SE" altLang="sv-SE" dirty="0" err="1">
                <a:latin typeface="Gill Sans MT" panose="020B0502020104020203" pitchFamily="34" charset="77"/>
              </a:rPr>
              <a:t>filarea</a:t>
            </a:r>
            <a:r>
              <a:rPr lang="sv-SE" altLang="sv-SE" dirty="0">
                <a:latin typeface="Gill Sans MT" panose="020B0502020104020203" pitchFamily="34" charset="77"/>
              </a:rPr>
              <a:t>, utskriftssystem samt en mängd tjänster som är samlade i </a:t>
            </a:r>
            <a:r>
              <a:rPr lang="en-US" altLang="sv-SE" dirty="0" err="1">
                <a:latin typeface="Gill Sans MT" panose="020B0502020104020203" pitchFamily="34" charset="77"/>
              </a:rPr>
              <a:t>Studium</a:t>
            </a:r>
            <a:r>
              <a:rPr lang="en-US" altLang="sv-SE" dirty="0">
                <a:latin typeface="Gill Sans MT" panose="020B0502020104020203" pitchFamily="34" charset="77"/>
              </a:rPr>
              <a:t>.</a:t>
            </a:r>
            <a:r>
              <a:rPr lang="sv-SE" altLang="en-US" dirty="0">
                <a:latin typeface="Gill Sans MT" panose="020B0502020104020203" pitchFamily="34" charset="77"/>
              </a:rPr>
              <a:t>			</a:t>
            </a:r>
            <a:endParaRPr lang="en-US" altLang="en-US" dirty="0">
              <a:latin typeface="Gill Sans MT" panose="020B0502020104020203" pitchFamily="34" charset="77"/>
            </a:endParaRPr>
          </a:p>
          <a:p>
            <a:pPr>
              <a:lnSpc>
                <a:spcPct val="170000"/>
              </a:lnSpc>
            </a:pPr>
            <a:endParaRPr lang="sv-SE" dirty="0">
              <a:latin typeface="Gill Sans MT" panose="020B0502020104020203" pitchFamily="34" charset="77"/>
            </a:endParaRPr>
          </a:p>
        </p:txBody>
      </p:sp>
    </p:spTree>
    <p:extLst>
      <p:ext uri="{BB962C8B-B14F-4D97-AF65-F5344CB8AC3E}">
        <p14:creationId xmlns:p14="http://schemas.microsoft.com/office/powerpoint/2010/main" val="272989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BFA98F-EDB4-854E-8410-01659D75CE97}"/>
              </a:ext>
            </a:extLst>
          </p:cNvPr>
          <p:cNvSpPr>
            <a:spLocks noGrp="1"/>
          </p:cNvSpPr>
          <p:nvPr>
            <p:ph type="title"/>
          </p:nvPr>
        </p:nvSpPr>
        <p:spPr>
          <a:xfrm>
            <a:off x="2804716" y="742223"/>
            <a:ext cx="8942784" cy="1143000"/>
          </a:xfrm>
        </p:spPr>
        <p:txBody>
          <a:bodyPr/>
          <a:lstStyle/>
          <a:p>
            <a:r>
              <a:rPr lang="sv-SE" dirty="0">
                <a:latin typeface="Gill Sans MT" panose="020B0502020104020203" pitchFamily="34" charset="77"/>
              </a:rPr>
              <a:t>Studentkonto forts.</a:t>
            </a:r>
          </a:p>
        </p:txBody>
      </p:sp>
      <p:sp>
        <p:nvSpPr>
          <p:cNvPr id="4" name="Rektangel 3">
            <a:extLst>
              <a:ext uri="{FF2B5EF4-FFF2-40B4-BE49-F238E27FC236}">
                <a16:creationId xmlns:a16="http://schemas.microsoft.com/office/drawing/2014/main" id="{F5D0A307-C756-3D4C-9DBF-257369105BC7}"/>
              </a:ext>
            </a:extLst>
          </p:cNvPr>
          <p:cNvSpPr/>
          <p:nvPr/>
        </p:nvSpPr>
        <p:spPr>
          <a:xfrm>
            <a:off x="859970" y="2348024"/>
            <a:ext cx="11332030" cy="3785652"/>
          </a:xfrm>
          <a:prstGeom prst="rect">
            <a:avLst/>
          </a:prstGeom>
        </p:spPr>
        <p:txBody>
          <a:bodyPr wrap="square">
            <a:spAutoFit/>
          </a:bodyPr>
          <a:lstStyle/>
          <a:p>
            <a:pPr>
              <a:lnSpc>
                <a:spcPct val="150000"/>
              </a:lnSpc>
            </a:pPr>
            <a:r>
              <a:rPr lang="sv-SE" altLang="sv-SE" sz="3200" dirty="0">
                <a:latin typeface="Gill Sans MT" panose="020B0502020104020203" pitchFamily="34" charset="77"/>
              </a:rPr>
              <a:t>Aktivera studentkonto via </a:t>
            </a:r>
            <a:r>
              <a:rPr lang="sv-SE" altLang="sv-SE" sz="3200" b="1" dirty="0">
                <a:latin typeface="Gill Sans MT" panose="020B0502020104020203" pitchFamily="34" charset="77"/>
              </a:rPr>
              <a:t> </a:t>
            </a:r>
            <a:r>
              <a:rPr lang="sv-SE" altLang="sv-SE" sz="3200" b="1" dirty="0">
                <a:latin typeface="Gill Sans MT" panose="020B0502020104020203" pitchFamily="34" charset="77"/>
                <a:hlinkClick r:id="rId2"/>
              </a:rPr>
              <a:t>https://konto.weblogin.uu.se</a:t>
            </a:r>
            <a:r>
              <a:rPr lang="sv-SE" altLang="sv-SE" sz="3200" b="1" dirty="0">
                <a:latin typeface="Gill Sans MT" panose="020B0502020104020203" pitchFamily="34" charset="77"/>
              </a:rPr>
              <a:t>  </a:t>
            </a:r>
            <a:r>
              <a:rPr lang="sv-SE" altLang="sv-SE" sz="3200" dirty="0">
                <a:latin typeface="Gill Sans MT" panose="020B0502020104020203" pitchFamily="34" charset="77"/>
              </a:rPr>
              <a:t> </a:t>
            </a:r>
          </a:p>
          <a:p>
            <a:pPr>
              <a:lnSpc>
                <a:spcPct val="150000"/>
              </a:lnSpc>
            </a:pPr>
            <a:r>
              <a:rPr lang="sv-SE" altLang="sv-SE" sz="3200" dirty="0" smtClean="0">
                <a:latin typeface="Gill Sans MT" panose="020B0502020104020203" pitchFamily="34" charset="77"/>
              </a:rPr>
              <a:t>Använd </a:t>
            </a:r>
            <a:r>
              <a:rPr lang="sv-SE" altLang="sv-SE" sz="3200" dirty="0">
                <a:latin typeface="Gill Sans MT" panose="020B0502020104020203" pitchFamily="34" charset="77"/>
              </a:rPr>
              <a:t>samma inloggningsuppgifter som till </a:t>
            </a:r>
            <a:r>
              <a:rPr lang="sv-SE" altLang="sv-SE" sz="3200" dirty="0" smtClean="0">
                <a:latin typeface="Gill Sans MT" panose="020B0502020104020203" pitchFamily="34" charset="77"/>
              </a:rPr>
              <a:t>antagning.se</a:t>
            </a:r>
          </a:p>
          <a:p>
            <a:pPr>
              <a:lnSpc>
                <a:spcPct val="150000"/>
              </a:lnSpc>
            </a:pPr>
            <a:r>
              <a:rPr lang="sv-SE" altLang="sv-SE" sz="3200" dirty="0">
                <a:latin typeface="Gill Sans MT" panose="020B0502020104020203" pitchFamily="34" charset="77"/>
              </a:rPr>
              <a:t>Reserver och sent antagna kan aktivera studentkontot efter registrering. </a:t>
            </a:r>
          </a:p>
          <a:p>
            <a:pPr>
              <a:lnSpc>
                <a:spcPct val="150000"/>
              </a:lnSpc>
            </a:pPr>
            <a:endParaRPr lang="en-US" altLang="en-US" sz="3200" dirty="0">
              <a:latin typeface="Gill Sans MT" panose="020B0502020104020203" pitchFamily="34" charset="77"/>
            </a:endParaRPr>
          </a:p>
        </p:txBody>
      </p:sp>
    </p:spTree>
    <p:extLst>
      <p:ext uri="{BB962C8B-B14F-4D97-AF65-F5344CB8AC3E}">
        <p14:creationId xmlns:p14="http://schemas.microsoft.com/office/powerpoint/2010/main" val="302858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5FD45E-37DB-8D47-BB79-78FF2AE46B1F}"/>
              </a:ext>
            </a:extLst>
          </p:cNvPr>
          <p:cNvSpPr>
            <a:spLocks noGrp="1"/>
          </p:cNvSpPr>
          <p:nvPr>
            <p:ph type="title"/>
          </p:nvPr>
        </p:nvSpPr>
        <p:spPr>
          <a:xfrm>
            <a:off x="2831930" y="589823"/>
            <a:ext cx="8942784" cy="1143000"/>
          </a:xfrm>
        </p:spPr>
        <p:txBody>
          <a:bodyPr/>
          <a:lstStyle/>
          <a:p>
            <a:r>
              <a:rPr lang="sv-SE" dirty="0">
                <a:latin typeface="Gill Sans MT" panose="020B0502020104020203" pitchFamily="34" charset="77"/>
              </a:rPr>
              <a:t>Informationskanaler</a:t>
            </a:r>
          </a:p>
        </p:txBody>
      </p:sp>
      <p:sp>
        <p:nvSpPr>
          <p:cNvPr id="3" name="Platshållare för innehåll 2">
            <a:extLst>
              <a:ext uri="{FF2B5EF4-FFF2-40B4-BE49-F238E27FC236}">
                <a16:creationId xmlns:a16="http://schemas.microsoft.com/office/drawing/2014/main" id="{0CA7A49F-1443-8E41-8FAA-25CCC15AACC8}"/>
              </a:ext>
            </a:extLst>
          </p:cNvPr>
          <p:cNvSpPr>
            <a:spLocks noGrp="1"/>
          </p:cNvSpPr>
          <p:nvPr>
            <p:ph idx="1"/>
          </p:nvPr>
        </p:nvSpPr>
        <p:spPr>
          <a:xfrm>
            <a:off x="431800" y="2075723"/>
            <a:ext cx="11342914" cy="4525962"/>
          </a:xfrm>
        </p:spPr>
        <p:txBody>
          <a:bodyPr>
            <a:normAutofit lnSpcReduction="10000"/>
          </a:bodyPr>
          <a:lstStyle/>
          <a:p>
            <a:pPr marL="0" indent="0">
              <a:buNone/>
            </a:pPr>
            <a:r>
              <a:rPr lang="sv-SE" altLang="en-US" b="1" dirty="0">
                <a:latin typeface="Gill Sans MT" panose="020B0502020104020203" pitchFamily="34" charset="77"/>
              </a:rPr>
              <a:t>Använd Studium </a:t>
            </a:r>
            <a:r>
              <a:rPr lang="sv-SE" altLang="en-US" b="1" dirty="0">
                <a:latin typeface="Gill Sans MT" panose="020B0502020104020203" pitchFamily="34" charset="77"/>
                <a:hlinkClick r:id="rId2"/>
              </a:rPr>
              <a:t>www.studium.uu.se</a:t>
            </a:r>
            <a:r>
              <a:rPr lang="sv-SE" altLang="en-US" b="1" dirty="0">
                <a:latin typeface="Gill Sans MT" panose="020B0502020104020203" pitchFamily="34" charset="77"/>
              </a:rPr>
              <a:t> för att få tillgång till…</a:t>
            </a:r>
            <a:r>
              <a:rPr lang="sv-SE" altLang="en-US" dirty="0">
                <a:latin typeface="Gill Sans MT" panose="020B0502020104020203" pitchFamily="34" charset="77"/>
              </a:rPr>
              <a:t> info om kurser, kursmaterial, meddelanden från institutionen och lärare, ändra adress, mm</a:t>
            </a:r>
          </a:p>
          <a:p>
            <a:pPr marL="0" indent="0">
              <a:buNone/>
            </a:pPr>
            <a:r>
              <a:rPr lang="sv-SE" altLang="en-US" b="1" dirty="0">
                <a:latin typeface="Gill Sans MT" panose="020B0502020104020203" pitchFamily="34" charset="77"/>
              </a:rPr>
              <a:t>Använd </a:t>
            </a:r>
            <a:r>
              <a:rPr lang="sv-SE" altLang="en-US" b="1" dirty="0" err="1">
                <a:latin typeface="Gill Sans MT" panose="020B0502020104020203" pitchFamily="34" charset="77"/>
              </a:rPr>
              <a:t>Ladok</a:t>
            </a:r>
            <a:r>
              <a:rPr lang="sv-SE" altLang="en-US" b="1" dirty="0">
                <a:latin typeface="Gill Sans MT" panose="020B0502020104020203" pitchFamily="34" charset="77"/>
              </a:rPr>
              <a:t> för studenter </a:t>
            </a:r>
            <a:r>
              <a:rPr lang="sv-SE" altLang="en-US" dirty="0">
                <a:latin typeface="Gill Sans MT" panose="020B0502020104020203" pitchFamily="34" charset="77"/>
              </a:rPr>
              <a:t>för att ladda ner studieintyg och lägga in tillfällig adress/adress på studieorten </a:t>
            </a:r>
          </a:p>
          <a:p>
            <a:pPr marL="0" indent="0">
              <a:buNone/>
            </a:pPr>
            <a:r>
              <a:rPr lang="sv-SE" altLang="en-US" b="1" dirty="0" err="1">
                <a:latin typeface="Gill Sans MT" panose="020B0502020104020203" pitchFamily="34" charset="77"/>
              </a:rPr>
              <a:t>UpUnet</a:t>
            </a:r>
            <a:r>
              <a:rPr lang="sv-SE" altLang="en-US" b="1" dirty="0">
                <a:latin typeface="Gill Sans MT" panose="020B0502020104020203" pitchFamily="34" charset="77"/>
              </a:rPr>
              <a:t>-S-konto och din vanliga mejl: </a:t>
            </a:r>
          </a:p>
          <a:p>
            <a:pPr marL="0" indent="0">
              <a:buNone/>
            </a:pPr>
            <a:r>
              <a:rPr lang="sv-SE" altLang="en-US" dirty="0">
                <a:latin typeface="Gill Sans MT" panose="020B0502020104020203" pitchFamily="34" charset="77"/>
              </a:rPr>
              <a:t>Du bör länka din vanliga mejl i Studium. Behöver du hjälp med IT-frågor, kontakta  </a:t>
            </a:r>
            <a:r>
              <a:rPr lang="sv-SE" altLang="sv-SE" b="1" u="sng" dirty="0">
                <a:latin typeface="Gill Sans MT" panose="020B0502020104020203" pitchFamily="34" charset="77"/>
                <a:hlinkClick r:id="rId3"/>
              </a:rPr>
              <a:t>servicedesk@uu.se</a:t>
            </a:r>
            <a:endParaRPr lang="sv-SE" altLang="sv-SE" b="1" u="sng" dirty="0">
              <a:latin typeface="Gill Sans MT" panose="020B0502020104020203" pitchFamily="34" charset="77"/>
            </a:endParaRPr>
          </a:p>
          <a:p>
            <a:pPr marL="0" indent="0">
              <a:buNone/>
            </a:pPr>
            <a:r>
              <a:rPr lang="sv-SE" altLang="en-US" dirty="0">
                <a:latin typeface="Gill Sans MT" panose="020B0502020104020203" pitchFamily="34" charset="77"/>
              </a:rPr>
              <a:t>tel. </a:t>
            </a:r>
            <a:r>
              <a:rPr lang="sv-SE" altLang="sv-SE" dirty="0">
                <a:latin typeface="Gill Sans MT" panose="020B0502020104020203" pitchFamily="34" charset="77"/>
              </a:rPr>
              <a:t>018-471 44 00</a:t>
            </a:r>
            <a:endParaRPr lang="sv-SE" altLang="en-US" b="1" dirty="0">
              <a:latin typeface="Gill Sans MT" panose="020B0502020104020203" pitchFamily="34" charset="77"/>
            </a:endParaRPr>
          </a:p>
        </p:txBody>
      </p:sp>
    </p:spTree>
    <p:extLst>
      <p:ext uri="{BB962C8B-B14F-4D97-AF65-F5344CB8AC3E}">
        <p14:creationId xmlns:p14="http://schemas.microsoft.com/office/powerpoint/2010/main" val="275079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0CA5C4-3D7A-8445-B66C-0B7D92442962}"/>
              </a:ext>
            </a:extLst>
          </p:cNvPr>
          <p:cNvSpPr>
            <a:spLocks noGrp="1"/>
          </p:cNvSpPr>
          <p:nvPr>
            <p:ph type="title"/>
          </p:nvPr>
        </p:nvSpPr>
        <p:spPr>
          <a:xfrm>
            <a:off x="2639616" y="720452"/>
            <a:ext cx="8942784" cy="873456"/>
          </a:xfrm>
        </p:spPr>
        <p:txBody>
          <a:bodyPr/>
          <a:lstStyle/>
          <a:p>
            <a:r>
              <a:rPr lang="sv-SE" dirty="0">
                <a:latin typeface="Gill Sans MT" panose="020B0502020104020203" pitchFamily="34" charset="77"/>
              </a:rPr>
              <a:t>Hjälp och information</a:t>
            </a:r>
          </a:p>
        </p:txBody>
      </p:sp>
      <p:sp>
        <p:nvSpPr>
          <p:cNvPr id="4" name="Rectangle 3">
            <a:extLst>
              <a:ext uri="{FF2B5EF4-FFF2-40B4-BE49-F238E27FC236}">
                <a16:creationId xmlns:a16="http://schemas.microsoft.com/office/drawing/2014/main" id="{0CF53EAB-804D-3D45-9BDA-325774EEEE3F}"/>
              </a:ext>
            </a:extLst>
          </p:cNvPr>
          <p:cNvSpPr txBox="1">
            <a:spLocks noChangeArrowheads="1"/>
          </p:cNvSpPr>
          <p:nvPr/>
        </p:nvSpPr>
        <p:spPr bwMode="auto">
          <a:xfrm>
            <a:off x="569232" y="1863452"/>
            <a:ext cx="11013168" cy="444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35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tabLst>
                <a:tab pos="307975"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chemeClr val="tx1"/>
                </a:solidFill>
                <a:latin typeface="Arial" panose="020B0604020202020204" pitchFamily="34" charset="0"/>
                <a:ea typeface="ＭＳ Ｐゴシック" panose="020B0600070205080204" pitchFamily="34" charset="-128"/>
              </a:defRPr>
            </a:lvl9pPr>
          </a:lstStyle>
          <a:p>
            <a:r>
              <a:rPr lang="sv-SE" altLang="en-US" b="1" dirty="0">
                <a:latin typeface="Gill Sans MT" panose="020B0502020104020203" pitchFamily="34" charset="77"/>
              </a:rPr>
              <a:t>Din lärare</a:t>
            </a:r>
          </a:p>
          <a:p>
            <a:r>
              <a:rPr lang="sv-SE" altLang="en-US" dirty="0">
                <a:latin typeface="Gill Sans MT" panose="020B0502020104020203" pitchFamily="34" charset="77"/>
              </a:rPr>
              <a:t>		Vänd dig till </a:t>
            </a:r>
            <a:r>
              <a:rPr lang="sv-SE" altLang="en-US" b="1" dirty="0">
                <a:latin typeface="Gill Sans MT" panose="020B0502020104020203" pitchFamily="34" charset="77"/>
              </a:rPr>
              <a:t>läraren</a:t>
            </a:r>
            <a:r>
              <a:rPr lang="sv-SE" altLang="en-US" dirty="0">
                <a:latin typeface="Gill Sans MT" panose="020B0502020104020203" pitchFamily="34" charset="77"/>
              </a:rPr>
              <a:t> om frågor kring kursen och utbildningen samt vid ämnesrelaterad studievägledning</a:t>
            </a:r>
          </a:p>
          <a:p>
            <a:r>
              <a:rPr lang="sv-SE" altLang="en-US" dirty="0">
                <a:latin typeface="Gill Sans MT" panose="020B0502020104020203" pitchFamily="34" charset="77"/>
              </a:rPr>
              <a:t>Institutionens </a:t>
            </a:r>
            <a:r>
              <a:rPr lang="sv-SE" altLang="en-US" b="1" dirty="0">
                <a:latin typeface="Gill Sans MT" panose="020B0502020104020203" pitchFamily="34" charset="77"/>
              </a:rPr>
              <a:t>studievägledare</a:t>
            </a:r>
            <a:r>
              <a:rPr lang="sv-SE" altLang="en-US" dirty="0">
                <a:latin typeface="Gill Sans MT" panose="020B0502020104020203" pitchFamily="34" charset="77"/>
              </a:rPr>
              <a:t> når du på </a:t>
            </a:r>
            <a:r>
              <a:rPr lang="sv-SE" altLang="en-US" dirty="0">
                <a:latin typeface="Gill Sans MT" panose="020B0502020104020203" pitchFamily="34" charset="77"/>
                <a:hlinkClick r:id="rId2"/>
              </a:rPr>
              <a:t>studievagledare@lingfil.uu.se</a:t>
            </a:r>
            <a:endParaRPr lang="sv-SE" altLang="en-US" dirty="0">
              <a:latin typeface="Gill Sans MT" panose="020B0502020104020203" pitchFamily="34" charset="77"/>
            </a:endParaRPr>
          </a:p>
          <a:p>
            <a:r>
              <a:rPr lang="sv-SE" altLang="en-US" b="1" dirty="0">
                <a:latin typeface="Gill Sans MT" panose="020B0502020104020203" pitchFamily="34" charset="77"/>
              </a:rPr>
              <a:t>Ej ämnesrelaterad studievägledning</a:t>
            </a:r>
          </a:p>
          <a:p>
            <a:r>
              <a:rPr lang="sv-SE" altLang="en-US" b="1" dirty="0">
                <a:latin typeface="Gill Sans MT" panose="020B0502020104020203" pitchFamily="34" charset="77"/>
              </a:rPr>
              <a:t>			</a:t>
            </a:r>
            <a:r>
              <a:rPr lang="sv-SE" altLang="en-US" dirty="0">
                <a:latin typeface="Gill Sans MT" panose="020B0502020104020203" pitchFamily="34" charset="77"/>
              </a:rPr>
              <a:t>Studerandebyrån, Enheten för studie- och karriärvägledning</a:t>
            </a:r>
          </a:p>
          <a:p>
            <a:r>
              <a:rPr lang="sv-SE" altLang="en-US" dirty="0">
                <a:latin typeface="Gill Sans MT" panose="020B0502020104020203" pitchFamily="34" charset="77"/>
              </a:rPr>
              <a:t>			Segerstedthuset, Dag Hammarskjölds väg 7</a:t>
            </a:r>
          </a:p>
          <a:p>
            <a:r>
              <a:rPr lang="sv-SE" altLang="en-US" dirty="0">
                <a:latin typeface="Gill Sans MT" panose="020B0502020104020203" pitchFamily="34" charset="77"/>
              </a:rPr>
              <a:t>			Tel: </a:t>
            </a:r>
            <a:r>
              <a:rPr lang="sv-SE" altLang="sv-SE" dirty="0">
                <a:latin typeface="Gill Sans MT" panose="020B0502020104020203" pitchFamily="34" charset="77"/>
              </a:rPr>
              <a:t>018-471 47 10</a:t>
            </a:r>
            <a:r>
              <a:rPr lang="en-US" altLang="sv-SE" dirty="0">
                <a:latin typeface="Gill Sans MT" panose="020B0502020104020203" pitchFamily="34" charset="77"/>
              </a:rPr>
              <a:t>.</a:t>
            </a:r>
            <a:r>
              <a:rPr lang="en-US" altLang="en-US" dirty="0">
                <a:latin typeface="Gill Sans MT" panose="020B0502020104020203" pitchFamily="34" charset="77"/>
              </a:rPr>
              <a:t>	 E-post: </a:t>
            </a:r>
            <a:r>
              <a:rPr lang="en-US" altLang="en-US" dirty="0">
                <a:latin typeface="Gill Sans MT" panose="020B0502020104020203" pitchFamily="34" charset="77"/>
                <a:hlinkClick r:id="rId3"/>
              </a:rPr>
              <a:t>studentservice@uu.se</a:t>
            </a:r>
            <a:r>
              <a:rPr lang="en-US" altLang="en-US" dirty="0">
                <a:latin typeface="Gill Sans MT" panose="020B0502020104020203" pitchFamily="34" charset="77"/>
              </a:rPr>
              <a:t> </a:t>
            </a:r>
            <a:endParaRPr lang="sv-SE" altLang="en-US" u="sng" dirty="0">
              <a:solidFill>
                <a:srgbClr val="3B659D"/>
              </a:solidFill>
              <a:latin typeface="Gill Sans MT" panose="020B0502020104020203" pitchFamily="34" charset="77"/>
            </a:endParaRPr>
          </a:p>
        </p:txBody>
      </p:sp>
    </p:spTree>
    <p:extLst>
      <p:ext uri="{BB962C8B-B14F-4D97-AF65-F5344CB8AC3E}">
        <p14:creationId xmlns:p14="http://schemas.microsoft.com/office/powerpoint/2010/main" val="395159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C8A02E-9DD6-624A-B29F-422593119CFC}"/>
              </a:ext>
            </a:extLst>
          </p:cNvPr>
          <p:cNvSpPr>
            <a:spLocks noGrp="1"/>
          </p:cNvSpPr>
          <p:nvPr>
            <p:ph type="title"/>
          </p:nvPr>
        </p:nvSpPr>
        <p:spPr>
          <a:xfrm>
            <a:off x="2975518" y="634144"/>
            <a:ext cx="8942784" cy="833929"/>
          </a:xfrm>
        </p:spPr>
        <p:txBody>
          <a:bodyPr/>
          <a:lstStyle/>
          <a:p>
            <a:r>
              <a:rPr lang="sv-SE" dirty="0">
                <a:latin typeface="Gill Sans MT" panose="020B0502020104020203" pitchFamily="34" charset="77"/>
              </a:rPr>
              <a:t>Behov av särskilt pedagogiskt stöd</a:t>
            </a:r>
          </a:p>
        </p:txBody>
      </p:sp>
      <p:sp>
        <p:nvSpPr>
          <p:cNvPr id="3" name="Platshållare för innehåll 2">
            <a:extLst>
              <a:ext uri="{FF2B5EF4-FFF2-40B4-BE49-F238E27FC236}">
                <a16:creationId xmlns:a16="http://schemas.microsoft.com/office/drawing/2014/main" id="{15759F57-BE53-7C45-9D3C-4842873ABE85}"/>
              </a:ext>
            </a:extLst>
          </p:cNvPr>
          <p:cNvSpPr>
            <a:spLocks noGrp="1"/>
          </p:cNvSpPr>
          <p:nvPr>
            <p:ph idx="1"/>
          </p:nvPr>
        </p:nvSpPr>
        <p:spPr>
          <a:xfrm>
            <a:off x="609600" y="1761688"/>
            <a:ext cx="10972800" cy="4643643"/>
          </a:xfrm>
        </p:spPr>
        <p:txBody>
          <a:bodyPr>
            <a:normAutofit/>
          </a:bodyPr>
          <a:lstStyle/>
          <a:p>
            <a:pPr marL="0" indent="0">
              <a:buNone/>
            </a:pPr>
            <a:r>
              <a:rPr lang="sv-SE" altLang="en-US" dirty="0">
                <a:latin typeface="Gill Sans MT" panose="020B0502020104020203" pitchFamily="34" charset="77"/>
              </a:rPr>
              <a:t>Man ansöker om särskilt stöd i NAIS. Information finns på </a:t>
            </a:r>
            <a:r>
              <a:rPr lang="sv-SE" altLang="en-US" dirty="0">
                <a:latin typeface="Gill Sans MT" panose="020B0502020104020203" pitchFamily="34" charset="77"/>
                <a:hlinkClick r:id="rId2"/>
              </a:rPr>
              <a:t>https://www2.uu.se/student/stod-och-service/funktionsnedsattning</a:t>
            </a:r>
            <a:r>
              <a:rPr lang="sv-SE" altLang="en-US" dirty="0">
                <a:latin typeface="Gill Sans MT" panose="020B0502020104020203" pitchFamily="34" charset="77"/>
              </a:rPr>
              <a:t> </a:t>
            </a:r>
          </a:p>
          <a:p>
            <a:pPr marL="0" indent="0">
              <a:buNone/>
            </a:pPr>
            <a:endParaRPr lang="sv-SE" altLang="en-US" dirty="0">
              <a:latin typeface="Gill Sans MT" panose="020B0502020104020203" pitchFamily="34" charset="77"/>
            </a:endParaRPr>
          </a:p>
          <a:p>
            <a:pPr marL="0" indent="0">
              <a:buNone/>
            </a:pPr>
            <a:r>
              <a:rPr lang="sv-SE" altLang="en-US" dirty="0" smtClean="0">
                <a:latin typeface="Gill Sans MT" panose="020B0502020104020203" pitchFamily="34" charset="77"/>
              </a:rPr>
              <a:t>Institutionens kontaktperson för studenter med behov av särskilt pedagogiskt stöd: </a:t>
            </a:r>
          </a:p>
          <a:p>
            <a:pPr marL="0" indent="0">
              <a:buNone/>
            </a:pPr>
            <a:r>
              <a:rPr lang="sv-SE" altLang="en-US" dirty="0" smtClean="0">
                <a:latin typeface="Gill Sans MT" panose="020B0502020104020203" pitchFamily="34" charset="77"/>
              </a:rPr>
              <a:t>Helena Löthman, </a:t>
            </a:r>
            <a:r>
              <a:rPr lang="sv-SE" altLang="en-US" dirty="0" smtClean="0">
                <a:latin typeface="Gill Sans MT" panose="020B0502020104020203" pitchFamily="34" charset="77"/>
                <a:hlinkClick r:id="rId3"/>
              </a:rPr>
              <a:t>helena.lothman@lingfil.uu.se</a:t>
            </a:r>
            <a:endParaRPr lang="sv-SE" altLang="en-US" dirty="0" smtClean="0">
              <a:latin typeface="Gill Sans MT" panose="020B0502020104020203" pitchFamily="34" charset="77"/>
            </a:endParaRPr>
          </a:p>
          <a:p>
            <a:pPr marL="0" indent="0">
              <a:buNone/>
            </a:pPr>
            <a:endParaRPr lang="sv-SE" altLang="en-US" dirty="0">
              <a:latin typeface="Gill Sans MT" panose="020B0502020104020203" pitchFamily="34" charset="77"/>
            </a:endParaRPr>
          </a:p>
        </p:txBody>
      </p:sp>
    </p:spTree>
    <p:extLst>
      <p:ext uri="{BB962C8B-B14F-4D97-AF65-F5344CB8AC3E}">
        <p14:creationId xmlns:p14="http://schemas.microsoft.com/office/powerpoint/2010/main" val="266320515"/>
      </p:ext>
    </p:extLst>
  </p:cSld>
  <p:clrMapOvr>
    <a:masterClrMapping/>
  </p:clrMapOvr>
</p:sld>
</file>

<file path=ppt/theme/theme1.xml><?xml version="1.0" encoding="utf-8"?>
<a:theme xmlns:a="http://schemas.openxmlformats.org/drawingml/2006/main" name="U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U" id="{E8675E63-4A10-D748-8467-CCB5E6D646D1}" vid="{C1DA7C6F-33DC-2041-88BE-BC68CD9FA09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UU</Template>
  <TotalTime>2474</TotalTime>
  <Words>2801</Words>
  <Application>Microsoft Office PowerPoint</Application>
  <PresentationFormat>Bredbild</PresentationFormat>
  <Paragraphs>202</Paragraphs>
  <Slides>25</Slides>
  <Notes>5</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25</vt:i4>
      </vt:variant>
    </vt:vector>
  </HeadingPairs>
  <TitlesOfParts>
    <vt:vector size="33" baseType="lpstr">
      <vt:lpstr>ＭＳ Ｐゴシック</vt:lpstr>
      <vt:lpstr>Nimbus Roman No9 L</vt:lpstr>
      <vt:lpstr>Arial</vt:lpstr>
      <vt:lpstr>Calibri</vt:lpstr>
      <vt:lpstr>Gill Sans MT</vt:lpstr>
      <vt:lpstr>Symbol</vt:lpstr>
      <vt:lpstr>Times New Roman</vt:lpstr>
      <vt:lpstr>UU</vt:lpstr>
      <vt:lpstr>Information inför VT 2022</vt:lpstr>
      <vt:lpstr>Förmiddagens planering</vt:lpstr>
      <vt:lpstr>Hjälp och information</vt:lpstr>
      <vt:lpstr>Hjälp och information forts.</vt:lpstr>
      <vt:lpstr>Studentkonto</vt:lpstr>
      <vt:lpstr>Studentkonto forts.</vt:lpstr>
      <vt:lpstr>Informationskanaler</vt:lpstr>
      <vt:lpstr>Hjälp och information</vt:lpstr>
      <vt:lpstr>Behov av särskilt pedagogiskt stöd</vt:lpstr>
      <vt:lpstr>Registrering och studieuppehåll</vt:lpstr>
      <vt:lpstr>Studieavbrott och frånvaro</vt:lpstr>
      <vt:lpstr>PowerPoint-presentation</vt:lpstr>
      <vt:lpstr>Studentrepresentant</vt:lpstr>
      <vt:lpstr>PowerPoint-presentation</vt:lpstr>
      <vt:lpstr>PowerPoint-presentation</vt:lpstr>
      <vt:lpstr>Fusk och plagiat</vt:lpstr>
      <vt:lpstr>PowerPoint-presentation</vt:lpstr>
      <vt:lpstr>PowerPoint-presentation</vt:lpstr>
      <vt:lpstr>PowerPoint-presentation</vt:lpstr>
      <vt:lpstr>PowerPoint-presentation</vt:lpstr>
      <vt:lpstr>PowerPoint-presentation</vt:lpstr>
      <vt:lpstr>PowerPoint-presentation</vt:lpstr>
      <vt:lpstr>PowerPoint-presentation</vt:lpstr>
      <vt:lpstr>Glöm inte att...</vt:lpstr>
      <vt:lpstr>Tänk också på att...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Terminsupprop 2019.01.22</dc:title>
  <dc:creator>Microsoft Office User</dc:creator>
  <cp:lastModifiedBy>Helena Löthman</cp:lastModifiedBy>
  <cp:revision>65</cp:revision>
  <cp:lastPrinted>2019-01-22T12:12:27Z</cp:lastPrinted>
  <dcterms:created xsi:type="dcterms:W3CDTF">2019-01-21T11:56:39Z</dcterms:created>
  <dcterms:modified xsi:type="dcterms:W3CDTF">2022-01-16T15:58:43Z</dcterms:modified>
</cp:coreProperties>
</file>