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57" r:id="rId4"/>
    <p:sldId id="258" r:id="rId5"/>
    <p:sldId id="270" r:id="rId6"/>
    <p:sldId id="259" r:id="rId7"/>
    <p:sldId id="262" r:id="rId8"/>
    <p:sldId id="263" r:id="rId9"/>
    <p:sldId id="277" r:id="rId10"/>
    <p:sldId id="275" r:id="rId11"/>
    <p:sldId id="276" r:id="rId12"/>
    <p:sldId id="272" r:id="rId13"/>
    <p:sldId id="268" r:id="rId14"/>
    <p:sldId id="271" r:id="rId1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/>
    <p:restoredTop sz="94712"/>
  </p:normalViewPr>
  <p:slideViewPr>
    <p:cSldViewPr snapToGrid="0" snapToObjects="1"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6E2CC-2B26-984F-841F-28F22AF47003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CA63E-49D9-EE42-A0D1-F9C29E4C0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602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65D4-491A-4448-AF64-F0D7D941A507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07B9C-C5E5-D344-9329-AC6A833CE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6608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2C57-98D3-D240-9D05-4C32424479A8}" type="datetime1">
              <a:rPr lang="sv-SE" smtClean="0"/>
              <a:t>2022-04-06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1AAA-06AF-3A40-9A0C-2C539652EA13}" type="datetime1">
              <a:rPr lang="sv-SE" smtClean="0"/>
              <a:t>2022-04-06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D227-E87D-4047-B7BC-38B373690A1D}" type="datetime1">
              <a:rPr lang="sv-SE" smtClean="0"/>
              <a:t>2022-04-06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A990-149F-1842-AE8E-6338AB8713BE}" type="datetime1">
              <a:rPr lang="sv-SE" smtClean="0"/>
              <a:t>2022-04-06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4DD3-902E-C445-9059-ED564E18672B}" type="datetime1">
              <a:rPr lang="sv-SE" smtClean="0"/>
              <a:t>2022-04-06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629C-EF22-484E-BE29-04132B995FED}" type="datetime1">
              <a:rPr lang="sv-SE" smtClean="0"/>
              <a:t>2022-04-06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5C21-0F9F-EC43-8EF1-B46E40BC35B4}" type="datetime1">
              <a:rPr lang="sv-SE" smtClean="0"/>
              <a:t>2022-04-06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EAB4-4449-FD4F-971C-26E65B38C264}" type="datetime1">
              <a:rPr lang="sv-SE" smtClean="0"/>
              <a:t>2022-04-06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E324-C840-0845-BA2C-C8CA4225EF64}" type="datetime1">
              <a:rPr lang="sv-SE" smtClean="0"/>
              <a:t>2022-04-06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4919-5A19-FD40-81DB-76A3D73CFFFF}" type="datetime1">
              <a:rPr lang="sv-SE" smtClean="0"/>
              <a:t>2022-04-06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10DB-20F8-0F4A-8245-F3CBD9927418}" type="datetime1">
              <a:rPr lang="sv-SE" smtClean="0"/>
              <a:t>2022-04-06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500E7D9-F0F0-3448-AE05-AD4DB2DA9675}" type="datetime1">
              <a:rPr lang="sv-SE" smtClean="0"/>
              <a:t>2022-04-06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Jan Lindvall 2022 Jan.lindvall@fek.uu.se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55939F-3A18-804A-92E5-B10982158E3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/>
            </a:r>
            <a:br>
              <a:rPr lang="sv-SE" sz="3200" dirty="0"/>
            </a:br>
            <a:r>
              <a:rPr lang="sv-SE" sz="3200" dirty="0"/>
              <a:t/>
            </a:r>
            <a:br>
              <a:rPr lang="sv-SE" sz="3200" dirty="0"/>
            </a:br>
            <a:r>
              <a:rPr lang="en-GB" sz="2400" dirty="0"/>
              <a:t>Introduction</a:t>
            </a:r>
            <a:r>
              <a:rPr lang="sv-SE" sz="2400" dirty="0"/>
              <a:t>: </a:t>
            </a:r>
            <a:r>
              <a:rPr lang="sv-SE" sz="2400" dirty="0" err="1"/>
              <a:t>Ph</a:t>
            </a:r>
            <a:r>
              <a:rPr lang="sv-SE" sz="2400" dirty="0"/>
              <a:t> d </a:t>
            </a:r>
            <a:r>
              <a:rPr lang="sv-SE" sz="2400" dirty="0" err="1"/>
              <a:t>course</a:t>
            </a:r>
            <a:r>
              <a:rPr lang="sv-SE" sz="2400" dirty="0"/>
              <a:t> Management, Organisation and ICT</a:t>
            </a:r>
            <a:br>
              <a:rPr lang="sv-SE" sz="2400" dirty="0"/>
            </a:b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/>
            </a:r>
            <a:br>
              <a:rPr lang="sv-SE" sz="2400" dirty="0"/>
            </a:br>
            <a:endParaRPr lang="sv-SE" sz="2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         Professor Jan </a:t>
            </a:r>
            <a:r>
              <a:rPr lang="sv-SE" sz="2000" dirty="0" err="1"/>
              <a:t>Löwstedt</a:t>
            </a:r>
            <a:r>
              <a:rPr lang="sv-SE" sz="2000" dirty="0"/>
              <a:t>, SBU , Stockhol</a:t>
            </a:r>
            <a:r>
              <a:rPr lang="sv-SE" dirty="0"/>
              <a:t>m </a:t>
            </a:r>
            <a:r>
              <a:rPr lang="sv-SE" dirty="0" err="1"/>
              <a:t>university</a:t>
            </a:r>
            <a:r>
              <a:rPr lang="sv-SE" sz="2000" dirty="0"/>
              <a:t> </a:t>
            </a:r>
          </a:p>
          <a:p>
            <a:r>
              <a:rPr lang="sv-SE" sz="2000" dirty="0"/>
              <a:t>   </a:t>
            </a:r>
            <a:r>
              <a:rPr lang="sv-SE" sz="2000" dirty="0" err="1"/>
              <a:t>Associate</a:t>
            </a:r>
            <a:r>
              <a:rPr lang="sv-SE" sz="2000" dirty="0"/>
              <a:t> Professor Jan Lindvall, </a:t>
            </a:r>
            <a:r>
              <a:rPr lang="sv-SE" sz="2000" dirty="0" err="1"/>
              <a:t>Department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Business Studies, Uppsala </a:t>
            </a:r>
            <a:r>
              <a:rPr lang="sv-SE" sz="2000" dirty="0" err="1"/>
              <a:t>university</a:t>
            </a:r>
            <a:endParaRPr lang="sv-SE" sz="20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C07D07D-7207-6943-B0C9-2B44C3CF8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89621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Ontology</a:t>
            </a:r>
            <a:r>
              <a:rPr lang="sv-SE" dirty="0"/>
              <a:t> – ”</a:t>
            </a:r>
            <a:r>
              <a:rPr lang="sv-SE" dirty="0" err="1"/>
              <a:t>how</a:t>
            </a:r>
            <a:r>
              <a:rPr lang="sv-SE" dirty="0"/>
              <a:t> the ”World” – </a:t>
            </a:r>
            <a:r>
              <a:rPr lang="sv-SE" dirty="0" err="1"/>
              <a:t>reality</a:t>
            </a:r>
            <a:r>
              <a:rPr lang="sv-SE" dirty="0"/>
              <a:t> – is”.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 err="1"/>
              <a:t>Epistemology</a:t>
            </a:r>
            <a:r>
              <a:rPr lang="sv-SE" dirty="0"/>
              <a:t> – ”</a:t>
            </a:r>
            <a:r>
              <a:rPr lang="sv-SE" dirty="0" err="1"/>
              <a:t>how</a:t>
            </a:r>
            <a:r>
              <a:rPr lang="sv-SE" dirty="0"/>
              <a:t> to </a:t>
            </a:r>
            <a:r>
              <a:rPr lang="sv-SE" dirty="0" err="1"/>
              <a:t>gain</a:t>
            </a:r>
            <a:r>
              <a:rPr lang="sv-SE" dirty="0"/>
              <a:t> </a:t>
            </a:r>
            <a:r>
              <a:rPr lang="sv-SE" dirty="0" err="1"/>
              <a:t>knowledge</a:t>
            </a:r>
            <a:r>
              <a:rPr lang="sv-SE" dirty="0"/>
              <a:t>”?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Is – </a:t>
            </a:r>
            <a:r>
              <a:rPr lang="sv-SE" dirty="0" err="1"/>
              <a:t>can</a:t>
            </a:r>
            <a:r>
              <a:rPr lang="sv-SE" dirty="0"/>
              <a:t> – </a:t>
            </a:r>
            <a:r>
              <a:rPr lang="sv-SE" dirty="0" err="1"/>
              <a:t>philosophy</a:t>
            </a:r>
            <a:r>
              <a:rPr lang="sv-SE" dirty="0"/>
              <a:t> be </a:t>
            </a:r>
            <a:r>
              <a:rPr lang="sv-SE" dirty="0" err="1"/>
              <a:t>important</a:t>
            </a:r>
            <a:r>
              <a:rPr lang="sv-SE" dirty="0"/>
              <a:t>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49AEF29-835B-2449-85B9-231C5899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466B31-65AA-6546-930A-F8213977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3058958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9064F72-49D0-EA43-A12B-D21171AB04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95" y="2002420"/>
            <a:ext cx="7025833" cy="4123743"/>
          </a:xfrm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CD957E8-4CC0-F942-8452-8AA134F6F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11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5AA20B7-0692-2B43-9812-236EC7D6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Epistemology</a:t>
            </a:r>
            <a:endParaRPr lang="sv-SE" dirty="0"/>
          </a:p>
        </p:txBody>
      </p:sp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B842FAE3-2FD3-024E-8DCB-793B2E58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3620099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Absent </a:t>
            </a:r>
            <a:r>
              <a:rPr lang="sv-SE" b="1" dirty="0" err="1"/>
              <a:t>presence</a:t>
            </a:r>
            <a:r>
              <a:rPr lang="sv-SE" dirty="0"/>
              <a:t>; </a:t>
            </a:r>
            <a:r>
              <a:rPr lang="sv-SE" sz="1600" dirty="0" err="1"/>
              <a:t>exogenous</a:t>
            </a:r>
            <a:r>
              <a:rPr lang="sv-SE" sz="1600" dirty="0"/>
              <a:t> force (</a:t>
            </a:r>
            <a:r>
              <a:rPr lang="sv-SE" sz="1600" dirty="0" err="1"/>
              <a:t>one</a:t>
            </a:r>
            <a:r>
              <a:rPr lang="sv-SE" sz="1600" dirty="0"/>
              <a:t> </a:t>
            </a:r>
            <a:r>
              <a:rPr lang="sv-SE" sz="1600" dirty="0" err="1"/>
              <a:t>variable</a:t>
            </a:r>
            <a:r>
              <a:rPr lang="sv-SE" sz="1600" dirty="0"/>
              <a:t>);</a:t>
            </a:r>
            <a:r>
              <a:rPr lang="sv-SE" sz="1600" dirty="0" err="1"/>
              <a:t>emergent</a:t>
            </a:r>
            <a:r>
              <a:rPr lang="sv-SE" sz="1600" dirty="0"/>
              <a:t> – social – process; </a:t>
            </a:r>
            <a:r>
              <a:rPr lang="sv-SE" sz="1600" dirty="0" err="1"/>
              <a:t>entanglement</a:t>
            </a:r>
            <a:r>
              <a:rPr lang="sv-SE" sz="1600" dirty="0"/>
              <a:t> in </a:t>
            </a:r>
            <a:r>
              <a:rPr lang="sv-SE" sz="1600" dirty="0" err="1"/>
              <a:t>practice</a:t>
            </a:r>
            <a:r>
              <a:rPr lang="sv-SE" sz="1600" dirty="0"/>
              <a:t> -</a:t>
            </a:r>
            <a:r>
              <a:rPr lang="sv-SE" sz="1600" dirty="0" err="1"/>
              <a:t>sociomateriality</a:t>
            </a:r>
            <a:r>
              <a:rPr lang="sv-SE" sz="1600" dirty="0"/>
              <a:t> (</a:t>
            </a:r>
            <a:r>
              <a:rPr lang="sv-SE" sz="1600" dirty="0" err="1"/>
              <a:t>Orlikowski</a:t>
            </a:r>
            <a:r>
              <a:rPr lang="sv-SE" sz="1600" dirty="0"/>
              <a:t>, 2010)</a:t>
            </a:r>
          </a:p>
          <a:p>
            <a:r>
              <a:rPr lang="sv-SE" b="1" dirty="0" err="1"/>
              <a:t>Contingency</a:t>
            </a:r>
            <a:r>
              <a:rPr lang="sv-SE" b="1" dirty="0"/>
              <a:t> </a:t>
            </a:r>
            <a:r>
              <a:rPr lang="sv-SE" b="1" dirty="0" err="1"/>
              <a:t>theory</a:t>
            </a:r>
            <a:r>
              <a:rPr lang="sv-SE" b="1" dirty="0"/>
              <a:t>. </a:t>
            </a:r>
            <a:r>
              <a:rPr lang="sv-SE" sz="1600" dirty="0" err="1"/>
              <a:t>Technology</a:t>
            </a:r>
            <a:r>
              <a:rPr lang="sv-SE" sz="1600" dirty="0"/>
              <a:t> as </a:t>
            </a:r>
            <a:r>
              <a:rPr lang="sv-SE" sz="1600" dirty="0" err="1"/>
              <a:t>exogenous</a:t>
            </a:r>
            <a:r>
              <a:rPr lang="sv-SE" sz="1600" dirty="0"/>
              <a:t> force </a:t>
            </a:r>
            <a:r>
              <a:rPr lang="sv-SE" sz="1600" dirty="0" err="1"/>
              <a:t>Deterministic</a:t>
            </a:r>
            <a:r>
              <a:rPr lang="sv-SE" sz="1600" dirty="0"/>
              <a:t>. </a:t>
            </a:r>
            <a:r>
              <a:rPr lang="sv-SE" sz="1600" dirty="0" err="1"/>
              <a:t>Without</a:t>
            </a:r>
            <a:r>
              <a:rPr lang="sv-SE" sz="1600" dirty="0"/>
              <a:t> </a:t>
            </a:r>
            <a:r>
              <a:rPr lang="sv-SE" sz="1600" dirty="0" err="1"/>
              <a:t>history</a:t>
            </a:r>
            <a:r>
              <a:rPr lang="sv-SE" sz="1600" dirty="0"/>
              <a:t> and social </a:t>
            </a:r>
            <a:r>
              <a:rPr lang="sv-SE" sz="1600" dirty="0" err="1"/>
              <a:t>settings</a:t>
            </a:r>
            <a:r>
              <a:rPr lang="sv-SE" sz="1600" dirty="0"/>
              <a:t> (Barley, 1986)</a:t>
            </a:r>
          </a:p>
          <a:p>
            <a:r>
              <a:rPr lang="sv-SE" b="1" dirty="0" err="1"/>
              <a:t>Structur</a:t>
            </a:r>
            <a:r>
              <a:rPr lang="sv-SE" b="1" dirty="0"/>
              <a:t> or </a:t>
            </a:r>
            <a:r>
              <a:rPr lang="sv-SE" b="1" dirty="0" err="1"/>
              <a:t>Actor</a:t>
            </a:r>
            <a:r>
              <a:rPr lang="sv-SE" b="1" dirty="0"/>
              <a:t>? </a:t>
            </a:r>
            <a:r>
              <a:rPr lang="sv-SE" sz="1600" dirty="0" err="1"/>
              <a:t>Structuration</a:t>
            </a:r>
            <a:r>
              <a:rPr lang="sv-SE" sz="1600" dirty="0"/>
              <a:t> </a:t>
            </a:r>
            <a:r>
              <a:rPr lang="sv-SE" sz="1600" dirty="0" err="1"/>
              <a:t>theory</a:t>
            </a:r>
            <a:r>
              <a:rPr lang="sv-SE" sz="1600" dirty="0"/>
              <a:t> (</a:t>
            </a:r>
            <a:r>
              <a:rPr lang="sv-SE" sz="1600" dirty="0" err="1"/>
              <a:t>Giddens</a:t>
            </a:r>
            <a:r>
              <a:rPr lang="sv-SE" sz="1600" dirty="0"/>
              <a:t>, </a:t>
            </a:r>
            <a:r>
              <a:rPr lang="sv-SE" sz="1600" dirty="0" err="1"/>
              <a:t>Orlikowski</a:t>
            </a:r>
            <a:r>
              <a:rPr lang="sv-SE" sz="1600" dirty="0"/>
              <a:t>), ANT (Latour) </a:t>
            </a:r>
            <a:r>
              <a:rPr lang="sv-SE" sz="1600" dirty="0" err="1"/>
              <a:t>Strauture</a:t>
            </a:r>
            <a:r>
              <a:rPr lang="sv-SE" sz="1600" dirty="0"/>
              <a:t> and </a:t>
            </a:r>
            <a:r>
              <a:rPr lang="sv-SE" sz="1600" dirty="0" err="1"/>
              <a:t>Actor</a:t>
            </a:r>
            <a:r>
              <a:rPr lang="sv-SE" sz="1600" dirty="0"/>
              <a:t>! Agency – intentions?</a:t>
            </a:r>
          </a:p>
          <a:p>
            <a:r>
              <a:rPr lang="sv-SE" b="1" dirty="0" err="1"/>
              <a:t>Socio</a:t>
            </a:r>
            <a:r>
              <a:rPr lang="sv-SE" dirty="0" err="1"/>
              <a:t>materiality</a:t>
            </a:r>
            <a:r>
              <a:rPr lang="sv-SE" dirty="0"/>
              <a:t>. </a:t>
            </a:r>
            <a:r>
              <a:rPr lang="sv-SE" sz="1600" dirty="0" err="1"/>
              <a:t>Technology</a:t>
            </a:r>
            <a:r>
              <a:rPr lang="sv-SE" sz="1600" dirty="0"/>
              <a:t> in a </a:t>
            </a:r>
            <a:r>
              <a:rPr lang="sv-SE" sz="1600" dirty="0" err="1"/>
              <a:t>context</a:t>
            </a:r>
            <a:r>
              <a:rPr lang="sv-SE" sz="1600" dirty="0"/>
              <a:t>, </a:t>
            </a:r>
            <a:r>
              <a:rPr lang="sv-SE" sz="1600" dirty="0" err="1"/>
              <a:t>history</a:t>
            </a:r>
            <a:r>
              <a:rPr lang="sv-SE" sz="1600" dirty="0"/>
              <a:t> and social situation </a:t>
            </a:r>
            <a:r>
              <a:rPr lang="sv-SE" sz="1600" dirty="0" err="1"/>
              <a:t>matters</a:t>
            </a:r>
            <a:r>
              <a:rPr lang="sv-SE" sz="1600" dirty="0"/>
              <a:t>! Agency- </a:t>
            </a:r>
            <a:r>
              <a:rPr lang="sv-SE" sz="1600" dirty="0" err="1"/>
              <a:t>voluntaristic</a:t>
            </a:r>
            <a:r>
              <a:rPr lang="sv-SE" sz="1600" dirty="0"/>
              <a:t>.</a:t>
            </a:r>
          </a:p>
          <a:p>
            <a:r>
              <a:rPr lang="sv-SE" b="1" dirty="0" err="1"/>
              <a:t>Materiality</a:t>
            </a:r>
            <a:r>
              <a:rPr lang="sv-SE" b="1" dirty="0"/>
              <a:t> </a:t>
            </a:r>
            <a:r>
              <a:rPr lang="sv-SE" b="1" dirty="0" err="1"/>
              <a:t>matters</a:t>
            </a:r>
            <a:r>
              <a:rPr lang="sv-SE" b="1" dirty="0"/>
              <a:t>! </a:t>
            </a:r>
            <a:r>
              <a:rPr lang="sv-SE" sz="1600" dirty="0" err="1"/>
              <a:t>Affordance</a:t>
            </a:r>
            <a:r>
              <a:rPr lang="sv-SE" sz="1600" dirty="0"/>
              <a:t>. </a:t>
            </a:r>
            <a:r>
              <a:rPr lang="sv-SE" sz="1600" dirty="0" err="1"/>
              <a:t>Mechanisms</a:t>
            </a:r>
            <a:endParaRPr lang="sv-SE" sz="1600" dirty="0"/>
          </a:p>
          <a:p>
            <a:endParaRPr lang="sv-SE" sz="160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err="1"/>
              <a:t>Technology</a:t>
            </a:r>
            <a:r>
              <a:rPr lang="sv-SE" sz="3600" dirty="0"/>
              <a:t> – ”computer”- in </a:t>
            </a:r>
            <a:r>
              <a:rPr lang="sv-SE" sz="3600" dirty="0" err="1"/>
              <a:t>theory</a:t>
            </a:r>
            <a:endParaRPr lang="sv-SE" sz="36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F5641F-F005-F743-89C2-AE1FBA83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550410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1950s. </a:t>
            </a:r>
            <a:r>
              <a:rPr lang="sv-SE" dirty="0" err="1"/>
              <a:t>Mainframes</a:t>
            </a:r>
            <a:r>
              <a:rPr lang="sv-SE" dirty="0"/>
              <a:t>, </a:t>
            </a:r>
            <a:r>
              <a:rPr lang="sv-SE" b="1" dirty="0" err="1"/>
              <a:t>automate</a:t>
            </a:r>
            <a:r>
              <a:rPr lang="sv-SE" dirty="0"/>
              <a:t> manual </a:t>
            </a:r>
            <a:r>
              <a:rPr lang="sv-SE" dirty="0" err="1"/>
              <a:t>work</a:t>
            </a:r>
            <a:r>
              <a:rPr lang="sv-SE" dirty="0"/>
              <a:t>. Centralisation. ”</a:t>
            </a:r>
            <a:r>
              <a:rPr lang="sv-SE" dirty="0" err="1"/>
              <a:t>Standardisation</a:t>
            </a:r>
            <a:r>
              <a:rPr lang="sv-SE" dirty="0"/>
              <a:t>” HW &amp; SW ”</a:t>
            </a:r>
            <a:r>
              <a:rPr lang="sv-SE" dirty="0" err="1"/>
              <a:t>boundled</a:t>
            </a:r>
            <a:r>
              <a:rPr lang="sv-SE" dirty="0"/>
              <a:t>”.</a:t>
            </a:r>
          </a:p>
          <a:p>
            <a:r>
              <a:rPr lang="sv-SE" dirty="0"/>
              <a:t>1980s. PC. Generation, manipulation, presentation </a:t>
            </a:r>
            <a:r>
              <a:rPr lang="sv-SE" dirty="0" err="1"/>
              <a:t>of</a:t>
            </a:r>
            <a:r>
              <a:rPr lang="sv-SE" dirty="0"/>
              <a:t> digital data. Decentralisation- variations. HW &amp; SW </a:t>
            </a:r>
            <a:r>
              <a:rPr lang="sv-SE" dirty="0" err="1"/>
              <a:t>unboundled</a:t>
            </a:r>
            <a:r>
              <a:rPr lang="sv-SE" dirty="0"/>
              <a:t>. New ”programs”, new </a:t>
            </a:r>
            <a:r>
              <a:rPr lang="sv-SE" dirty="0" err="1"/>
              <a:t>applications</a:t>
            </a:r>
            <a:r>
              <a:rPr lang="sv-SE" dirty="0"/>
              <a:t>. </a:t>
            </a:r>
          </a:p>
          <a:p>
            <a:r>
              <a:rPr lang="sv-SE" dirty="0"/>
              <a:t> 1990s. Internet. A common </a:t>
            </a:r>
            <a:r>
              <a:rPr lang="sv-SE" dirty="0" err="1"/>
              <a:t>grammar</a:t>
            </a:r>
            <a:r>
              <a:rPr lang="sv-SE" dirty="0"/>
              <a:t>/”</a:t>
            </a:r>
            <a:r>
              <a:rPr lang="sv-SE" dirty="0" err="1"/>
              <a:t>rules</a:t>
            </a:r>
            <a:r>
              <a:rPr lang="sv-SE" dirty="0"/>
              <a:t>” (IP). Integration (horisontal/vertikal). </a:t>
            </a:r>
            <a:r>
              <a:rPr lang="sv-SE" dirty="0" err="1"/>
              <a:t>Open</a:t>
            </a:r>
            <a:r>
              <a:rPr lang="sv-SE" dirty="0"/>
              <a:t> Source.</a:t>
            </a:r>
          </a:p>
          <a:p>
            <a:r>
              <a:rPr lang="sv-SE" dirty="0"/>
              <a:t>2010s </a:t>
            </a:r>
            <a:r>
              <a:rPr lang="sv-SE" dirty="0" err="1"/>
              <a:t>Cognitive</a:t>
            </a:r>
            <a:r>
              <a:rPr lang="sv-SE" dirty="0"/>
              <a:t> </a:t>
            </a:r>
            <a:r>
              <a:rPr lang="sv-SE" dirty="0" err="1"/>
              <a:t>Computing</a:t>
            </a:r>
            <a:r>
              <a:rPr lang="sv-SE" dirty="0"/>
              <a:t>. Artificiell </a:t>
            </a:r>
            <a:r>
              <a:rPr lang="sv-SE" dirty="0" err="1"/>
              <a:t>Intelligence</a:t>
            </a:r>
            <a:r>
              <a:rPr lang="sv-SE" dirty="0"/>
              <a:t> (AI): ”Software is </a:t>
            </a:r>
            <a:r>
              <a:rPr lang="sv-SE" dirty="0" err="1"/>
              <a:t>eating</a:t>
            </a:r>
            <a:r>
              <a:rPr lang="sv-SE" dirty="0"/>
              <a:t> the </a:t>
            </a:r>
            <a:r>
              <a:rPr lang="sv-SE" dirty="0" err="1"/>
              <a:t>world</a:t>
            </a:r>
            <a:r>
              <a:rPr lang="sv-SE" dirty="0"/>
              <a:t>”. </a:t>
            </a:r>
            <a:r>
              <a:rPr lang="sv-SE" b="1" dirty="0"/>
              <a:t>Algoritms.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Materiality1: </a:t>
            </a:r>
            <a:r>
              <a:rPr lang="sv-SE" sz="3600" dirty="0" err="1"/>
              <a:t>Which</a:t>
            </a:r>
            <a:r>
              <a:rPr lang="sv-SE" sz="3600" dirty="0"/>
              <a:t> </a:t>
            </a:r>
            <a:r>
              <a:rPr lang="sv-SE" sz="3600" dirty="0" err="1"/>
              <a:t>tools</a:t>
            </a:r>
            <a:r>
              <a:rPr lang="sv-SE" sz="3600" dirty="0"/>
              <a:t>… and </a:t>
            </a:r>
            <a:r>
              <a:rPr lang="sv-SE" sz="3600" dirty="0" err="1"/>
              <a:t>legacy</a:t>
            </a:r>
            <a:r>
              <a:rPr lang="sv-SE" sz="3600" dirty="0"/>
              <a:t>!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29C4771-C29C-6441-A765-CB9B1980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3454953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err="1"/>
              <a:t>Database</a:t>
            </a:r>
            <a:r>
              <a:rPr lang="sv-SE" sz="2000" dirty="0"/>
              <a:t> – RDBM. </a:t>
            </a:r>
            <a:r>
              <a:rPr lang="sv-SE" sz="1600" dirty="0"/>
              <a:t>For </a:t>
            </a:r>
            <a:r>
              <a:rPr lang="sv-SE" sz="1600" dirty="0" err="1"/>
              <a:t>memory</a:t>
            </a:r>
            <a:r>
              <a:rPr lang="sv-SE" sz="1600" dirty="0"/>
              <a:t>, </a:t>
            </a:r>
            <a:r>
              <a:rPr lang="sv-SE" sz="1600" dirty="0" err="1"/>
              <a:t>search</a:t>
            </a:r>
            <a:r>
              <a:rPr lang="sv-SE" sz="1600" dirty="0"/>
              <a:t> and manipulation</a:t>
            </a:r>
            <a:r>
              <a:rPr lang="sv-SE" sz="2000" dirty="0"/>
              <a:t>.</a:t>
            </a:r>
          </a:p>
          <a:p>
            <a:r>
              <a:rPr lang="sv-SE" sz="2000" dirty="0"/>
              <a:t>Enterprise systems (ERP)</a:t>
            </a:r>
            <a:r>
              <a:rPr lang="sv-SE" sz="1600" dirty="0"/>
              <a:t>: For integration, automation.</a:t>
            </a:r>
          </a:p>
          <a:p>
            <a:r>
              <a:rPr lang="sv-SE" sz="2000" dirty="0"/>
              <a:t>BI and </a:t>
            </a:r>
            <a:r>
              <a:rPr lang="sv-SE" sz="2000" dirty="0" err="1"/>
              <a:t>analytics</a:t>
            </a:r>
            <a:r>
              <a:rPr lang="sv-SE" sz="1600" dirty="0"/>
              <a:t>. Decision </a:t>
            </a:r>
            <a:r>
              <a:rPr lang="sv-SE" sz="1600" dirty="0" err="1"/>
              <a:t>making</a:t>
            </a:r>
            <a:r>
              <a:rPr lang="sv-SE" sz="1600" dirty="0"/>
              <a:t>, attention, ”</a:t>
            </a:r>
            <a:r>
              <a:rPr lang="sv-SE" sz="1600" dirty="0" err="1"/>
              <a:t>pattern</a:t>
            </a:r>
            <a:r>
              <a:rPr lang="sv-SE" sz="1600" dirty="0"/>
              <a:t> </a:t>
            </a:r>
            <a:r>
              <a:rPr lang="sv-SE" sz="1600" dirty="0" err="1"/>
              <a:t>recognition</a:t>
            </a:r>
            <a:r>
              <a:rPr lang="sv-SE" sz="1600"/>
              <a:t>”. </a:t>
            </a:r>
            <a:endParaRPr lang="sv-SE" sz="1600" dirty="0"/>
          </a:p>
          <a:p>
            <a:r>
              <a:rPr lang="sv-SE" sz="2000" dirty="0"/>
              <a:t>Cloud </a:t>
            </a:r>
            <a:r>
              <a:rPr lang="sv-SE" sz="2000" dirty="0" err="1"/>
              <a:t>computing</a:t>
            </a:r>
            <a:r>
              <a:rPr lang="sv-SE" sz="2000" dirty="0"/>
              <a:t>. </a:t>
            </a:r>
            <a:r>
              <a:rPr lang="sv-SE" sz="1600" dirty="0" err="1"/>
              <a:t>Technology</a:t>
            </a:r>
            <a:r>
              <a:rPr lang="sv-SE" sz="1600" dirty="0"/>
              <a:t> as service, </a:t>
            </a:r>
            <a:r>
              <a:rPr lang="sv-SE" sz="1600" dirty="0" err="1"/>
              <a:t>mobility</a:t>
            </a:r>
            <a:r>
              <a:rPr lang="sv-SE" sz="1600" dirty="0"/>
              <a:t>.</a:t>
            </a:r>
          </a:p>
          <a:p>
            <a:r>
              <a:rPr lang="sv-SE" sz="2000" dirty="0" err="1"/>
              <a:t>IoT</a:t>
            </a:r>
            <a:r>
              <a:rPr lang="sv-SE" sz="2000" dirty="0"/>
              <a:t> – Internet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Things</a:t>
            </a:r>
            <a:r>
              <a:rPr lang="sv-SE" sz="2000" dirty="0"/>
              <a:t>. </a:t>
            </a:r>
            <a:r>
              <a:rPr lang="sv-SE" sz="1600" dirty="0"/>
              <a:t>Connections, integration. New standards?</a:t>
            </a:r>
          </a:p>
          <a:p>
            <a:r>
              <a:rPr lang="sv-SE" sz="2000" dirty="0"/>
              <a:t>AI, </a:t>
            </a:r>
            <a:r>
              <a:rPr lang="sv-SE" sz="2000" dirty="0" err="1"/>
              <a:t>Machine</a:t>
            </a:r>
            <a:r>
              <a:rPr lang="sv-SE" sz="2000" dirty="0"/>
              <a:t> Learning – </a:t>
            </a:r>
            <a:r>
              <a:rPr lang="sv-SE" sz="1600" dirty="0" err="1"/>
              <a:t>Algorithms</a:t>
            </a:r>
            <a:r>
              <a:rPr lang="sv-SE" sz="1600" dirty="0"/>
              <a:t>. Automation, </a:t>
            </a:r>
            <a:r>
              <a:rPr lang="sv-SE" sz="1600" dirty="0" err="1"/>
              <a:t>Predictions</a:t>
            </a:r>
            <a:endParaRPr lang="sv-SE" sz="1600" dirty="0"/>
          </a:p>
          <a:p>
            <a:r>
              <a:rPr lang="sv-SE" sz="2000" dirty="0"/>
              <a:t>The Social </a:t>
            </a:r>
            <a:r>
              <a:rPr lang="sv-SE" sz="2000" dirty="0" err="1"/>
              <a:t>Machine</a:t>
            </a:r>
            <a:r>
              <a:rPr lang="sv-SE" sz="2000" dirty="0"/>
              <a:t>. </a:t>
            </a:r>
            <a:r>
              <a:rPr lang="sv-SE" sz="1600" dirty="0"/>
              <a:t>”Life”, emotions, games…”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Materiality</a:t>
            </a:r>
            <a:r>
              <a:rPr lang="sv-SE" dirty="0"/>
              <a:t> 2 – ”Tools”.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FE1A198-95DD-474B-BFAD-E644964B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13811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    </a:t>
            </a:r>
            <a:r>
              <a:rPr lang="sv-SE" dirty="0" err="1"/>
              <a:t>Welcome</a:t>
            </a:r>
            <a:r>
              <a:rPr lang="sv-SE" dirty="0"/>
              <a:t>! Professor Jan </a:t>
            </a:r>
            <a:r>
              <a:rPr lang="sv-SE" dirty="0" err="1"/>
              <a:t>Löwstedt</a:t>
            </a:r>
            <a:r>
              <a:rPr lang="sv-SE" dirty="0"/>
              <a:t>                    </a:t>
            </a:r>
          </a:p>
          <a:p>
            <a:pPr>
              <a:buFontTx/>
              <a:buChar char="-"/>
            </a:pPr>
            <a:r>
              <a:rPr lang="sv-SE" dirty="0"/>
              <a:t>Short presentations</a:t>
            </a:r>
          </a:p>
          <a:p>
            <a:pPr>
              <a:buFontTx/>
              <a:buChar char="-"/>
            </a:pPr>
            <a:r>
              <a:rPr lang="sv-SE" dirty="0" err="1"/>
              <a:t>Purpose</a:t>
            </a:r>
            <a:r>
              <a:rPr lang="sv-SE" dirty="0"/>
              <a:t> – intention-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course</a:t>
            </a:r>
            <a:r>
              <a:rPr lang="sv-SE" dirty="0"/>
              <a:t> (</a:t>
            </a:r>
            <a:r>
              <a:rPr lang="sv-SE" dirty="0" err="1"/>
              <a:t>JaLi</a:t>
            </a:r>
            <a:r>
              <a:rPr lang="sv-SE" dirty="0"/>
              <a:t>. </a:t>
            </a:r>
            <a:r>
              <a:rPr lang="sv-SE" dirty="0" err="1"/>
              <a:t>Why</a:t>
            </a:r>
            <a:r>
              <a:rPr lang="sv-SE" dirty="0"/>
              <a:t> and </a:t>
            </a:r>
            <a:r>
              <a:rPr lang="sv-SE" dirty="0" err="1"/>
              <a:t>How</a:t>
            </a:r>
            <a:r>
              <a:rPr lang="sv-SE" dirty="0"/>
              <a:t>?).  </a:t>
            </a:r>
          </a:p>
          <a:p>
            <a:pPr>
              <a:buFontTx/>
              <a:buChar char="-"/>
            </a:pPr>
            <a:r>
              <a:rPr lang="sv-SE" dirty="0" err="1"/>
              <a:t>Setting</a:t>
            </a:r>
            <a:r>
              <a:rPr lang="sv-SE" dirty="0"/>
              <a:t> the </a:t>
            </a:r>
            <a:r>
              <a:rPr lang="sv-SE" dirty="0" err="1"/>
              <a:t>Scene</a:t>
            </a:r>
            <a:r>
              <a:rPr lang="sv-SE" dirty="0"/>
              <a:t>: Jan </a:t>
            </a:r>
            <a:r>
              <a:rPr lang="sv-SE" dirty="0" err="1"/>
              <a:t>Löwstedt</a:t>
            </a:r>
            <a:r>
              <a:rPr lang="sv-SE" dirty="0"/>
              <a:t> ”Organisation/</a:t>
            </a:r>
            <a:r>
              <a:rPr lang="sv-SE" dirty="0" err="1"/>
              <a:t>Work</a:t>
            </a:r>
            <a:r>
              <a:rPr lang="sv-SE" dirty="0"/>
              <a:t> (”socio”) &amp; </a:t>
            </a:r>
            <a:r>
              <a:rPr lang="sv-SE" dirty="0" err="1"/>
              <a:t>Technology</a:t>
            </a:r>
            <a:r>
              <a:rPr lang="sv-SE" dirty="0"/>
              <a:t> (”</a:t>
            </a:r>
            <a:r>
              <a:rPr lang="sv-SE" dirty="0" err="1"/>
              <a:t>materiality</a:t>
            </a:r>
            <a:r>
              <a:rPr lang="sv-SE" dirty="0"/>
              <a:t>”) ”.  </a:t>
            </a:r>
          </a:p>
          <a:p>
            <a:pPr>
              <a:buFontTx/>
              <a:buChar char="-"/>
            </a:pPr>
            <a:r>
              <a:rPr lang="sv-SE" dirty="0" err="1"/>
              <a:t>Discussions</a:t>
            </a:r>
            <a:r>
              <a:rPr lang="sv-SE" dirty="0"/>
              <a:t> – Q &amp; A (</a:t>
            </a:r>
            <a:r>
              <a:rPr lang="sv-SE" dirty="0" err="1"/>
              <a:t>JaLi</a:t>
            </a:r>
            <a:r>
              <a:rPr lang="sv-SE" dirty="0"/>
              <a:t>) </a:t>
            </a:r>
            <a:r>
              <a:rPr lang="sv-SE" dirty="0" err="1"/>
              <a:t>articles</a:t>
            </a:r>
            <a:r>
              <a:rPr lang="sv-SE" dirty="0"/>
              <a:t>. </a:t>
            </a:r>
            <a:r>
              <a:rPr lang="sv-SE" sz="2000" dirty="0"/>
              <a:t>Focus on ”Deep </a:t>
            </a:r>
            <a:r>
              <a:rPr lang="sv-SE" sz="2000" dirty="0" err="1"/>
              <a:t>reading</a:t>
            </a:r>
            <a:endParaRPr lang="sv-SE" sz="200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D5C75DF-55C8-F245-9CEA-02E19BE5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23349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2067" y="2138947"/>
            <a:ext cx="7408333" cy="3987216"/>
          </a:xfrm>
        </p:spPr>
        <p:txBody>
          <a:bodyPr>
            <a:noAutofit/>
          </a:bodyPr>
          <a:lstStyle/>
          <a:p>
            <a:r>
              <a:rPr lang="sv-SE" dirty="0"/>
              <a:t>(Hu)Man or/&amp; </a:t>
            </a:r>
            <a:r>
              <a:rPr lang="sv-SE" dirty="0" err="1"/>
              <a:t>Machine</a:t>
            </a:r>
            <a:r>
              <a:rPr lang="sv-SE" dirty="0"/>
              <a:t>. </a:t>
            </a:r>
            <a:r>
              <a:rPr lang="sv-SE" sz="1600" dirty="0"/>
              <a:t>Automation, AI, </a:t>
            </a:r>
            <a:r>
              <a:rPr lang="sv-SE" sz="1600" dirty="0" err="1"/>
              <a:t>Digitalisation</a:t>
            </a:r>
            <a:r>
              <a:rPr lang="sv-SE" sz="1600" dirty="0"/>
              <a:t> (”</a:t>
            </a:r>
            <a:r>
              <a:rPr lang="sv-SE" sz="1600" dirty="0" err="1"/>
              <a:t>virtulisation</a:t>
            </a:r>
            <a:r>
              <a:rPr lang="sv-SE" sz="1600" dirty="0"/>
              <a:t>”). ”</a:t>
            </a:r>
            <a:r>
              <a:rPr lang="sv-SE" sz="1600" dirty="0" err="1"/>
              <a:t>Augmented</a:t>
            </a:r>
            <a:r>
              <a:rPr lang="sv-SE" sz="1600" dirty="0"/>
              <a:t> </a:t>
            </a:r>
            <a:r>
              <a:rPr lang="sv-SE" sz="1600" dirty="0" err="1"/>
              <a:t>reality</a:t>
            </a:r>
            <a:r>
              <a:rPr lang="sv-SE" sz="1600" dirty="0"/>
              <a:t>” /</a:t>
            </a:r>
            <a:r>
              <a:rPr lang="sv-SE" sz="1600" b="1" dirty="0" err="1"/>
              <a:t>Metaverse</a:t>
            </a:r>
            <a:r>
              <a:rPr lang="sv-SE" sz="1600" b="1" dirty="0"/>
              <a:t>? Web 3.0? </a:t>
            </a:r>
          </a:p>
          <a:p>
            <a:endParaRPr lang="sv-SE" dirty="0"/>
          </a:p>
          <a:p>
            <a:r>
              <a:rPr lang="sv-SE" dirty="0"/>
              <a:t>For </a:t>
            </a:r>
            <a:r>
              <a:rPr lang="sv-SE" dirty="0" err="1"/>
              <a:t>Society</a:t>
            </a:r>
            <a:r>
              <a:rPr lang="sv-SE" dirty="0"/>
              <a:t>? </a:t>
            </a:r>
            <a:r>
              <a:rPr lang="sv-SE" sz="1600" dirty="0" err="1"/>
              <a:t>Growth</a:t>
            </a:r>
            <a:r>
              <a:rPr lang="sv-SE" sz="1600" dirty="0"/>
              <a:t>, </a:t>
            </a:r>
            <a:r>
              <a:rPr lang="sv-SE" sz="1600" dirty="0" err="1"/>
              <a:t>Productivity</a:t>
            </a:r>
            <a:r>
              <a:rPr lang="sv-SE" sz="1600" dirty="0"/>
              <a:t>, </a:t>
            </a:r>
            <a:r>
              <a:rPr lang="sv-SE" sz="1600" dirty="0" err="1"/>
              <a:t>Employment</a:t>
            </a:r>
            <a:r>
              <a:rPr lang="sv-SE" sz="1600" dirty="0"/>
              <a:t>, (In)</a:t>
            </a:r>
            <a:r>
              <a:rPr lang="sv-SE" sz="1600" dirty="0" err="1"/>
              <a:t>equality</a:t>
            </a:r>
            <a:r>
              <a:rPr lang="sv-SE" sz="1600" dirty="0"/>
              <a:t>? </a:t>
            </a:r>
            <a:r>
              <a:rPr lang="sv-SE" sz="1600" b="1" dirty="0" err="1"/>
              <a:t>Blockchain</a:t>
            </a:r>
            <a:r>
              <a:rPr lang="sv-SE" sz="1600" b="1" dirty="0"/>
              <a:t>, </a:t>
            </a:r>
            <a:r>
              <a:rPr lang="sv-SE" sz="1600" b="1" dirty="0" err="1"/>
              <a:t>decentralised</a:t>
            </a:r>
            <a:r>
              <a:rPr lang="sv-SE" sz="1600" b="1" dirty="0"/>
              <a:t> </a:t>
            </a:r>
            <a:r>
              <a:rPr lang="sv-SE" sz="1600" b="1" dirty="0" err="1"/>
              <a:t>finance</a:t>
            </a:r>
            <a:r>
              <a:rPr lang="sv-SE" sz="1600" b="1" dirty="0"/>
              <a:t>? New </a:t>
            </a:r>
            <a:r>
              <a:rPr lang="sv-SE" sz="1600" b="1" dirty="0" err="1"/>
              <a:t>laws</a:t>
            </a:r>
            <a:r>
              <a:rPr lang="sv-SE" sz="1600" b="1" dirty="0"/>
              <a:t>?/GDPR, Digital Markets </a:t>
            </a:r>
            <a:r>
              <a:rPr lang="sv-SE" sz="1600" b="1" dirty="0" err="1"/>
              <a:t>Act</a:t>
            </a:r>
            <a:r>
              <a:rPr lang="sv-SE" sz="1600" b="1" dirty="0"/>
              <a:t>?</a:t>
            </a:r>
          </a:p>
          <a:p>
            <a:endParaRPr lang="sv-SE" dirty="0"/>
          </a:p>
          <a:p>
            <a:r>
              <a:rPr lang="sv-SE" dirty="0"/>
              <a:t>For Organisations? </a:t>
            </a:r>
            <a:r>
              <a:rPr lang="sv-SE" sz="1600" dirty="0"/>
              <a:t>New Business </a:t>
            </a:r>
            <a:r>
              <a:rPr lang="sv-SE" sz="1600" dirty="0" err="1"/>
              <a:t>Models</a:t>
            </a:r>
            <a:r>
              <a:rPr lang="sv-SE" sz="1600" dirty="0"/>
              <a:t> (</a:t>
            </a:r>
            <a:r>
              <a:rPr lang="sv-SE" sz="1600" dirty="0" err="1"/>
              <a:t>e,g</a:t>
            </a:r>
            <a:r>
              <a:rPr lang="sv-SE" sz="1600" dirty="0"/>
              <a:t> </a:t>
            </a:r>
            <a:r>
              <a:rPr lang="sv-SE" sz="1600" dirty="0" err="1"/>
              <a:t>Platform</a:t>
            </a:r>
            <a:r>
              <a:rPr lang="sv-SE" sz="1600" dirty="0"/>
              <a:t> </a:t>
            </a:r>
            <a:r>
              <a:rPr lang="sv-SE" sz="1600" dirty="0" err="1"/>
              <a:t>Companies</a:t>
            </a:r>
            <a:r>
              <a:rPr lang="sv-SE" sz="1600" dirty="0"/>
              <a:t>: Market Power) – new </a:t>
            </a:r>
            <a:r>
              <a:rPr lang="sv-SE" sz="1600" dirty="0" err="1"/>
              <a:t>ways</a:t>
            </a:r>
            <a:r>
              <a:rPr lang="sv-SE" sz="1600" dirty="0"/>
              <a:t> to </a:t>
            </a:r>
            <a:r>
              <a:rPr lang="sv-SE" sz="1600" dirty="0" err="1"/>
              <a:t>organise</a:t>
            </a:r>
            <a:r>
              <a:rPr lang="sv-SE" sz="1600" dirty="0"/>
              <a:t>/</a:t>
            </a:r>
            <a:r>
              <a:rPr lang="sv-SE" sz="1600" dirty="0" err="1"/>
              <a:t>structuring</a:t>
            </a:r>
            <a:r>
              <a:rPr lang="sv-SE" sz="1600" dirty="0"/>
              <a:t>, new </a:t>
            </a:r>
            <a:r>
              <a:rPr lang="sv-SE" sz="1600" dirty="0" err="1"/>
              <a:t>roles</a:t>
            </a:r>
            <a:r>
              <a:rPr lang="sv-SE" sz="1600" dirty="0"/>
              <a:t>, </a:t>
            </a:r>
            <a:r>
              <a:rPr lang="sv-SE" sz="1600" dirty="0" err="1"/>
              <a:t>routines</a:t>
            </a:r>
            <a:r>
              <a:rPr lang="sv-SE" sz="1600" dirty="0"/>
              <a:t>, </a:t>
            </a:r>
            <a:r>
              <a:rPr lang="sv-SE" sz="1600" dirty="0" err="1"/>
              <a:t>rules</a:t>
            </a:r>
            <a:r>
              <a:rPr lang="sv-SE" sz="1600" dirty="0"/>
              <a:t>… </a:t>
            </a:r>
            <a:r>
              <a:rPr lang="sv-SE" sz="1600" b="1" dirty="0" err="1"/>
              <a:t>Competition</a:t>
            </a:r>
            <a:r>
              <a:rPr lang="sv-SE" sz="1600" b="1" dirty="0"/>
              <a:t>? EU?</a:t>
            </a:r>
          </a:p>
          <a:p>
            <a:endParaRPr lang="sv-SE" dirty="0"/>
          </a:p>
          <a:p>
            <a:r>
              <a:rPr lang="sv-SE" dirty="0"/>
              <a:t>For </a:t>
            </a:r>
            <a:r>
              <a:rPr lang="sv-SE" dirty="0" err="1"/>
              <a:t>Individuals</a:t>
            </a:r>
            <a:r>
              <a:rPr lang="sv-SE" dirty="0"/>
              <a:t>? </a:t>
            </a:r>
            <a:r>
              <a:rPr lang="sv-SE" sz="1600" dirty="0"/>
              <a:t>New </a:t>
            </a:r>
            <a:r>
              <a:rPr lang="sv-SE" sz="1600" dirty="0" err="1"/>
              <a:t>competence</a:t>
            </a:r>
            <a:r>
              <a:rPr lang="sv-SE" sz="1600" dirty="0"/>
              <a:t>, new </a:t>
            </a:r>
            <a:r>
              <a:rPr lang="sv-SE" sz="1600" dirty="0" err="1"/>
              <a:t>skills</a:t>
            </a:r>
            <a:r>
              <a:rPr lang="sv-SE" sz="1600" dirty="0"/>
              <a:t>?  </a:t>
            </a:r>
            <a:r>
              <a:rPr lang="sv-SE" sz="1600" b="1" dirty="0"/>
              <a:t>Skilling – Deskilling?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/>
              <a:t>Motives</a:t>
            </a:r>
            <a:r>
              <a:rPr lang="sv-SE" sz="3600" dirty="0"/>
              <a:t> for </a:t>
            </a:r>
            <a:r>
              <a:rPr lang="sv-SE" sz="3600" dirty="0" err="1"/>
              <a:t>our</a:t>
            </a:r>
            <a:r>
              <a:rPr lang="sv-SE" sz="3600" dirty="0"/>
              <a:t> </a:t>
            </a:r>
            <a:r>
              <a:rPr lang="sv-SE" sz="3600" dirty="0" err="1"/>
              <a:t>course</a:t>
            </a:r>
            <a:r>
              <a:rPr lang="sv-SE" sz="3600" dirty="0"/>
              <a:t> 1. </a:t>
            </a:r>
            <a:r>
              <a:rPr lang="sv-SE" sz="3600" dirty="0" err="1"/>
              <a:t>Relevance</a:t>
            </a:r>
            <a:r>
              <a:rPr lang="sv-SE" sz="3600" dirty="0"/>
              <a:t>! </a:t>
            </a:r>
            <a:r>
              <a:rPr lang="sv-SE" sz="2400" dirty="0"/>
              <a:t>”A multi-</a:t>
            </a:r>
            <a:r>
              <a:rPr lang="sv-SE" sz="2400" dirty="0" err="1"/>
              <a:t>level</a:t>
            </a:r>
            <a:r>
              <a:rPr lang="sv-SE" sz="2400" dirty="0"/>
              <a:t> approach”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256EF8C-8361-C842-8022-F2489E327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72414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Still a ”under-</a:t>
            </a:r>
            <a:r>
              <a:rPr lang="sv-SE" dirty="0" err="1"/>
              <a:t>researched</a:t>
            </a:r>
            <a:r>
              <a:rPr lang="sv-SE" dirty="0"/>
              <a:t>” area </a:t>
            </a:r>
            <a:r>
              <a:rPr lang="sv-SE" sz="2000" dirty="0"/>
              <a:t>(</a:t>
            </a:r>
            <a:r>
              <a:rPr lang="sv-SE" sz="2000" dirty="0" err="1"/>
              <a:t>c.f</a:t>
            </a:r>
            <a:r>
              <a:rPr lang="sv-SE" sz="2000" dirty="0"/>
              <a:t>. </a:t>
            </a:r>
            <a:r>
              <a:rPr lang="sv-SE" sz="2000" dirty="0" err="1"/>
              <a:t>Orlikowski</a:t>
            </a:r>
            <a:r>
              <a:rPr lang="sv-SE" sz="2000" dirty="0"/>
              <a:t> &amp; Scott, 2008; Bailey &amp; Barley, 2020) ?</a:t>
            </a:r>
          </a:p>
          <a:p>
            <a:endParaRPr lang="sv-SE" dirty="0"/>
          </a:p>
          <a:p>
            <a:r>
              <a:rPr lang="sv-SE" dirty="0"/>
              <a:t>Management/organisation/</a:t>
            </a:r>
            <a:r>
              <a:rPr lang="sv-SE" dirty="0" err="1"/>
              <a:t>institutional</a:t>
            </a:r>
            <a:r>
              <a:rPr lang="sv-SE" dirty="0"/>
              <a:t> and </a:t>
            </a:r>
            <a:r>
              <a:rPr lang="sv-SE" dirty="0" err="1"/>
              <a:t>Informatics</a:t>
            </a:r>
            <a:r>
              <a:rPr lang="sv-SE" dirty="0"/>
              <a:t>: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abstract,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specific</a:t>
            </a:r>
            <a:r>
              <a:rPr lang="sv-SE" dirty="0"/>
              <a:t>?. </a:t>
            </a:r>
            <a:r>
              <a:rPr lang="sv-SE" sz="1600" dirty="0"/>
              <a:t>(</a:t>
            </a:r>
            <a:r>
              <a:rPr lang="sv-SE" sz="1600" dirty="0" err="1"/>
              <a:t>Orlikowski</a:t>
            </a:r>
            <a:r>
              <a:rPr lang="sv-SE" sz="1600" dirty="0"/>
              <a:t> &amp; Barley, 2001).</a:t>
            </a:r>
          </a:p>
          <a:p>
            <a:endParaRPr lang="sv-SE" dirty="0"/>
          </a:p>
          <a:p>
            <a:r>
              <a:rPr lang="sv-SE" dirty="0"/>
              <a:t> The research </a:t>
            </a:r>
            <a:r>
              <a:rPr lang="sv-SE" dirty="0" err="1"/>
              <a:t>school</a:t>
            </a:r>
            <a:r>
              <a:rPr lang="sv-SE" dirty="0"/>
              <a:t>: MIT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Motives</a:t>
            </a:r>
            <a:r>
              <a:rPr lang="sv-SE" dirty="0"/>
              <a:t> for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course</a:t>
            </a:r>
            <a:r>
              <a:rPr lang="sv-SE" dirty="0"/>
              <a:t> 2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251222-C7F5-114C-AF5E-897A1BF4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42163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2067" y="2205789"/>
            <a:ext cx="7408333" cy="3920374"/>
          </a:xfrm>
        </p:spPr>
        <p:txBody>
          <a:bodyPr>
            <a:normAutofit lnSpcReduction="10000"/>
          </a:bodyPr>
          <a:lstStyle/>
          <a:p>
            <a:endParaRPr lang="sv-SE" dirty="0"/>
          </a:p>
          <a:p>
            <a:r>
              <a:rPr lang="sv-SE" dirty="0" err="1"/>
              <a:t>Five</a:t>
            </a:r>
            <a:r>
              <a:rPr lang="sv-SE" dirty="0"/>
              <a:t> </a:t>
            </a:r>
            <a:r>
              <a:rPr lang="sv-SE" dirty="0" err="1"/>
              <a:t>seminars</a:t>
            </a:r>
            <a:r>
              <a:rPr lang="sv-SE" dirty="0"/>
              <a:t> –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create</a:t>
            </a:r>
            <a:r>
              <a:rPr lang="sv-SE" dirty="0"/>
              <a:t> ”</a:t>
            </a:r>
            <a:r>
              <a:rPr lang="sv-SE" b="1" dirty="0"/>
              <a:t>Trading </a:t>
            </a:r>
            <a:r>
              <a:rPr lang="sv-SE" b="1" dirty="0" err="1"/>
              <a:t>zones</a:t>
            </a:r>
            <a:r>
              <a:rPr lang="sv-SE" dirty="0"/>
              <a:t>”,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articles</a:t>
            </a:r>
            <a:r>
              <a:rPr lang="sv-SE" dirty="0"/>
              <a:t> as ”</a:t>
            </a:r>
            <a:r>
              <a:rPr lang="sv-SE" b="1" dirty="0" err="1"/>
              <a:t>Boundary</a:t>
            </a:r>
            <a:r>
              <a:rPr lang="sv-SE" b="1" dirty="0"/>
              <a:t> </a:t>
            </a:r>
            <a:r>
              <a:rPr lang="sv-SE" b="1" dirty="0" err="1"/>
              <a:t>objects</a:t>
            </a:r>
            <a:r>
              <a:rPr lang="sv-SE" dirty="0"/>
              <a:t>”. By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contribute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leverage</a:t>
            </a:r>
            <a:r>
              <a:rPr lang="sv-SE" dirty="0"/>
              <a:t> -”</a:t>
            </a:r>
            <a:r>
              <a:rPr lang="sv-SE" dirty="0" err="1"/>
              <a:t>create</a:t>
            </a:r>
            <a:r>
              <a:rPr lang="sv-SE" dirty="0"/>
              <a:t> </a:t>
            </a:r>
            <a:r>
              <a:rPr lang="sv-SE" b="1" dirty="0" err="1"/>
              <a:t>affordance</a:t>
            </a:r>
            <a:r>
              <a:rPr lang="sv-SE" dirty="0"/>
              <a:t>?”-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research. </a:t>
            </a:r>
          </a:p>
          <a:p>
            <a:endParaRPr lang="sv-SE" dirty="0"/>
          </a:p>
          <a:p>
            <a:r>
              <a:rPr lang="sv-SE" dirty="0" err="1"/>
              <a:t>Experience</a:t>
            </a:r>
            <a:r>
              <a:rPr lang="sv-SE" dirty="0"/>
              <a:t> – </a:t>
            </a:r>
            <a:r>
              <a:rPr lang="sv-SE" b="1" dirty="0" err="1"/>
              <a:t>shared</a:t>
            </a:r>
            <a:r>
              <a:rPr lang="sv-SE" b="1" dirty="0"/>
              <a:t> </a:t>
            </a:r>
            <a:r>
              <a:rPr lang="sv-SE" b="1" dirty="0" err="1"/>
              <a:t>understanding</a:t>
            </a:r>
            <a:r>
              <a:rPr lang="sv-SE" b="1" dirty="0"/>
              <a:t> </a:t>
            </a:r>
            <a:r>
              <a:rPr lang="sv-SE" dirty="0"/>
              <a:t>– </a:t>
            </a:r>
            <a:r>
              <a:rPr lang="sv-SE" dirty="0" err="1"/>
              <a:t>important</a:t>
            </a:r>
            <a:r>
              <a:rPr lang="sv-SE" dirty="0"/>
              <a:t>,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create</a:t>
            </a:r>
            <a:r>
              <a:rPr lang="sv-SE" dirty="0"/>
              <a:t> and </a:t>
            </a:r>
            <a:r>
              <a:rPr lang="sv-SE" dirty="0" err="1"/>
              <a:t>develop</a:t>
            </a:r>
            <a:r>
              <a:rPr lang="sv-SE" dirty="0"/>
              <a:t> </a:t>
            </a:r>
            <a:r>
              <a:rPr lang="sv-SE" dirty="0" err="1"/>
              <a:t>capabilities</a:t>
            </a:r>
            <a:r>
              <a:rPr lang="sv-SE" dirty="0"/>
              <a:t>/</a:t>
            </a:r>
            <a:r>
              <a:rPr lang="sv-SE" dirty="0" err="1"/>
              <a:t>competence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/>
              <a:t>Communication - </a:t>
            </a:r>
            <a:r>
              <a:rPr lang="en-GB" dirty="0"/>
              <a:t>conversation</a:t>
            </a:r>
            <a:r>
              <a:rPr lang="sv-SE" dirty="0"/>
              <a:t> – </a:t>
            </a:r>
            <a:r>
              <a:rPr lang="sv-SE" dirty="0" err="1"/>
              <a:t>dialogue</a:t>
            </a:r>
            <a:r>
              <a:rPr lang="sv-SE" dirty="0"/>
              <a:t>: ambition, </a:t>
            </a:r>
            <a:r>
              <a:rPr lang="sv-SE" dirty="0" err="1"/>
              <a:t>relational</a:t>
            </a:r>
            <a:r>
              <a:rPr lang="sv-SE" dirty="0"/>
              <a:t>/</a:t>
            </a:r>
            <a:r>
              <a:rPr lang="sv-SE" dirty="0" err="1"/>
              <a:t>interactive</a:t>
            </a:r>
            <a:r>
              <a:rPr lang="sv-SE" dirty="0"/>
              <a:t>.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Ambition – </a:t>
            </a:r>
            <a:r>
              <a:rPr lang="sv-SE" sz="2800" dirty="0" err="1"/>
              <a:t>Purpose</a:t>
            </a:r>
            <a:r>
              <a:rPr lang="sv-SE" sz="2800" dirty="0"/>
              <a:t> </a:t>
            </a:r>
            <a:r>
              <a:rPr lang="sv-SE" sz="2000" dirty="0"/>
              <a:t>(”…the </a:t>
            </a:r>
            <a:r>
              <a:rPr lang="sv-SE" sz="2000" dirty="0" err="1"/>
              <a:t>identification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a </a:t>
            </a:r>
            <a:r>
              <a:rPr lang="sv-SE" sz="2000" dirty="0" err="1"/>
              <a:t>purpose</a:t>
            </a:r>
            <a:r>
              <a:rPr lang="sv-SE" sz="2000" dirty="0"/>
              <a:t> is the initial step in the </a:t>
            </a:r>
            <a:r>
              <a:rPr lang="sv-SE" sz="2000" dirty="0" err="1"/>
              <a:t>capability</a:t>
            </a:r>
            <a:r>
              <a:rPr lang="sv-SE" sz="2000" dirty="0"/>
              <a:t> </a:t>
            </a:r>
            <a:r>
              <a:rPr lang="sv-SE" sz="2000" dirty="0" err="1"/>
              <a:t>life</a:t>
            </a:r>
            <a:r>
              <a:rPr lang="sv-SE" sz="2000" dirty="0"/>
              <a:t> </a:t>
            </a:r>
            <a:r>
              <a:rPr lang="sv-SE" sz="2000" dirty="0" err="1"/>
              <a:t>cycle</a:t>
            </a:r>
            <a:r>
              <a:rPr lang="sv-SE" sz="2000" dirty="0"/>
              <a:t>”, Eggers &amp; Kaplan, 2013, p.308).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304B2BB-F62B-3F40-ACA3-0958D635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399501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 </a:t>
            </a:r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themes</a:t>
            </a:r>
            <a:r>
              <a:rPr lang="sv-SE" dirty="0"/>
              <a:t>, in </a:t>
            </a:r>
            <a:r>
              <a:rPr lang="sv-SE" dirty="0" err="1"/>
              <a:t>five</a:t>
            </a:r>
            <a:r>
              <a:rPr lang="sv-SE" dirty="0"/>
              <a:t> meetings.</a:t>
            </a:r>
          </a:p>
          <a:p>
            <a:pPr marL="514350" indent="-514350">
              <a:buAutoNum type="arabicPeriod"/>
            </a:pPr>
            <a:r>
              <a:rPr lang="sv-SE" dirty="0"/>
              <a:t>”</a:t>
            </a:r>
            <a:r>
              <a:rPr lang="sv-SE" dirty="0" err="1"/>
              <a:t>Cognition</a:t>
            </a:r>
            <a:r>
              <a:rPr lang="sv-SE" dirty="0"/>
              <a:t>” and ICT </a:t>
            </a:r>
          </a:p>
          <a:p>
            <a:pPr marL="514350" indent="-514350">
              <a:buAutoNum type="arabicPeriod"/>
            </a:pPr>
            <a:r>
              <a:rPr lang="sv-SE" dirty="0" err="1"/>
              <a:t>Coordination</a:t>
            </a:r>
            <a:r>
              <a:rPr lang="sv-SE" dirty="0"/>
              <a:t>/integration and </a:t>
            </a:r>
            <a:r>
              <a:rPr lang="sv-SE" dirty="0" err="1"/>
              <a:t>communication</a:t>
            </a:r>
            <a:endParaRPr lang="sv-SE" dirty="0"/>
          </a:p>
          <a:p>
            <a:pPr marL="514350" indent="-514350">
              <a:buAutoNum type="arabicPeriod"/>
            </a:pPr>
            <a:r>
              <a:rPr lang="sv-SE" dirty="0"/>
              <a:t>Decision-</a:t>
            </a:r>
            <a:r>
              <a:rPr lang="sv-SE" dirty="0" err="1"/>
              <a:t>making</a:t>
            </a:r>
            <a:r>
              <a:rPr lang="sv-SE" dirty="0"/>
              <a:t> and </a:t>
            </a:r>
            <a:r>
              <a:rPr lang="sv-SE" dirty="0" err="1"/>
              <a:t>knowledge</a:t>
            </a:r>
            <a:r>
              <a:rPr lang="sv-SE" dirty="0"/>
              <a:t>. </a:t>
            </a:r>
          </a:p>
          <a:p>
            <a:pPr marL="514350" indent="-514350">
              <a:buAutoNum type="arabicPeriod"/>
            </a:pPr>
            <a:r>
              <a:rPr lang="sv-SE" dirty="0" err="1"/>
              <a:t>Memory</a:t>
            </a:r>
            <a:r>
              <a:rPr lang="sv-SE" dirty="0"/>
              <a:t> – </a:t>
            </a:r>
            <a:r>
              <a:rPr lang="sv-SE" dirty="0" err="1"/>
              <a:t>organizational</a:t>
            </a:r>
            <a:r>
              <a:rPr lang="sv-SE" dirty="0"/>
              <a:t> and </a:t>
            </a:r>
            <a:r>
              <a:rPr lang="sv-SE" dirty="0" err="1"/>
              <a:t>technological</a:t>
            </a:r>
            <a:r>
              <a:rPr lang="sv-SE" dirty="0"/>
              <a:t>.</a:t>
            </a:r>
          </a:p>
          <a:p>
            <a:pPr marL="514350" indent="-514350">
              <a:buAutoNum type="arabicPeriod"/>
            </a:pPr>
            <a:r>
              <a:rPr lang="sv-SE" dirty="0"/>
              <a:t>Power and </a:t>
            </a:r>
            <a:r>
              <a:rPr lang="sv-SE" dirty="0" err="1"/>
              <a:t>change</a:t>
            </a:r>
            <a:r>
              <a:rPr lang="sv-SE" dirty="0"/>
              <a:t>.</a:t>
            </a:r>
          </a:p>
          <a:p>
            <a:pPr marL="514350" indent="-514350">
              <a:buAutoNum type="arabicPeriod"/>
            </a:pP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(plan) </a:t>
            </a:r>
            <a:r>
              <a:rPr lang="sv-SE" dirty="0" err="1"/>
              <a:t>to</a:t>
            </a:r>
            <a:r>
              <a:rPr lang="sv-SE" dirty="0"/>
              <a:t> do it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FCD968F-3829-7F4B-AE85-B40413FE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56867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”</a:t>
            </a:r>
            <a:r>
              <a:rPr lang="sv-SE" dirty="0" err="1"/>
              <a:t>March</a:t>
            </a:r>
            <a:r>
              <a:rPr lang="sv-SE" dirty="0"/>
              <a:t> and Simon (1958) </a:t>
            </a:r>
            <a:r>
              <a:rPr lang="sv-SE" dirty="0" err="1"/>
              <a:t>proposed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organizations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understood</a:t>
            </a:r>
            <a:r>
              <a:rPr lang="sv-SE" dirty="0"/>
              <a:t> as </a:t>
            </a:r>
            <a:r>
              <a:rPr lang="sv-SE" b="1" dirty="0" err="1"/>
              <a:t>cognitive</a:t>
            </a:r>
            <a:r>
              <a:rPr lang="sv-SE" b="1" dirty="0"/>
              <a:t> </a:t>
            </a:r>
            <a:r>
              <a:rPr lang="sv-SE" b="1" dirty="0" err="1"/>
              <a:t>phenomena</a:t>
            </a:r>
            <a:r>
              <a:rPr lang="sv-SE" b="1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derive</a:t>
            </a:r>
            <a:r>
              <a:rPr lang="sv-SE" dirty="0"/>
              <a:t> from, and in </a:t>
            </a:r>
            <a:r>
              <a:rPr lang="sv-SE" dirty="0" err="1"/>
              <a:t>turn</a:t>
            </a:r>
            <a:r>
              <a:rPr lang="sv-SE" dirty="0"/>
              <a:t> </a:t>
            </a:r>
            <a:r>
              <a:rPr lang="sv-SE" dirty="0" err="1"/>
              <a:t>influence</a:t>
            </a:r>
            <a:r>
              <a:rPr lang="sv-SE" dirty="0"/>
              <a:t>, the </a:t>
            </a:r>
            <a:r>
              <a:rPr lang="sv-SE" b="1" dirty="0"/>
              <a:t>mental </a:t>
            </a:r>
            <a:r>
              <a:rPr lang="sv-SE" b="1" dirty="0" err="1"/>
              <a:t>models</a:t>
            </a:r>
            <a:r>
              <a:rPr lang="sv-SE" dirty="0"/>
              <a:t>, </a:t>
            </a:r>
            <a:r>
              <a:rPr lang="sv-SE" dirty="0" err="1"/>
              <a:t>frames-of-references</a:t>
            </a:r>
            <a:r>
              <a:rPr lang="sv-SE" dirty="0"/>
              <a:t>, and </a:t>
            </a:r>
            <a:r>
              <a:rPr lang="sv-SE" dirty="0" err="1"/>
              <a:t>routinized</a:t>
            </a:r>
            <a:r>
              <a:rPr lang="sv-SE" dirty="0"/>
              <a:t> </a:t>
            </a:r>
            <a:r>
              <a:rPr lang="sv-SE" dirty="0" err="1"/>
              <a:t>knowledge</a:t>
            </a:r>
            <a:r>
              <a:rPr lang="sv-SE" dirty="0"/>
              <a:t> </a:t>
            </a:r>
            <a:r>
              <a:rPr lang="sv-SE" dirty="0" err="1"/>
              <a:t>structures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participants</a:t>
            </a:r>
            <a:r>
              <a:rPr lang="sv-SE" dirty="0"/>
              <a:t>. In </a:t>
            </a:r>
            <a:r>
              <a:rPr lang="sv-SE" dirty="0" err="1"/>
              <a:t>its</a:t>
            </a:r>
            <a:r>
              <a:rPr lang="sv-SE" dirty="0"/>
              <a:t> </a:t>
            </a:r>
            <a:r>
              <a:rPr lang="sv-SE" dirty="0" err="1"/>
              <a:t>emphasis</a:t>
            </a:r>
            <a:r>
              <a:rPr lang="sv-SE" dirty="0"/>
              <a:t> on </a:t>
            </a:r>
            <a:r>
              <a:rPr lang="sv-SE" dirty="0" err="1"/>
              <a:t>knowledge</a:t>
            </a:r>
            <a:r>
              <a:rPr lang="sv-SE" dirty="0"/>
              <a:t> representations as the basis for </a:t>
            </a:r>
            <a:r>
              <a:rPr lang="sv-SE" dirty="0" err="1"/>
              <a:t>organizing</a:t>
            </a:r>
            <a:r>
              <a:rPr lang="sv-SE" dirty="0"/>
              <a:t>…”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 err="1"/>
              <a:t>Porac</a:t>
            </a:r>
            <a:r>
              <a:rPr lang="sv-SE" sz="1600" dirty="0"/>
              <a:t>, et al, 2003, ”</a:t>
            </a:r>
            <a:r>
              <a:rPr lang="sv-SE" sz="1600" dirty="0" err="1"/>
              <a:t>Interorganizational</a:t>
            </a:r>
            <a:r>
              <a:rPr lang="sv-SE" sz="1600" dirty="0"/>
              <a:t> </a:t>
            </a:r>
            <a:r>
              <a:rPr lang="sv-SE" sz="1600" dirty="0" err="1"/>
              <a:t>Cognition</a:t>
            </a:r>
            <a:r>
              <a:rPr lang="sv-SE" sz="1600" dirty="0"/>
              <a:t> and Interpretation”.</a:t>
            </a:r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Cognition</a:t>
            </a:r>
            <a:r>
              <a:rPr lang="sv-SE" sz="3200" dirty="0"/>
              <a:t> – information, </a:t>
            </a:r>
            <a:r>
              <a:rPr lang="sv-SE" sz="3200" dirty="0" err="1"/>
              <a:t>knowledge</a:t>
            </a:r>
            <a:r>
              <a:rPr lang="sv-SE" sz="3200" dirty="0"/>
              <a:t> </a:t>
            </a:r>
            <a:r>
              <a:rPr lang="sv-SE" sz="3200" dirty="0" err="1"/>
              <a:t>important</a:t>
            </a:r>
            <a:r>
              <a:rPr lang="sv-SE" sz="3200" dirty="0"/>
              <a:t>! </a:t>
            </a:r>
            <a:r>
              <a:rPr lang="sv-SE" sz="3200" b="1" dirty="0" err="1"/>
              <a:t>Logics</a:t>
            </a:r>
            <a:r>
              <a:rPr lang="sv-SE" sz="3200" b="1" dirty="0"/>
              <a:t>!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F7AD2CC-7D4A-9E44-9DAB-FE132DEA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1643722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600" dirty="0"/>
              <a:t>”</a:t>
            </a:r>
            <a:r>
              <a:rPr lang="sv-SE" sz="2600" dirty="0" err="1"/>
              <a:t>This</a:t>
            </a:r>
            <a:r>
              <a:rPr lang="sv-SE" sz="2600" dirty="0"/>
              <a:t> </a:t>
            </a:r>
            <a:r>
              <a:rPr lang="sv-SE" sz="2600" dirty="0" err="1"/>
              <a:t>book</a:t>
            </a:r>
            <a:r>
              <a:rPr lang="sv-SE" sz="2600" dirty="0"/>
              <a:t> is </a:t>
            </a:r>
            <a:r>
              <a:rPr lang="sv-SE" sz="2600" dirty="0" err="1"/>
              <a:t>about</a:t>
            </a:r>
            <a:r>
              <a:rPr lang="sv-SE" sz="2600" dirty="0"/>
              <a:t> the </a:t>
            </a:r>
            <a:r>
              <a:rPr lang="sv-SE" sz="2600" dirty="0" err="1"/>
              <a:t>theory</a:t>
            </a:r>
            <a:r>
              <a:rPr lang="sv-SE" sz="2600" dirty="0"/>
              <a:t> </a:t>
            </a:r>
            <a:r>
              <a:rPr lang="sv-SE" sz="2600" dirty="0" err="1"/>
              <a:t>of</a:t>
            </a:r>
            <a:r>
              <a:rPr lang="sv-SE" sz="2600" dirty="0"/>
              <a:t> formal </a:t>
            </a:r>
            <a:r>
              <a:rPr lang="sv-SE" sz="2600" dirty="0" err="1"/>
              <a:t>organizations</a:t>
            </a:r>
            <a:r>
              <a:rPr lang="sv-SE" sz="2600" dirty="0"/>
              <a:t>. </a:t>
            </a:r>
            <a:r>
              <a:rPr lang="sv-SE" sz="2600" dirty="0" err="1"/>
              <a:t>Organizations</a:t>
            </a:r>
            <a:r>
              <a:rPr lang="sv-SE" sz="2600" dirty="0"/>
              <a:t> </a:t>
            </a:r>
            <a:r>
              <a:rPr lang="sv-SE" sz="2600" dirty="0" err="1"/>
              <a:t>are</a:t>
            </a:r>
            <a:r>
              <a:rPr lang="sv-SE" sz="2600" dirty="0"/>
              <a:t> </a:t>
            </a:r>
            <a:r>
              <a:rPr lang="sv-SE" sz="2600" b="1" dirty="0"/>
              <a:t>systems</a:t>
            </a:r>
            <a:r>
              <a:rPr lang="sv-SE" sz="2600" dirty="0"/>
              <a:t> </a:t>
            </a:r>
            <a:r>
              <a:rPr lang="sv-SE" sz="2600" dirty="0" err="1"/>
              <a:t>of</a:t>
            </a:r>
            <a:r>
              <a:rPr lang="sv-SE" sz="2600" dirty="0"/>
              <a:t> </a:t>
            </a:r>
            <a:r>
              <a:rPr lang="sv-SE" sz="2600" dirty="0" err="1"/>
              <a:t>coordinated</a:t>
            </a:r>
            <a:r>
              <a:rPr lang="sv-SE" sz="2600" dirty="0"/>
              <a:t> action </a:t>
            </a:r>
            <a:r>
              <a:rPr lang="sv-SE" sz="2600" dirty="0" err="1"/>
              <a:t>among</a:t>
            </a:r>
            <a:r>
              <a:rPr lang="sv-SE" sz="2600" dirty="0"/>
              <a:t> </a:t>
            </a:r>
            <a:r>
              <a:rPr lang="sv-SE" sz="2600" dirty="0" err="1"/>
              <a:t>individuals</a:t>
            </a:r>
            <a:r>
              <a:rPr lang="sv-SE" sz="2600" dirty="0"/>
              <a:t> and </a:t>
            </a:r>
            <a:r>
              <a:rPr lang="sv-SE" sz="2600" dirty="0" err="1"/>
              <a:t>groups</a:t>
            </a:r>
            <a:r>
              <a:rPr lang="sv-SE" sz="2600" dirty="0"/>
              <a:t> </a:t>
            </a:r>
            <a:r>
              <a:rPr lang="sv-SE" sz="2600" dirty="0" err="1"/>
              <a:t>whose</a:t>
            </a:r>
            <a:r>
              <a:rPr lang="sv-SE" sz="2600" dirty="0"/>
              <a:t> </a:t>
            </a:r>
            <a:r>
              <a:rPr lang="sv-SE" sz="2600" dirty="0" err="1"/>
              <a:t>preferences</a:t>
            </a:r>
            <a:r>
              <a:rPr lang="sv-SE" sz="2600" dirty="0"/>
              <a:t>, information, </a:t>
            </a:r>
            <a:r>
              <a:rPr lang="sv-SE" sz="2600" dirty="0" err="1"/>
              <a:t>interests</a:t>
            </a:r>
            <a:r>
              <a:rPr lang="sv-SE" sz="2600" dirty="0"/>
              <a:t>, or </a:t>
            </a:r>
            <a:r>
              <a:rPr lang="sv-SE" sz="2600" dirty="0" err="1"/>
              <a:t>knowledge</a:t>
            </a:r>
            <a:r>
              <a:rPr lang="sv-SE" sz="2600" dirty="0"/>
              <a:t> </a:t>
            </a:r>
            <a:r>
              <a:rPr lang="sv-SE" sz="2600" dirty="0" err="1"/>
              <a:t>differ</a:t>
            </a:r>
            <a:r>
              <a:rPr lang="sv-SE" sz="2600" dirty="0"/>
              <a:t>. </a:t>
            </a:r>
            <a:r>
              <a:rPr lang="sv-SE" sz="2600" dirty="0" err="1"/>
              <a:t>Organization</a:t>
            </a:r>
            <a:r>
              <a:rPr lang="sv-SE" sz="2600" dirty="0"/>
              <a:t> </a:t>
            </a:r>
            <a:r>
              <a:rPr lang="sv-SE" sz="2600" dirty="0" err="1"/>
              <a:t>theories</a:t>
            </a:r>
            <a:r>
              <a:rPr lang="sv-SE" sz="2600" dirty="0"/>
              <a:t> </a:t>
            </a:r>
            <a:r>
              <a:rPr lang="sv-SE" sz="2600" dirty="0" err="1"/>
              <a:t>describe</a:t>
            </a:r>
            <a:r>
              <a:rPr lang="sv-SE" sz="2600" dirty="0"/>
              <a:t> the </a:t>
            </a:r>
            <a:r>
              <a:rPr lang="sv-SE" sz="2600" dirty="0" err="1"/>
              <a:t>delicate</a:t>
            </a:r>
            <a:r>
              <a:rPr lang="sv-SE" sz="2600" dirty="0"/>
              <a:t> </a:t>
            </a:r>
            <a:r>
              <a:rPr lang="sv-SE" sz="2600" b="1" dirty="0" err="1"/>
              <a:t>conversion</a:t>
            </a:r>
            <a:r>
              <a:rPr lang="sv-SE" sz="2600" b="1" dirty="0"/>
              <a:t> </a:t>
            </a:r>
            <a:r>
              <a:rPr lang="sv-SE" sz="2600" b="1" dirty="0" err="1"/>
              <a:t>of</a:t>
            </a:r>
            <a:r>
              <a:rPr lang="sv-SE" sz="2600" b="1" dirty="0"/>
              <a:t> </a:t>
            </a:r>
            <a:r>
              <a:rPr lang="sv-SE" sz="2600" b="1" dirty="0" err="1"/>
              <a:t>conflict</a:t>
            </a:r>
            <a:r>
              <a:rPr lang="sv-SE" sz="2600" b="1" dirty="0"/>
              <a:t> </a:t>
            </a:r>
            <a:r>
              <a:rPr lang="sv-SE" sz="2600" b="1" dirty="0" err="1"/>
              <a:t>into</a:t>
            </a:r>
            <a:r>
              <a:rPr lang="sv-SE" sz="2600" b="1" dirty="0"/>
              <a:t> </a:t>
            </a:r>
            <a:r>
              <a:rPr lang="sv-SE" sz="2600" b="1" dirty="0" err="1"/>
              <a:t>cooperation</a:t>
            </a:r>
            <a:r>
              <a:rPr lang="sv-SE" sz="2600" b="1" dirty="0"/>
              <a:t>,</a:t>
            </a:r>
            <a:r>
              <a:rPr lang="sv-SE" sz="2600" dirty="0"/>
              <a:t> the </a:t>
            </a:r>
            <a:r>
              <a:rPr lang="sv-SE" sz="2600" dirty="0" err="1"/>
              <a:t>mobilization</a:t>
            </a:r>
            <a:r>
              <a:rPr lang="sv-SE" sz="2600" dirty="0"/>
              <a:t> </a:t>
            </a:r>
            <a:r>
              <a:rPr lang="sv-SE" sz="2600" dirty="0" err="1"/>
              <a:t>of</a:t>
            </a:r>
            <a:r>
              <a:rPr lang="sv-SE" sz="2600" dirty="0"/>
              <a:t> </a:t>
            </a:r>
            <a:r>
              <a:rPr lang="sv-SE" sz="2600" dirty="0" err="1"/>
              <a:t>resources</a:t>
            </a:r>
            <a:r>
              <a:rPr lang="sv-SE" sz="2600" dirty="0"/>
              <a:t>, and the </a:t>
            </a:r>
            <a:r>
              <a:rPr lang="sv-SE" sz="2600" dirty="0" err="1"/>
              <a:t>coordination</a:t>
            </a:r>
            <a:r>
              <a:rPr lang="sv-SE" sz="2600" dirty="0"/>
              <a:t> </a:t>
            </a:r>
            <a:r>
              <a:rPr lang="sv-SE" sz="2600" dirty="0" err="1"/>
              <a:t>of</a:t>
            </a:r>
            <a:r>
              <a:rPr lang="sv-SE" sz="2600" dirty="0"/>
              <a:t> </a:t>
            </a:r>
            <a:r>
              <a:rPr lang="sv-SE" sz="2600" dirty="0" err="1"/>
              <a:t>effort</a:t>
            </a:r>
            <a:r>
              <a:rPr lang="sv-SE" sz="2600" dirty="0"/>
              <a:t> </a:t>
            </a:r>
            <a:r>
              <a:rPr lang="sv-SE" sz="2600" dirty="0" err="1"/>
              <a:t>that</a:t>
            </a:r>
            <a:r>
              <a:rPr lang="sv-SE" sz="2600" dirty="0"/>
              <a:t> </a:t>
            </a:r>
            <a:r>
              <a:rPr lang="sv-SE" sz="2600" dirty="0" err="1"/>
              <a:t>facilitate</a:t>
            </a:r>
            <a:r>
              <a:rPr lang="sv-SE" sz="2600" dirty="0"/>
              <a:t> the joint </a:t>
            </a:r>
            <a:r>
              <a:rPr lang="sv-SE" sz="2600" dirty="0" err="1"/>
              <a:t>survival</a:t>
            </a:r>
            <a:r>
              <a:rPr lang="sv-SE" sz="2600" dirty="0"/>
              <a:t> </a:t>
            </a:r>
            <a:r>
              <a:rPr lang="sv-SE" sz="2600" dirty="0" err="1"/>
              <a:t>of</a:t>
            </a:r>
            <a:r>
              <a:rPr lang="sv-SE" sz="2600" dirty="0"/>
              <a:t> an </a:t>
            </a:r>
            <a:r>
              <a:rPr lang="sv-SE" sz="2600" dirty="0" err="1"/>
              <a:t>organization</a:t>
            </a:r>
            <a:r>
              <a:rPr lang="sv-SE" sz="2600" dirty="0"/>
              <a:t> and </a:t>
            </a:r>
            <a:r>
              <a:rPr lang="sv-SE" sz="2600" dirty="0" err="1"/>
              <a:t>its</a:t>
            </a:r>
            <a:r>
              <a:rPr lang="sv-SE" sz="2600" dirty="0"/>
              <a:t> </a:t>
            </a:r>
            <a:r>
              <a:rPr lang="sv-SE" sz="2600" dirty="0" err="1"/>
              <a:t>members</a:t>
            </a:r>
            <a:r>
              <a:rPr lang="sv-SE" sz="2600" dirty="0"/>
              <a:t>.”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700" dirty="0" err="1"/>
              <a:t>March</a:t>
            </a:r>
            <a:r>
              <a:rPr lang="sv-SE" sz="1700" dirty="0"/>
              <a:t> &amp; Simon (1958/1993), </a:t>
            </a:r>
            <a:r>
              <a:rPr lang="sv-SE" sz="1700" i="1" dirty="0" err="1"/>
              <a:t>Organizations</a:t>
            </a:r>
            <a:r>
              <a:rPr lang="sv-SE" sz="1700" dirty="0"/>
              <a:t>, p. 2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In general…</a:t>
            </a:r>
            <a:r>
              <a:rPr lang="sv-SE" sz="3200" dirty="0" err="1"/>
              <a:t>Organizations</a:t>
            </a:r>
            <a:r>
              <a:rPr lang="sv-SE" sz="3200" dirty="0"/>
              <a:t>, </a:t>
            </a:r>
            <a:r>
              <a:rPr lang="sv-SE" sz="3200" dirty="0" err="1"/>
              <a:t>March</a:t>
            </a:r>
            <a:r>
              <a:rPr lang="sv-SE" sz="3200" dirty="0"/>
              <a:t> &amp; Simon, 1958/1993.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358204B-5415-1546-98BB-83DA4EB7D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1998117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AAF4B81-48AC-6D47-A74E-641F1468E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 </a:t>
            </a:r>
          </a:p>
          <a:p>
            <a:r>
              <a:rPr lang="sv-SE"/>
              <a:t>                                     Part </a:t>
            </a:r>
            <a:r>
              <a:rPr lang="sv-SE" dirty="0"/>
              <a:t>2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790DE0B-CC9A-E64E-BD5F-99B744D9E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939F-3A18-804A-92E5-B10982158E32}" type="slidenum">
              <a:rPr lang="sv-SE" smtClean="0"/>
              <a:t>9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CBC5CB4-83AD-7E4E-9E59-CA413C7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1016C3-F666-784B-BAD9-9FE3CA54B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Jan Lindvall 2022 Jan.lindvall@fek.uu.se</a:t>
            </a:r>
          </a:p>
        </p:txBody>
      </p:sp>
    </p:spTree>
    <p:extLst>
      <p:ext uri="{BB962C8B-B14F-4D97-AF65-F5344CB8AC3E}">
        <p14:creationId xmlns:p14="http://schemas.microsoft.com/office/powerpoint/2010/main" val="2922977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ågform">
  <a:themeElements>
    <a:clrScheme name="Våg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åg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åg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Vågform.thmx</Template>
  <TotalTime>2304</TotalTime>
  <Words>903</Words>
  <Application>Microsoft Office PowerPoint</Application>
  <PresentationFormat>Bildspel på skärmen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Calibri</vt:lpstr>
      <vt:lpstr>Candara</vt:lpstr>
      <vt:lpstr>Symbol</vt:lpstr>
      <vt:lpstr>Vågform</vt:lpstr>
      <vt:lpstr>  Introduction: Ph d course Management, Organisation and ICT   </vt:lpstr>
      <vt:lpstr>Agenda</vt:lpstr>
      <vt:lpstr>Motives for our course 1. Relevance! ”A multi-level approach”</vt:lpstr>
      <vt:lpstr>Motives for our course 2</vt:lpstr>
      <vt:lpstr>Ambition – Purpose (”…the identification of a purpose is the initial step in the capability life cycle”, Eggers &amp; Kaplan, 2013, p.308).</vt:lpstr>
      <vt:lpstr>How we (plan) to do it</vt:lpstr>
      <vt:lpstr>Cognition – information, knowledge important! Logics!</vt:lpstr>
      <vt:lpstr>In general…Organizations, March &amp; Simon, 1958/1993.</vt:lpstr>
      <vt:lpstr>PowerPoint-presentation</vt:lpstr>
      <vt:lpstr>Is – can – philosophy be important?</vt:lpstr>
      <vt:lpstr>Epistemology</vt:lpstr>
      <vt:lpstr>Technology – ”computer”- in theory</vt:lpstr>
      <vt:lpstr>Materiality1: Which tools… and legacy!</vt:lpstr>
      <vt:lpstr>Materiality 2 – ”Tools”.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d course Management and IT - A Cognitive Perspective</dc:title>
  <dc:creator>Jan Lindvall</dc:creator>
  <cp:lastModifiedBy>Golondrian Janke</cp:lastModifiedBy>
  <cp:revision>48</cp:revision>
  <dcterms:created xsi:type="dcterms:W3CDTF">2016-02-11T07:19:49Z</dcterms:created>
  <dcterms:modified xsi:type="dcterms:W3CDTF">2022-04-06T07:54:31Z</dcterms:modified>
</cp:coreProperties>
</file>