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4" r:id="rId2"/>
    <p:sldId id="256" r:id="rId3"/>
    <p:sldId id="326" r:id="rId4"/>
    <p:sldId id="328" r:id="rId5"/>
    <p:sldId id="317" r:id="rId6"/>
    <p:sldId id="318" r:id="rId7"/>
    <p:sldId id="315" r:id="rId8"/>
    <p:sldId id="319" r:id="rId9"/>
    <p:sldId id="320" r:id="rId10"/>
    <p:sldId id="325" r:id="rId11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67" y="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/>
          <a:srcRect l="4988" t="-362"/>
          <a:stretch>
            <a:fillRect/>
          </a:stretch>
        </p:blipFill>
        <p:spPr bwMode="auto">
          <a:xfrm>
            <a:off x="0" y="1571626"/>
            <a:ext cx="9677400" cy="5286375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44000" y="2437200"/>
            <a:ext cx="8841600" cy="14256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44000" y="3859200"/>
            <a:ext cx="8841600" cy="1166400"/>
          </a:xfrm>
        </p:spPr>
        <p:txBody>
          <a:bodyPr>
            <a:norm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41600" y="6152400"/>
            <a:ext cx="1497600" cy="280800"/>
          </a:xfrm>
        </p:spPr>
        <p:txBody>
          <a:bodyPr/>
          <a:lstStyle/>
          <a:p>
            <a:fld id="{BC801ED4-9A26-414A-9836-166B493052E2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82400" y="6152400"/>
            <a:ext cx="5990400" cy="280800"/>
          </a:xfrm>
        </p:spPr>
        <p:txBody>
          <a:bodyPr/>
          <a:lstStyle/>
          <a:p>
            <a:r>
              <a:rPr lang="sv-SE" dirty="0"/>
              <a:t>/Namn </a:t>
            </a:r>
            <a:r>
              <a:rPr lang="sv-SE" dirty="0" err="1"/>
              <a:t>Namn</a:t>
            </a:r>
            <a:r>
              <a:rPr lang="sv-SE" dirty="0"/>
              <a:t>, Institution eller liknande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84000" y="6152400"/>
            <a:ext cx="2844800" cy="280800"/>
          </a:xfrm>
        </p:spPr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5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D2F7-7DC2-4BC8-B7DD-9623B8E13A04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645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56000" y="2808000"/>
            <a:ext cx="4464000" cy="32148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21600" y="2808000"/>
            <a:ext cx="4464000" cy="32148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8DC3-EA92-4A9D-AE5B-7A15124DAC19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60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-1588">
              <a:lnSpc>
                <a:spcPts val="2600"/>
              </a:lnSpc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8D70-F8EA-40C8-B327-D531AB364F3C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577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6000" y="1944000"/>
            <a:ext cx="6254400" cy="7956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56000" y="2808000"/>
            <a:ext cx="6254400" cy="32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7492800" y="1962000"/>
            <a:ext cx="4080000" cy="4060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C9E8-BD77-4D98-8809-7738FC58391D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05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56000" y="1944000"/>
            <a:ext cx="9134400" cy="4075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5D9C-3A1D-416E-97B9-D2714EF04564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368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94B7-8550-42FB-9FF7-38844F437944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280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56000" y="1944000"/>
            <a:ext cx="9134400" cy="795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56000" y="2808000"/>
            <a:ext cx="9134400" cy="32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41600" y="6152400"/>
            <a:ext cx="14976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8723FB2-6120-430D-90C1-278EED258973}" type="datetime1">
              <a:rPr lang="sv-SE" smtClean="0"/>
              <a:pPr/>
              <a:t>2022-05-01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582400" y="6152400"/>
            <a:ext cx="5990400" cy="518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/>
              <a:t>/Namn Namn, Institution eller liknande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84000" y="6152400"/>
            <a:ext cx="2844800" cy="28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00B66ED-EE6C-4E7E-848D-94DB84BF31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logo-org-svensk_rgb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190400" y="288000"/>
            <a:ext cx="1519939" cy="9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8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19115" y="2437200"/>
            <a:ext cx="10945506" cy="1449000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 err="1"/>
              <a:t>Organizational</a:t>
            </a:r>
            <a:r>
              <a:rPr lang="sv-SE" dirty="0"/>
              <a:t> Learning an </a:t>
            </a:r>
            <a:r>
              <a:rPr lang="sv-SE" dirty="0" err="1"/>
              <a:t>Knowledge</a:t>
            </a:r>
            <a:r>
              <a:rPr lang="sv-SE" dirty="0"/>
              <a:t>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34A4F34-7CAD-4F1F-9819-8A347AA75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7213" y="5445457"/>
            <a:ext cx="4517408" cy="805217"/>
          </a:xfrm>
        </p:spPr>
        <p:txBody>
          <a:bodyPr>
            <a:normAutofit/>
          </a:bodyPr>
          <a:lstStyle/>
          <a:p>
            <a:r>
              <a:rPr lang="sv-SE" sz="2800" dirty="0"/>
              <a:t>Jan Löwstedt May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4ABA9C7-40C4-42F6-9E38-13D2ED4C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94B7-8550-42FB-9FF7-38844F437944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B38002-7B63-453B-92E3-B1801CEF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2223A8-D419-404C-AC73-F3939D911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2400" y="1785258"/>
            <a:ext cx="6706743" cy="4367142"/>
          </a:xfrm>
          <a:prstGeom prst="rect">
            <a:avLst/>
          </a:prstGeom>
          <a:solidFill>
            <a:srgbClr val="FFFFFF"/>
          </a:solidFill>
          <a:effectLst/>
        </p:spPr>
      </p:pic>
    </p:spTree>
    <p:extLst>
      <p:ext uri="{BB962C8B-B14F-4D97-AF65-F5344CB8AC3E}">
        <p14:creationId xmlns:p14="http://schemas.microsoft.com/office/powerpoint/2010/main" val="1670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056000" y="401541"/>
            <a:ext cx="9134400" cy="1563737"/>
          </a:xfrm>
        </p:spPr>
        <p:txBody>
          <a:bodyPr>
            <a:normAutofit/>
          </a:bodyPr>
          <a:lstStyle/>
          <a:p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learning</a:t>
            </a:r>
            <a:r>
              <a:rPr lang="sv-SE" dirty="0"/>
              <a:t> and </a:t>
            </a:r>
            <a:r>
              <a:rPr lang="sv-SE" dirty="0" err="1"/>
              <a:t>knowledge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-</a:t>
            </a:r>
            <a:r>
              <a:rPr lang="sv-SE" b="0" dirty="0" err="1"/>
              <a:t>What</a:t>
            </a:r>
            <a:r>
              <a:rPr lang="sv-SE" b="0" dirty="0"/>
              <a:t> makes </a:t>
            </a:r>
            <a:r>
              <a:rPr lang="sv-SE" b="0" dirty="0" err="1"/>
              <a:t>companies</a:t>
            </a:r>
            <a:r>
              <a:rPr lang="sv-SE" b="0" dirty="0"/>
              <a:t> </a:t>
            </a:r>
            <a:r>
              <a:rPr lang="sv-SE" b="0" dirty="0" err="1"/>
              <a:t>competitive</a:t>
            </a:r>
            <a:r>
              <a:rPr lang="sv-SE" b="0" dirty="0"/>
              <a:t>?</a:t>
            </a:r>
            <a:endParaRPr lang="en-US" b="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38200" y="1815152"/>
            <a:ext cx="10515600" cy="4844955"/>
          </a:xfrm>
        </p:spPr>
        <p:txBody>
          <a:bodyPr>
            <a:normAutofit/>
          </a:bodyPr>
          <a:lstStyle/>
          <a:p>
            <a:r>
              <a:rPr lang="sv-SE" dirty="0" err="1"/>
              <a:t>Resource</a:t>
            </a:r>
            <a:r>
              <a:rPr lang="sv-SE" dirty="0"/>
              <a:t> –</a:t>
            </a:r>
            <a:r>
              <a:rPr lang="sv-SE" dirty="0" err="1"/>
              <a:t>based</a:t>
            </a:r>
            <a:r>
              <a:rPr lang="sv-SE" dirty="0"/>
              <a:t> </a:t>
            </a:r>
            <a:r>
              <a:rPr lang="sv-SE" dirty="0" err="1"/>
              <a:t>view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firm</a:t>
            </a:r>
            <a:r>
              <a:rPr lang="sv-SE" dirty="0"/>
              <a:t> (</a:t>
            </a:r>
            <a:r>
              <a:rPr lang="sv-SE" dirty="0" err="1"/>
              <a:t>Penrose</a:t>
            </a:r>
            <a:r>
              <a:rPr lang="sv-SE" dirty="0"/>
              <a:t> 1959)</a:t>
            </a:r>
          </a:p>
          <a:p>
            <a:r>
              <a:rPr lang="sv-SE" dirty="0" err="1"/>
              <a:t>Knowledge</a:t>
            </a:r>
            <a:r>
              <a:rPr lang="sv-SE" dirty="0"/>
              <a:t> </a:t>
            </a:r>
            <a:r>
              <a:rPr lang="sv-SE" dirty="0" err="1"/>
              <a:t>economy</a:t>
            </a:r>
            <a:r>
              <a:rPr lang="sv-SE" dirty="0"/>
              <a:t> (Drucker 1969) </a:t>
            </a:r>
          </a:p>
          <a:p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learning</a:t>
            </a:r>
            <a:r>
              <a:rPr lang="sv-SE" dirty="0"/>
              <a:t> (</a:t>
            </a:r>
            <a:r>
              <a:rPr lang="sv-SE" dirty="0" err="1"/>
              <a:t>Argyris&amp;Schön</a:t>
            </a:r>
            <a:r>
              <a:rPr lang="sv-SE" dirty="0"/>
              <a:t> 1978), </a:t>
            </a:r>
            <a:br>
              <a:rPr lang="sv-SE" dirty="0"/>
            </a:br>
            <a:r>
              <a:rPr lang="sv-SE" dirty="0"/>
              <a:t>- ’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organizations</a:t>
            </a:r>
            <a:r>
              <a:rPr lang="sv-SE" dirty="0"/>
              <a:t> </a:t>
            </a:r>
            <a:r>
              <a:rPr lang="sv-SE" dirty="0" err="1"/>
              <a:t>learn</a:t>
            </a:r>
            <a:r>
              <a:rPr lang="sv-SE" dirty="0"/>
              <a:t> and </a:t>
            </a:r>
            <a:r>
              <a:rPr lang="sv-SE" dirty="0" err="1"/>
              <a:t>unlearn</a:t>
            </a:r>
            <a:r>
              <a:rPr lang="sv-SE" dirty="0"/>
              <a:t>’ (Hedberg 1981)</a:t>
            </a:r>
          </a:p>
          <a:p>
            <a:r>
              <a:rPr lang="sv-SE" dirty="0"/>
              <a:t>Kunskapsföretaget (</a:t>
            </a:r>
            <a:r>
              <a:rPr lang="sv-SE" dirty="0" err="1"/>
              <a:t>Sveiby&amp;Risling</a:t>
            </a:r>
            <a:r>
              <a:rPr lang="sv-SE" dirty="0"/>
              <a:t> 1986)</a:t>
            </a:r>
            <a:endParaRPr lang="en-US" dirty="0"/>
          </a:p>
          <a:p>
            <a:r>
              <a:rPr lang="sv-SE" dirty="0"/>
              <a:t>Learning by the </a:t>
            </a:r>
            <a:r>
              <a:rPr lang="sv-SE" dirty="0" err="1"/>
              <a:t>Knowledge</a:t>
            </a:r>
            <a:r>
              <a:rPr lang="sv-SE" dirty="0"/>
              <a:t> Intensive </a:t>
            </a:r>
            <a:r>
              <a:rPr lang="sv-SE" dirty="0" err="1"/>
              <a:t>Firm</a:t>
            </a:r>
            <a:r>
              <a:rPr lang="sv-SE" dirty="0"/>
              <a:t> - KIF (Starbuck 1992)</a:t>
            </a:r>
          </a:p>
          <a:p>
            <a:r>
              <a:rPr lang="sv-SE" dirty="0" err="1"/>
              <a:t>Exploration</a:t>
            </a:r>
            <a:r>
              <a:rPr lang="sv-SE" dirty="0"/>
              <a:t> and </a:t>
            </a:r>
            <a:r>
              <a:rPr lang="sv-SE" dirty="0" err="1"/>
              <a:t>exploitatation</a:t>
            </a:r>
            <a:r>
              <a:rPr lang="sv-SE" dirty="0"/>
              <a:t> (</a:t>
            </a:r>
            <a:r>
              <a:rPr lang="sv-SE" dirty="0" err="1"/>
              <a:t>March</a:t>
            </a:r>
            <a:r>
              <a:rPr lang="sv-SE" dirty="0"/>
              <a:t> 1991) </a:t>
            </a:r>
          </a:p>
          <a:p>
            <a:r>
              <a:rPr lang="sv-SE" dirty="0" err="1"/>
              <a:t>What’s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stategy</a:t>
            </a:r>
            <a:r>
              <a:rPr lang="sv-SE" dirty="0"/>
              <a:t> for </a:t>
            </a:r>
            <a:r>
              <a:rPr lang="sv-SE" dirty="0" err="1"/>
              <a:t>managing</a:t>
            </a:r>
            <a:r>
              <a:rPr lang="sv-SE" dirty="0"/>
              <a:t> </a:t>
            </a:r>
            <a:r>
              <a:rPr lang="sv-SE" dirty="0" err="1"/>
              <a:t>knowledge</a:t>
            </a:r>
            <a:r>
              <a:rPr lang="sv-SE" dirty="0"/>
              <a:t>? (Hansen, </a:t>
            </a:r>
            <a:r>
              <a:rPr lang="sv-SE" dirty="0" err="1"/>
              <a:t>Nohira</a:t>
            </a:r>
            <a:r>
              <a:rPr lang="sv-SE" dirty="0"/>
              <a:t> &amp; </a:t>
            </a:r>
            <a:r>
              <a:rPr lang="sv-SE" dirty="0" err="1"/>
              <a:t>Tierney</a:t>
            </a:r>
            <a:r>
              <a:rPr lang="sv-SE" dirty="0"/>
              <a:t> 1999)</a:t>
            </a:r>
            <a:br>
              <a:rPr lang="sv-SE" dirty="0"/>
            </a:br>
            <a:r>
              <a:rPr lang="sv-SE" dirty="0"/>
              <a:t>- </a:t>
            </a:r>
            <a:r>
              <a:rPr lang="sv-SE" dirty="0" err="1"/>
              <a:t>personification</a:t>
            </a:r>
            <a:r>
              <a:rPr lang="sv-SE" dirty="0"/>
              <a:t> or </a:t>
            </a:r>
            <a:r>
              <a:rPr lang="sv-SE" dirty="0" err="1"/>
              <a:t>codification</a:t>
            </a:r>
            <a:endParaRPr lang="sv-SE" dirty="0"/>
          </a:p>
          <a:p>
            <a:r>
              <a:rPr lang="sv-SE" dirty="0"/>
              <a:t>Human vs. </a:t>
            </a:r>
            <a:r>
              <a:rPr lang="sv-SE" dirty="0" err="1"/>
              <a:t>Structural</a:t>
            </a:r>
            <a:r>
              <a:rPr lang="sv-SE" dirty="0"/>
              <a:t> </a:t>
            </a:r>
            <a:r>
              <a:rPr lang="sv-SE" dirty="0" err="1"/>
              <a:t>capital</a:t>
            </a:r>
            <a:r>
              <a:rPr lang="sv-SE" dirty="0"/>
              <a:t> (=</a:t>
            </a:r>
            <a:r>
              <a:rPr lang="sv-SE" dirty="0" err="1"/>
              <a:t>intelectual</a:t>
            </a:r>
            <a:r>
              <a:rPr lang="sv-SE" dirty="0"/>
              <a:t> </a:t>
            </a:r>
            <a:r>
              <a:rPr lang="sv-SE" dirty="0" err="1"/>
              <a:t>capital</a:t>
            </a:r>
            <a:r>
              <a:rPr lang="sv-SE" dirty="0"/>
              <a:t> Edvinsson 1997)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88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CB16F2-1CF3-4898-8F71-59BC8187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835200"/>
            <a:ext cx="9134400" cy="1498567"/>
          </a:xfrm>
        </p:spPr>
        <p:txBody>
          <a:bodyPr>
            <a:normAutofit/>
          </a:bodyPr>
          <a:lstStyle/>
          <a:p>
            <a:r>
              <a:rPr lang="sv-SE" sz="3600" dirty="0" err="1"/>
              <a:t>Knowledge</a:t>
            </a:r>
            <a:r>
              <a:rPr lang="sv-SE" sz="3600" dirty="0"/>
              <a:t> and </a:t>
            </a:r>
            <a:r>
              <a:rPr lang="sv-SE" sz="3600" dirty="0" err="1"/>
              <a:t>learning</a:t>
            </a:r>
            <a:r>
              <a:rPr lang="sv-SE" sz="3600" dirty="0"/>
              <a:t> in </a:t>
            </a:r>
            <a:r>
              <a:rPr lang="sv-SE" sz="3600" dirty="0" err="1"/>
              <a:t>organizations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0A1854-AF2D-4015-812E-54253EB0C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err="1"/>
              <a:t>Individual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 err="1"/>
              <a:t>Organizational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 err="1"/>
              <a:t>Technological</a:t>
            </a:r>
            <a:endParaRPr lang="sv-SE" sz="28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8AC8E2-EF27-4599-B700-7C523A42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D2F7-7DC2-4BC8-B7DD-9623B8E13A04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408F7D-79C5-4D86-8D32-219D7B42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</p:spTree>
    <p:extLst>
      <p:ext uri="{BB962C8B-B14F-4D97-AF65-F5344CB8AC3E}">
        <p14:creationId xmlns:p14="http://schemas.microsoft.com/office/powerpoint/2010/main" val="363651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83F7641-BB63-4A0B-A38E-4086A930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94B7-8550-42FB-9FF7-38844F437944}" type="datetime1">
              <a:rPr lang="sv-SE" smtClean="0"/>
              <a:pPr/>
              <a:t>2022-05-01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02F7DBD-A7A5-42EC-8150-6BB7AF29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30C7787-4615-49CA-84B6-C8892A4C7D6A}"/>
              </a:ext>
            </a:extLst>
          </p:cNvPr>
          <p:cNvSpPr/>
          <p:nvPr/>
        </p:nvSpPr>
        <p:spPr>
          <a:xfrm>
            <a:off x="3312072" y="1739725"/>
            <a:ext cx="4449169" cy="32208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411EEC26-E1C8-4B2F-8E59-FA203B663BA8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5536657" y="1739725"/>
            <a:ext cx="0" cy="3220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FA9ACC5E-8421-4D82-816A-8B36D9230CF5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3312072" y="3350161"/>
            <a:ext cx="4449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35C87361-119E-41CE-9B5A-B7E04C184C43}"/>
              </a:ext>
            </a:extLst>
          </p:cNvPr>
          <p:cNvSpPr txBox="1"/>
          <p:nvPr/>
        </p:nvSpPr>
        <p:spPr>
          <a:xfrm>
            <a:off x="3821373" y="1229668"/>
            <a:ext cx="1610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Individual</a:t>
            </a:r>
            <a:endParaRPr lang="sv-SE" sz="2400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1473839-7894-4F32-90D4-A7A4C421FA0F}"/>
              </a:ext>
            </a:extLst>
          </p:cNvPr>
          <p:cNvSpPr txBox="1"/>
          <p:nvPr/>
        </p:nvSpPr>
        <p:spPr>
          <a:xfrm>
            <a:off x="6096000" y="1241946"/>
            <a:ext cx="1446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Collective</a:t>
            </a:r>
            <a:endParaRPr lang="sv-SE" sz="24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868367E5-34E7-4362-8E3D-2453297735EE}"/>
              </a:ext>
            </a:extLst>
          </p:cNvPr>
          <p:cNvSpPr txBox="1"/>
          <p:nvPr/>
        </p:nvSpPr>
        <p:spPr>
          <a:xfrm>
            <a:off x="1653654" y="2704531"/>
            <a:ext cx="1446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General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D58A1F-0288-4EA9-9C6B-E5DF95D84EC0}"/>
              </a:ext>
            </a:extLst>
          </p:cNvPr>
          <p:cNvSpPr txBox="1"/>
          <p:nvPr/>
        </p:nvSpPr>
        <p:spPr>
          <a:xfrm>
            <a:off x="1653654" y="4005871"/>
            <a:ext cx="1446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Specific</a:t>
            </a:r>
            <a:endParaRPr lang="sv-SE" sz="24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FA471E99-7715-4489-A5EC-0FE0442B2527}"/>
              </a:ext>
            </a:extLst>
          </p:cNvPr>
          <p:cNvSpPr txBox="1"/>
          <p:nvPr/>
        </p:nvSpPr>
        <p:spPr>
          <a:xfrm>
            <a:off x="1041600" y="5166666"/>
            <a:ext cx="9262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Fig.: </a:t>
            </a:r>
            <a:r>
              <a:rPr lang="sv-SE" sz="3200" dirty="0" err="1"/>
              <a:t>Knowledge</a:t>
            </a:r>
            <a:r>
              <a:rPr lang="sv-SE" sz="3200" dirty="0"/>
              <a:t> and </a:t>
            </a:r>
            <a:r>
              <a:rPr lang="sv-SE" sz="3200" dirty="0" err="1"/>
              <a:t>learning</a:t>
            </a:r>
            <a:r>
              <a:rPr lang="sv-SE" sz="3200" dirty="0"/>
              <a:t> in </a:t>
            </a:r>
            <a:r>
              <a:rPr lang="sv-SE" sz="3200" dirty="0" err="1"/>
              <a:t>organizations</a:t>
            </a:r>
            <a:endParaRPr lang="sv-SE" sz="3200" dirty="0"/>
          </a:p>
        </p:txBody>
      </p: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B5218E6F-9D2F-4DCD-9512-96E0E8CDE76E}"/>
              </a:ext>
            </a:extLst>
          </p:cNvPr>
          <p:cNvCxnSpPr>
            <a:cxnSpLocks/>
          </p:cNvCxnSpPr>
          <p:nvPr/>
        </p:nvCxnSpPr>
        <p:spPr>
          <a:xfrm>
            <a:off x="4410501" y="2704531"/>
            <a:ext cx="203124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koppling 31">
            <a:extLst>
              <a:ext uri="{FF2B5EF4-FFF2-40B4-BE49-F238E27FC236}">
                <a16:creationId xmlns:a16="http://schemas.microsoft.com/office/drawing/2014/main" id="{7AA4DF03-AB3C-40F7-82E7-546D9432F160}"/>
              </a:ext>
            </a:extLst>
          </p:cNvPr>
          <p:cNvCxnSpPr>
            <a:cxnSpLocks/>
          </p:cNvCxnSpPr>
          <p:nvPr/>
        </p:nvCxnSpPr>
        <p:spPr>
          <a:xfrm>
            <a:off x="4410501" y="2704531"/>
            <a:ext cx="0" cy="1655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F3A841FD-6772-451C-9D35-9F9E611DC89A}"/>
              </a:ext>
            </a:extLst>
          </p:cNvPr>
          <p:cNvCxnSpPr>
            <a:cxnSpLocks/>
          </p:cNvCxnSpPr>
          <p:nvPr/>
        </p:nvCxnSpPr>
        <p:spPr>
          <a:xfrm>
            <a:off x="4517409" y="2704531"/>
            <a:ext cx="1808325" cy="16553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B33D4415-BB1C-4E30-9477-F0FEF7C0D547}"/>
              </a:ext>
            </a:extLst>
          </p:cNvPr>
          <p:cNvSpPr txBox="1"/>
          <p:nvPr/>
        </p:nvSpPr>
        <p:spPr>
          <a:xfrm flipH="1">
            <a:off x="3910084" y="2541658"/>
            <a:ext cx="586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A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E37B09BF-C7E7-460C-8020-F82EE88C6953}"/>
              </a:ext>
            </a:extLst>
          </p:cNvPr>
          <p:cNvSpPr txBox="1"/>
          <p:nvPr/>
        </p:nvSpPr>
        <p:spPr>
          <a:xfrm flipH="1">
            <a:off x="6325735" y="2456066"/>
            <a:ext cx="6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B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50BB3439-A922-4587-A23E-6C090538059C}"/>
              </a:ext>
            </a:extLst>
          </p:cNvPr>
          <p:cNvSpPr txBox="1"/>
          <p:nvPr/>
        </p:nvSpPr>
        <p:spPr>
          <a:xfrm flipH="1">
            <a:off x="4160506" y="4109829"/>
            <a:ext cx="488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C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655433B3-203D-44CE-A069-4CA1A229D509}"/>
              </a:ext>
            </a:extLst>
          </p:cNvPr>
          <p:cNvSpPr txBox="1"/>
          <p:nvPr/>
        </p:nvSpPr>
        <p:spPr>
          <a:xfrm flipH="1">
            <a:off x="6325736" y="4109829"/>
            <a:ext cx="616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3783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E7E2A9-B656-4292-8136-928D7656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1088572"/>
            <a:ext cx="6254400" cy="1088572"/>
          </a:xfrm>
        </p:spPr>
        <p:txBody>
          <a:bodyPr anchor="t">
            <a:normAutofit/>
          </a:bodyPr>
          <a:lstStyle/>
          <a:p>
            <a:r>
              <a:rPr lang="sv-SE" sz="3600" dirty="0" err="1"/>
              <a:t>Organizational</a:t>
            </a:r>
            <a:r>
              <a:rPr lang="sv-SE" sz="3600" dirty="0"/>
              <a:t> </a:t>
            </a:r>
            <a:r>
              <a:rPr lang="sv-SE" sz="3600" dirty="0" err="1"/>
              <a:t>learning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813049-BA0C-4774-B1C0-A0287AB42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9854" y="2441986"/>
            <a:ext cx="5428116" cy="3845654"/>
          </a:xfrm>
        </p:spPr>
        <p:txBody>
          <a:bodyPr>
            <a:normAutofit/>
          </a:bodyPr>
          <a:lstStyle/>
          <a:p>
            <a:r>
              <a:rPr lang="sv-SE" sz="2400" dirty="0"/>
              <a:t>Adaptive </a:t>
            </a:r>
            <a:r>
              <a:rPr lang="sv-SE" sz="2400" dirty="0" err="1"/>
              <a:t>processes</a:t>
            </a:r>
            <a:r>
              <a:rPr lang="sv-SE" sz="2400" dirty="0"/>
              <a:t> in </a:t>
            </a:r>
            <a:r>
              <a:rPr lang="sv-SE" sz="2400" dirty="0" err="1"/>
              <a:t>organization</a:t>
            </a:r>
            <a:r>
              <a:rPr lang="sv-SE" sz="2400" dirty="0"/>
              <a:t> </a:t>
            </a:r>
            <a:r>
              <a:rPr lang="sv-SE" sz="2400" dirty="0" err="1"/>
              <a:t>aimed</a:t>
            </a:r>
            <a:r>
              <a:rPr lang="sv-SE" sz="2400" dirty="0"/>
              <a:t> at </a:t>
            </a:r>
            <a:r>
              <a:rPr lang="sv-SE" sz="2400" dirty="0" err="1"/>
              <a:t>preserving</a:t>
            </a:r>
            <a:r>
              <a:rPr lang="sv-SE" sz="2400" dirty="0"/>
              <a:t> and </a:t>
            </a:r>
            <a:r>
              <a:rPr lang="sv-SE" sz="2400" dirty="0" err="1"/>
              <a:t>developing</a:t>
            </a:r>
            <a:r>
              <a:rPr lang="sv-SE" sz="2400" dirty="0"/>
              <a:t> (</a:t>
            </a:r>
            <a:r>
              <a:rPr lang="sv-SE" sz="2400" dirty="0" err="1"/>
              <a:t>sustainable</a:t>
            </a:r>
            <a:r>
              <a:rPr lang="sv-SE" sz="2400" dirty="0"/>
              <a:t>) </a:t>
            </a:r>
            <a:r>
              <a:rPr lang="sv-SE" sz="2400" dirty="0" err="1"/>
              <a:t>performance</a:t>
            </a:r>
            <a:r>
              <a:rPr lang="sv-SE" sz="2400" dirty="0"/>
              <a:t> over </a:t>
            </a:r>
            <a:r>
              <a:rPr lang="sv-SE" sz="2400" dirty="0" err="1"/>
              <a:t>time</a:t>
            </a:r>
            <a:br>
              <a:rPr lang="sv-SE" dirty="0"/>
            </a:br>
            <a:endParaRPr lang="sv-SE" sz="2400" dirty="0"/>
          </a:p>
          <a:p>
            <a:r>
              <a:rPr lang="en-US" sz="2400" dirty="0"/>
              <a:t>Problem solving vs challenging underlying assumptions (</a:t>
            </a:r>
            <a:r>
              <a:rPr lang="en-US" sz="2400" dirty="0" err="1"/>
              <a:t>Argyris&amp;Schön</a:t>
            </a:r>
            <a:r>
              <a:rPr lang="en-US" sz="2400" dirty="0"/>
              <a:t> 1978)</a:t>
            </a: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F09C5F4-EDD1-4551-83BA-9C33D9EDE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86287" y="2306744"/>
            <a:ext cx="5675084" cy="3845655"/>
          </a:xfrm>
          <a:prstGeom prst="rect">
            <a:avLst/>
          </a:prstGeom>
          <a:solidFill>
            <a:srgbClr val="FFFFFF"/>
          </a:solidFill>
          <a:effectLst/>
        </p:spPr>
      </p:pic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74B3962-AAD6-41E9-87A9-37466FA8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1600" y="6152400"/>
            <a:ext cx="1497600" cy="280800"/>
          </a:xfrm>
        </p:spPr>
        <p:txBody>
          <a:bodyPr/>
          <a:lstStyle/>
          <a:p>
            <a:pPr>
              <a:spcAft>
                <a:spcPts val="600"/>
              </a:spcAft>
            </a:pPr>
            <a:fld id="{2D11C9E8-BD77-4D98-8809-7738FC58391D}" type="datetime1">
              <a:rPr lang="sv-SE" smtClean="0"/>
              <a:pPr>
                <a:spcAft>
                  <a:spcPts val="600"/>
                </a:spcAft>
              </a:pPr>
              <a:t>2022-05-01</a:t>
            </a:fld>
            <a:endParaRPr lang="sv-SE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1416DA6-E0AD-4C32-ABAF-98A5FA0E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2400" y="6152400"/>
            <a:ext cx="5990400" cy="518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v-SE"/>
              <a:t>/Namn Namn, Institution eller liknande</a:t>
            </a:r>
          </a:p>
        </p:txBody>
      </p:sp>
    </p:spTree>
    <p:extLst>
      <p:ext uri="{BB962C8B-B14F-4D97-AF65-F5344CB8AC3E}">
        <p14:creationId xmlns:p14="http://schemas.microsoft.com/office/powerpoint/2010/main" val="20939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E47199-E725-4D1D-965F-FC5DD690B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184246"/>
            <a:ext cx="9134400" cy="1112292"/>
          </a:xfrm>
        </p:spPr>
        <p:txBody>
          <a:bodyPr>
            <a:normAutofit/>
          </a:bodyPr>
          <a:lstStyle/>
          <a:p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learning</a:t>
            </a:r>
            <a:r>
              <a:rPr lang="sv-SE" dirty="0"/>
              <a:t>  </a:t>
            </a:r>
            <a:br>
              <a:rPr lang="sv-SE" dirty="0"/>
            </a:br>
            <a:r>
              <a:rPr lang="sv-SE" dirty="0"/>
              <a:t>- an </a:t>
            </a:r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perspective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030E4E-E997-4AE0-A997-2093E4206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" y="1296539"/>
            <a:ext cx="11053602" cy="5377216"/>
          </a:xfrm>
        </p:spPr>
        <p:txBody>
          <a:bodyPr>
            <a:normAutofit fontScale="25000" lnSpcReduction="20000"/>
          </a:bodyPr>
          <a:lstStyle/>
          <a:p>
            <a:r>
              <a:rPr lang="sv-SE" sz="8000" dirty="0" err="1"/>
              <a:t>Organizations</a:t>
            </a:r>
            <a:r>
              <a:rPr lang="sv-SE" sz="8000" dirty="0"/>
              <a:t> </a:t>
            </a:r>
            <a:r>
              <a:rPr lang="sv-SE" sz="8000" dirty="0" err="1"/>
              <a:t>develop</a:t>
            </a:r>
            <a:r>
              <a:rPr lang="sv-SE" sz="8000" dirty="0"/>
              <a:t> </a:t>
            </a:r>
            <a:r>
              <a:rPr lang="sv-SE" sz="8000" dirty="0" err="1"/>
              <a:t>routines</a:t>
            </a:r>
            <a:r>
              <a:rPr lang="sv-SE" sz="8000" dirty="0"/>
              <a:t> and </a:t>
            </a:r>
            <a:r>
              <a:rPr lang="sv-SE" sz="8000" dirty="0" err="1"/>
              <a:t>capablities</a:t>
            </a:r>
            <a:r>
              <a:rPr lang="sv-SE" sz="8000" dirty="0"/>
              <a:t> to </a:t>
            </a:r>
            <a:r>
              <a:rPr lang="sv-SE" sz="8000" dirty="0" err="1"/>
              <a:t>adapt</a:t>
            </a:r>
            <a:r>
              <a:rPr lang="sv-SE" sz="8000" dirty="0"/>
              <a:t> to </a:t>
            </a:r>
            <a:r>
              <a:rPr lang="sv-SE" sz="8000" dirty="0" err="1"/>
              <a:t>changing</a:t>
            </a:r>
            <a:r>
              <a:rPr lang="sv-SE" sz="8000" dirty="0"/>
              <a:t> (</a:t>
            </a:r>
            <a:r>
              <a:rPr lang="sv-SE" sz="8000" dirty="0" err="1"/>
              <a:t>dynamic</a:t>
            </a:r>
            <a:r>
              <a:rPr lang="sv-SE" sz="8000" dirty="0"/>
              <a:t>) </a:t>
            </a:r>
            <a:r>
              <a:rPr lang="sv-SE" sz="8000" dirty="0" err="1"/>
              <a:t>environments</a:t>
            </a:r>
            <a:r>
              <a:rPr lang="sv-SE" sz="8000" dirty="0"/>
              <a:t>( </a:t>
            </a:r>
            <a:r>
              <a:rPr lang="sv-SE" sz="8000" dirty="0" err="1"/>
              <a:t>Nelson&amp;Winter</a:t>
            </a:r>
            <a:r>
              <a:rPr lang="sv-SE" sz="8000" dirty="0"/>
              <a:t>, 1982, </a:t>
            </a:r>
            <a:r>
              <a:rPr lang="sv-SE" sz="8000" dirty="0" err="1"/>
              <a:t>Teece</a:t>
            </a:r>
            <a:r>
              <a:rPr lang="sv-SE" sz="8000" dirty="0"/>
              <a:t> 1986, </a:t>
            </a:r>
            <a:r>
              <a:rPr lang="sv-SE" sz="8000" dirty="0" err="1"/>
              <a:t>Penrose</a:t>
            </a:r>
            <a:r>
              <a:rPr lang="sv-SE" sz="8000" dirty="0"/>
              <a:t> 1959) </a:t>
            </a:r>
            <a:br>
              <a:rPr lang="sv-SE" sz="8000" dirty="0"/>
            </a:br>
            <a:r>
              <a:rPr lang="sv-SE" sz="8000" b="1" i="1" dirty="0"/>
              <a:t>– a </a:t>
            </a:r>
            <a:r>
              <a:rPr lang="sv-SE" sz="8000" b="1" i="1" dirty="0" err="1"/>
              <a:t>capability</a:t>
            </a:r>
            <a:r>
              <a:rPr lang="sv-SE" sz="8000" b="1" i="1" dirty="0"/>
              <a:t> </a:t>
            </a:r>
            <a:r>
              <a:rPr lang="sv-SE" sz="8000" b="1" i="1" dirty="0" err="1"/>
              <a:t>theory</a:t>
            </a:r>
            <a:r>
              <a:rPr lang="sv-SE" sz="8000" b="1" i="1" dirty="0"/>
              <a:t> </a:t>
            </a:r>
            <a:r>
              <a:rPr lang="sv-SE" sz="8000" b="1" i="1" dirty="0" err="1"/>
              <a:t>perspective</a:t>
            </a:r>
            <a:r>
              <a:rPr lang="sv-SE" sz="8000" b="1" i="1" dirty="0"/>
              <a:t> </a:t>
            </a:r>
            <a:endParaRPr lang="sv-SE" sz="8000" dirty="0"/>
          </a:p>
          <a:p>
            <a:endParaRPr lang="sv-SE" sz="8000" dirty="0"/>
          </a:p>
          <a:p>
            <a:r>
              <a:rPr lang="sv-SE" sz="8000" dirty="0" err="1"/>
              <a:t>Balancing</a:t>
            </a:r>
            <a:r>
              <a:rPr lang="sv-SE" sz="8000" dirty="0"/>
              <a:t> adaptive </a:t>
            </a:r>
            <a:r>
              <a:rPr lang="sv-SE" sz="8000" dirty="0" err="1"/>
              <a:t>processes</a:t>
            </a:r>
            <a:r>
              <a:rPr lang="sv-SE" sz="8000" dirty="0"/>
              <a:t> for </a:t>
            </a:r>
            <a:r>
              <a:rPr lang="sv-SE" sz="8000" dirty="0" err="1"/>
              <a:t>exploration</a:t>
            </a:r>
            <a:r>
              <a:rPr lang="sv-SE" sz="8000" dirty="0"/>
              <a:t> and </a:t>
            </a:r>
            <a:r>
              <a:rPr lang="sv-SE" sz="8000" dirty="0" err="1"/>
              <a:t>exploitation</a:t>
            </a:r>
            <a:r>
              <a:rPr lang="sv-SE" sz="8000" dirty="0"/>
              <a:t> for innovations  (</a:t>
            </a:r>
            <a:r>
              <a:rPr lang="sv-SE" sz="8000" dirty="0" err="1"/>
              <a:t>March</a:t>
            </a:r>
            <a:r>
              <a:rPr lang="sv-SE" sz="8000" dirty="0"/>
              <a:t> 1991) </a:t>
            </a:r>
            <a:br>
              <a:rPr lang="sv-SE" sz="8000" dirty="0"/>
            </a:br>
            <a:r>
              <a:rPr lang="sv-SE" sz="8000" dirty="0"/>
              <a:t>– </a:t>
            </a:r>
            <a:r>
              <a:rPr lang="sv-SE" sz="8000" b="1" i="1" dirty="0"/>
              <a:t>a </a:t>
            </a:r>
            <a:r>
              <a:rPr lang="sv-SE" sz="8000" b="1" i="1" dirty="0" err="1"/>
              <a:t>managerial</a:t>
            </a:r>
            <a:r>
              <a:rPr lang="sv-SE" sz="8000" b="1" i="1" dirty="0"/>
              <a:t> </a:t>
            </a:r>
            <a:r>
              <a:rPr lang="sv-SE" sz="8000" b="1" i="1" dirty="0" err="1"/>
              <a:t>perspective</a:t>
            </a:r>
            <a:r>
              <a:rPr lang="sv-SE" sz="8000" dirty="0"/>
              <a:t> </a:t>
            </a:r>
            <a:br>
              <a:rPr lang="sv-SE" sz="8000" dirty="0"/>
            </a:br>
            <a:endParaRPr lang="sv-SE" sz="8000" b="1" i="1" dirty="0"/>
          </a:p>
          <a:p>
            <a:r>
              <a:rPr lang="sv-SE" sz="8000" dirty="0" err="1"/>
              <a:t>Knowledge</a:t>
            </a:r>
            <a:r>
              <a:rPr lang="sv-SE" sz="8000" dirty="0"/>
              <a:t> </a:t>
            </a:r>
            <a:r>
              <a:rPr lang="sv-SE" sz="8000" dirty="0" err="1"/>
              <a:t>Work</a:t>
            </a:r>
            <a:r>
              <a:rPr lang="sv-SE" sz="8000" dirty="0"/>
              <a:t> - </a:t>
            </a:r>
            <a:r>
              <a:rPr lang="sv-SE" sz="8000" dirty="0" err="1"/>
              <a:t>Knowledge</a:t>
            </a:r>
            <a:r>
              <a:rPr lang="sv-SE" sz="8000" dirty="0"/>
              <a:t> in an </a:t>
            </a:r>
            <a:r>
              <a:rPr lang="sv-SE" sz="8000" dirty="0" err="1"/>
              <a:t>organization</a:t>
            </a:r>
            <a:r>
              <a:rPr lang="sv-SE" sz="8000" dirty="0"/>
              <a:t> is a set </a:t>
            </a:r>
            <a:r>
              <a:rPr lang="sv-SE" sz="8000" dirty="0" err="1"/>
              <a:t>of</a:t>
            </a:r>
            <a:r>
              <a:rPr lang="sv-SE" sz="8000" dirty="0"/>
              <a:t> </a:t>
            </a:r>
            <a:r>
              <a:rPr lang="sv-SE" sz="8000" dirty="0" err="1"/>
              <a:t>practices</a:t>
            </a:r>
            <a:r>
              <a:rPr lang="sv-SE" sz="8000" dirty="0"/>
              <a:t> (Newell 2015, </a:t>
            </a:r>
            <a:r>
              <a:rPr lang="sv-SE" sz="8000" dirty="0" err="1"/>
              <a:t>Sveiby&amp;Risling</a:t>
            </a:r>
            <a:r>
              <a:rPr lang="sv-SE" sz="8000" dirty="0"/>
              <a:t> 1986, Starbuck 1992) </a:t>
            </a:r>
            <a:br>
              <a:rPr lang="sv-SE" sz="8000" dirty="0"/>
            </a:br>
            <a:r>
              <a:rPr lang="sv-SE" sz="8000" dirty="0"/>
              <a:t>– </a:t>
            </a:r>
            <a:r>
              <a:rPr lang="sv-SE" sz="8000" b="1" i="1" dirty="0"/>
              <a:t>a </a:t>
            </a:r>
            <a:r>
              <a:rPr lang="sv-SE" sz="8000" b="1" i="1" dirty="0" err="1"/>
              <a:t>knowledge</a:t>
            </a:r>
            <a:r>
              <a:rPr lang="sv-SE" sz="8000" b="1" i="1" dirty="0"/>
              <a:t> in </a:t>
            </a:r>
            <a:r>
              <a:rPr lang="sv-SE" sz="8000" b="1" i="1" dirty="0" err="1"/>
              <a:t>practice</a:t>
            </a:r>
            <a:r>
              <a:rPr lang="sv-SE" sz="8000" b="1" i="1" dirty="0"/>
              <a:t> </a:t>
            </a:r>
            <a:r>
              <a:rPr lang="sv-SE" sz="8000" b="1" i="1" dirty="0" err="1"/>
              <a:t>perspektive</a:t>
            </a:r>
            <a:endParaRPr lang="sv-SE" sz="8000" b="1" i="1" dirty="0"/>
          </a:p>
          <a:p>
            <a:endParaRPr lang="sv-SE" sz="8000" b="1" i="1" dirty="0"/>
          </a:p>
          <a:p>
            <a:r>
              <a:rPr lang="sv-SE" sz="8000" dirty="0" err="1"/>
              <a:t>Knowledge</a:t>
            </a:r>
            <a:r>
              <a:rPr lang="sv-SE" sz="8000" dirty="0"/>
              <a:t> / </a:t>
            </a:r>
            <a:r>
              <a:rPr lang="sv-SE" sz="8000" dirty="0" err="1"/>
              <a:t>knowing</a:t>
            </a:r>
            <a:r>
              <a:rPr lang="sv-SE" sz="8000" dirty="0"/>
              <a:t> in </a:t>
            </a:r>
            <a:r>
              <a:rPr lang="sv-SE" sz="8000" dirty="0" err="1"/>
              <a:t>organizationas</a:t>
            </a:r>
            <a:r>
              <a:rPr lang="sv-SE" sz="8000" dirty="0"/>
              <a:t> is </a:t>
            </a:r>
            <a:r>
              <a:rPr lang="sv-SE" sz="8000" dirty="0" err="1"/>
              <a:t>situated</a:t>
            </a:r>
            <a:r>
              <a:rPr lang="sv-SE" sz="8000" dirty="0"/>
              <a:t>, </a:t>
            </a:r>
            <a:r>
              <a:rPr lang="sv-SE" sz="8000" dirty="0" err="1"/>
              <a:t>relational</a:t>
            </a:r>
            <a:r>
              <a:rPr lang="sv-SE" sz="8000" dirty="0"/>
              <a:t> and </a:t>
            </a:r>
            <a:r>
              <a:rPr lang="sv-SE" sz="8000" dirty="0" err="1"/>
              <a:t>activity</a:t>
            </a:r>
            <a:r>
              <a:rPr lang="sv-SE" sz="8000" dirty="0"/>
              <a:t> </a:t>
            </a:r>
            <a:r>
              <a:rPr lang="sv-SE" sz="8000" dirty="0" err="1"/>
              <a:t>based</a:t>
            </a:r>
            <a:r>
              <a:rPr lang="sv-SE" sz="8000" dirty="0"/>
              <a:t> (Lave &amp; Wenger 1991, </a:t>
            </a:r>
            <a:r>
              <a:rPr lang="sv-SE" sz="8000" dirty="0" err="1"/>
              <a:t>Löwstedt&amp;Stymne</a:t>
            </a:r>
            <a:r>
              <a:rPr lang="sv-SE" sz="8000" dirty="0"/>
              <a:t> 2002) – a </a:t>
            </a:r>
            <a:r>
              <a:rPr lang="sv-SE" sz="8000" b="1" i="1" dirty="0"/>
              <a:t>social </a:t>
            </a:r>
            <a:r>
              <a:rPr lang="sv-SE" sz="8000" b="1" i="1" dirty="0" err="1"/>
              <a:t>learning</a:t>
            </a:r>
            <a:r>
              <a:rPr lang="sv-SE" sz="8000" b="1" i="1" dirty="0"/>
              <a:t> </a:t>
            </a:r>
            <a:r>
              <a:rPr lang="sv-SE" sz="8000" b="1" i="1" dirty="0" err="1"/>
              <a:t>perpective</a:t>
            </a:r>
            <a:br>
              <a:rPr lang="sv-SE" sz="8000" dirty="0"/>
            </a:br>
            <a:endParaRPr lang="sv-SE" sz="8000" dirty="0"/>
          </a:p>
          <a:p>
            <a:br>
              <a:rPr lang="sv-SE" dirty="0"/>
            </a:br>
            <a:endParaRPr lang="sv-SE" dirty="0"/>
          </a:p>
          <a:p>
            <a:br>
              <a:rPr lang="sv-SE" dirty="0"/>
            </a:b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541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571507-F330-4106-8E89-5A03A57A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424800"/>
            <a:ext cx="9134400" cy="1131045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v-SE" sz="3200" b="0" dirty="0" err="1"/>
              <a:t>Organizational</a:t>
            </a:r>
            <a:r>
              <a:rPr lang="sv-SE" sz="3200" b="0" dirty="0"/>
              <a:t> </a:t>
            </a:r>
            <a:r>
              <a:rPr lang="sv-SE" sz="3200" b="0" dirty="0" err="1"/>
              <a:t>learning</a:t>
            </a:r>
            <a:r>
              <a:rPr lang="sv-SE" sz="3200" b="0" dirty="0"/>
              <a:t> </a:t>
            </a:r>
            <a:br>
              <a:rPr lang="sv-SE" sz="3200" b="0" dirty="0"/>
            </a:br>
            <a:r>
              <a:rPr lang="sv-SE" sz="3200" b="0" dirty="0"/>
              <a:t>– </a:t>
            </a:r>
            <a:r>
              <a:rPr lang="sv-SE" sz="3200" b="0" dirty="0" err="1"/>
              <a:t>Knowledge</a:t>
            </a:r>
            <a:r>
              <a:rPr lang="sv-SE" sz="3200" b="0" dirty="0"/>
              <a:t> management </a:t>
            </a:r>
            <a:r>
              <a:rPr lang="sv-SE" sz="3200" b="0" dirty="0" err="1"/>
              <a:t>perspective</a:t>
            </a:r>
            <a:r>
              <a:rPr lang="sv-SE" sz="3200" b="0" dirty="0"/>
              <a:t> </a:t>
            </a:r>
            <a:br>
              <a:rPr lang="sv-SE" sz="3200" b="0" dirty="0"/>
            </a:br>
            <a:r>
              <a:rPr lang="sv-SE" sz="3200" b="0" dirty="0"/>
              <a:t>(</a:t>
            </a:r>
            <a:r>
              <a:rPr lang="sv-SE" sz="3200" b="0" dirty="0" err="1"/>
              <a:t>individualistic</a:t>
            </a:r>
            <a:r>
              <a:rPr lang="sv-SE" sz="3200" b="0" dirty="0"/>
              <a:t>)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4C8A6AD4-11EE-49E3-BC74-19334D473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24" y="1733265"/>
            <a:ext cx="11111204" cy="4937535"/>
          </a:xfrm>
        </p:spPr>
        <p:txBody>
          <a:bodyPr>
            <a:normAutofit/>
          </a:bodyPr>
          <a:lstStyle/>
          <a:p>
            <a:pPr marL="0" indent="0"/>
            <a:endParaRPr lang="sv-SE" dirty="0"/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knowledge</a:t>
            </a:r>
            <a:br>
              <a:rPr lang="sv-SE" dirty="0"/>
            </a:br>
            <a:r>
              <a:rPr lang="sv-SE" dirty="0"/>
              <a:t> - </a:t>
            </a:r>
            <a:r>
              <a:rPr lang="sv-SE" dirty="0" err="1"/>
              <a:t>creating</a:t>
            </a:r>
            <a:r>
              <a:rPr lang="sv-SE" dirty="0"/>
              <a:t>, </a:t>
            </a:r>
            <a:r>
              <a:rPr lang="sv-SE" dirty="0" err="1"/>
              <a:t>storing</a:t>
            </a:r>
            <a:r>
              <a:rPr lang="sv-SE" dirty="0"/>
              <a:t>, </a:t>
            </a:r>
            <a:r>
              <a:rPr lang="sv-SE" dirty="0" err="1"/>
              <a:t>sharing</a:t>
            </a:r>
            <a:r>
              <a:rPr lang="sv-SE" dirty="0"/>
              <a:t> in KM-systems</a:t>
            </a:r>
            <a:br>
              <a:rPr lang="sv-SE" dirty="0"/>
            </a:br>
            <a:endParaRPr lang="sv-SE" dirty="0"/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sv-SE" dirty="0" err="1"/>
              <a:t>What’s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stategy</a:t>
            </a:r>
            <a:r>
              <a:rPr lang="sv-SE" dirty="0"/>
              <a:t> for </a:t>
            </a:r>
            <a:r>
              <a:rPr lang="sv-SE" dirty="0" err="1"/>
              <a:t>managing</a:t>
            </a:r>
            <a:r>
              <a:rPr lang="sv-SE" dirty="0"/>
              <a:t> </a:t>
            </a:r>
            <a:r>
              <a:rPr lang="sv-SE" dirty="0" err="1"/>
              <a:t>knowledge</a:t>
            </a:r>
            <a:r>
              <a:rPr lang="sv-SE" dirty="0"/>
              <a:t>? (Hansen, </a:t>
            </a:r>
            <a:r>
              <a:rPr lang="sv-SE" dirty="0" err="1"/>
              <a:t>Nohira</a:t>
            </a:r>
            <a:r>
              <a:rPr lang="sv-SE" dirty="0"/>
              <a:t> &amp; </a:t>
            </a:r>
            <a:r>
              <a:rPr lang="sv-SE" dirty="0" err="1"/>
              <a:t>Tierney</a:t>
            </a:r>
            <a:r>
              <a:rPr lang="sv-SE" dirty="0"/>
              <a:t> 1999)</a:t>
            </a:r>
            <a:br>
              <a:rPr lang="sv-SE" dirty="0"/>
            </a:br>
            <a:r>
              <a:rPr lang="sv-SE" dirty="0"/>
              <a:t>- </a:t>
            </a:r>
            <a:r>
              <a:rPr lang="sv-SE" dirty="0" err="1"/>
              <a:t>personification</a:t>
            </a:r>
            <a:r>
              <a:rPr lang="sv-SE" dirty="0"/>
              <a:t> or </a:t>
            </a:r>
            <a:r>
              <a:rPr lang="sv-SE" dirty="0" err="1"/>
              <a:t>codification</a:t>
            </a:r>
            <a:br>
              <a:rPr lang="sv-SE" dirty="0"/>
            </a:br>
            <a:endParaRPr lang="sv-SE" dirty="0"/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sv-SE" dirty="0"/>
              <a:t>Learning </a:t>
            </a:r>
            <a:r>
              <a:rPr lang="sv-SE" dirty="0" err="1"/>
              <a:t>among</a:t>
            </a:r>
            <a:r>
              <a:rPr lang="sv-SE" dirty="0"/>
              <a:t> </a:t>
            </a:r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members</a:t>
            </a:r>
            <a:r>
              <a:rPr lang="sv-SE" dirty="0"/>
              <a:t> (</a:t>
            </a:r>
            <a:r>
              <a:rPr lang="sv-SE" dirty="0" err="1"/>
              <a:t>rational</a:t>
            </a:r>
            <a:r>
              <a:rPr lang="sv-SE" dirty="0"/>
              <a:t> choice, </a:t>
            </a:r>
            <a:r>
              <a:rPr lang="sv-SE" dirty="0" err="1"/>
              <a:t>bounded</a:t>
            </a:r>
            <a:r>
              <a:rPr lang="sv-SE" dirty="0"/>
              <a:t> </a:t>
            </a:r>
            <a:r>
              <a:rPr lang="sv-SE" dirty="0" err="1"/>
              <a:t>rationality</a:t>
            </a:r>
            <a:r>
              <a:rPr lang="sv-SE" dirty="0"/>
              <a:t>)</a:t>
            </a:r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en-US" dirty="0"/>
              <a:t>Knowledge creation </a:t>
            </a:r>
            <a:r>
              <a:rPr lang="sv-SE" dirty="0"/>
              <a:t>(</a:t>
            </a:r>
            <a:r>
              <a:rPr lang="sv-SE" dirty="0" err="1"/>
              <a:t>Senge</a:t>
            </a:r>
            <a:r>
              <a:rPr lang="sv-SE" dirty="0"/>
              <a:t> 1990 </a:t>
            </a:r>
            <a:r>
              <a:rPr lang="sv-SE" dirty="0" err="1"/>
              <a:t>Nonaka</a:t>
            </a:r>
            <a:r>
              <a:rPr lang="sv-SE" dirty="0"/>
              <a:t> 1991)</a:t>
            </a:r>
            <a:br>
              <a:rPr lang="sv-SE" dirty="0"/>
            </a:br>
            <a:r>
              <a:rPr lang="sv-SE" dirty="0"/>
              <a:t>- </a:t>
            </a:r>
            <a:r>
              <a:rPr lang="en-US" dirty="0"/>
              <a:t>New knowledge is developed by individuals and groups , organizations play a critical role in articulating and amplifying that knowledge</a:t>
            </a:r>
            <a:r>
              <a:rPr lang="sv-SE" dirty="0"/>
              <a:t> 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5899E46-5B0D-40DF-B2A2-582EFFD5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1600" y="6152400"/>
            <a:ext cx="1497600" cy="280800"/>
          </a:xfrm>
        </p:spPr>
        <p:txBody>
          <a:bodyPr/>
          <a:lstStyle/>
          <a:p>
            <a:pPr>
              <a:spcAft>
                <a:spcPts val="600"/>
              </a:spcAft>
            </a:pPr>
            <a:fld id="{193F8D70-F8EA-40C8-B327-D531AB364F3C}" type="datetime1">
              <a:rPr lang="sv-SE" smtClean="0"/>
              <a:pPr>
                <a:spcAft>
                  <a:spcPts val="600"/>
                </a:spcAft>
              </a:pPr>
              <a:t>2022-05-01</a:t>
            </a:fld>
            <a:endParaRPr lang="sv-SE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172B5A-0273-4E3C-B95F-E1B8A67C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2400" y="6152400"/>
            <a:ext cx="5990400" cy="518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v-SE"/>
              <a:t>/Namn Namn, Institution eller liknande</a:t>
            </a:r>
          </a:p>
        </p:txBody>
      </p:sp>
    </p:spTree>
    <p:extLst>
      <p:ext uri="{BB962C8B-B14F-4D97-AF65-F5344CB8AC3E}">
        <p14:creationId xmlns:p14="http://schemas.microsoft.com/office/powerpoint/2010/main" val="73774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76204-7B9B-429C-AA76-ACF78E14A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835200"/>
            <a:ext cx="9134400" cy="1305572"/>
          </a:xfrm>
        </p:spPr>
        <p:txBody>
          <a:bodyPr>
            <a:normAutofit/>
          </a:bodyPr>
          <a:lstStyle/>
          <a:p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organizational</a:t>
            </a:r>
            <a:r>
              <a:rPr lang="sv-SE" dirty="0"/>
              <a:t> </a:t>
            </a:r>
            <a:r>
              <a:rPr lang="sv-SE" dirty="0" err="1"/>
              <a:t>learning</a:t>
            </a:r>
            <a:r>
              <a:rPr lang="sv-SE" dirty="0"/>
              <a:t> </a:t>
            </a:r>
            <a:r>
              <a:rPr lang="sv-SE" dirty="0" err="1"/>
              <a:t>theories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technology</a:t>
            </a:r>
            <a:r>
              <a:rPr lang="sv-SE" dirty="0"/>
              <a:t> blind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463607-1DC3-42E9-863B-2C6730707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158" y="1883391"/>
            <a:ext cx="10994314" cy="4974609"/>
          </a:xfrm>
        </p:spPr>
        <p:txBody>
          <a:bodyPr>
            <a:normAutofit fontScale="40000" lnSpcReduction="20000"/>
          </a:bodyPr>
          <a:lstStyle/>
          <a:p>
            <a:r>
              <a:rPr lang="sv-SE" sz="5500" dirty="0"/>
              <a:t>Adaptation, </a:t>
            </a:r>
            <a:r>
              <a:rPr lang="sv-SE" sz="5500" dirty="0" err="1"/>
              <a:t>change</a:t>
            </a:r>
            <a:r>
              <a:rPr lang="sv-SE" sz="5500" dirty="0"/>
              <a:t> </a:t>
            </a:r>
            <a:r>
              <a:rPr lang="sv-SE" sz="5500" dirty="0" err="1"/>
              <a:t>competitve</a:t>
            </a:r>
            <a:r>
              <a:rPr lang="sv-SE" sz="5500" dirty="0"/>
              <a:t> </a:t>
            </a:r>
            <a:r>
              <a:rPr lang="sv-SE" sz="5500" dirty="0" err="1"/>
              <a:t>advantage</a:t>
            </a:r>
            <a:r>
              <a:rPr lang="sv-SE" sz="5500" dirty="0"/>
              <a:t> is the </a:t>
            </a:r>
            <a:r>
              <a:rPr lang="sv-SE" sz="5500" dirty="0" err="1"/>
              <a:t>outcome</a:t>
            </a:r>
            <a:r>
              <a:rPr lang="sv-SE" sz="5500" dirty="0"/>
              <a:t> </a:t>
            </a:r>
            <a:br>
              <a:rPr lang="sv-SE" sz="5500" dirty="0"/>
            </a:br>
            <a:r>
              <a:rPr lang="sv-SE" sz="5500" dirty="0"/>
              <a:t>- org. </a:t>
            </a:r>
            <a:r>
              <a:rPr lang="sv-SE" sz="5500" dirty="0" err="1"/>
              <a:t>learning</a:t>
            </a:r>
            <a:r>
              <a:rPr lang="sv-SE" sz="5500" dirty="0"/>
              <a:t> </a:t>
            </a:r>
            <a:r>
              <a:rPr lang="sv-SE" sz="5500" dirty="0" err="1"/>
              <a:t>theory</a:t>
            </a:r>
            <a:r>
              <a:rPr lang="sv-SE" sz="5500" dirty="0"/>
              <a:t>/</a:t>
            </a:r>
            <a:r>
              <a:rPr lang="sv-SE" sz="5500" dirty="0" err="1"/>
              <a:t>models</a:t>
            </a:r>
            <a:r>
              <a:rPr lang="sv-SE" sz="5500" dirty="0"/>
              <a:t> </a:t>
            </a:r>
            <a:r>
              <a:rPr lang="sv-SE" sz="5500" dirty="0" err="1"/>
              <a:t>exclude</a:t>
            </a:r>
            <a:r>
              <a:rPr lang="sv-SE" sz="5500" dirty="0"/>
              <a:t> </a:t>
            </a:r>
            <a:r>
              <a:rPr lang="sv-SE" sz="5500" dirty="0" err="1"/>
              <a:t>technology</a:t>
            </a:r>
            <a:r>
              <a:rPr lang="sv-SE" sz="5500" dirty="0"/>
              <a:t>/IT as the </a:t>
            </a:r>
            <a:r>
              <a:rPr lang="sv-SE" sz="5500" dirty="0" err="1"/>
              <a:t>means</a:t>
            </a:r>
            <a:r>
              <a:rPr lang="sv-SE" sz="5500" dirty="0"/>
              <a:t> </a:t>
            </a:r>
            <a:br>
              <a:rPr lang="sv-SE" sz="5500" dirty="0"/>
            </a:br>
            <a:endParaRPr lang="sv-SE" sz="5500" dirty="0"/>
          </a:p>
          <a:p>
            <a:r>
              <a:rPr lang="sv-SE" sz="5500" b="1" i="1" dirty="0" err="1"/>
              <a:t>What</a:t>
            </a:r>
            <a:r>
              <a:rPr lang="sv-SE" sz="5500" b="1" i="1" dirty="0"/>
              <a:t> is the </a:t>
            </a:r>
            <a:r>
              <a:rPr lang="sv-SE" sz="5500" b="1" i="1" dirty="0" err="1"/>
              <a:t>role</a:t>
            </a:r>
            <a:r>
              <a:rPr lang="sv-SE" sz="5500" b="1" i="1" dirty="0"/>
              <a:t> </a:t>
            </a:r>
            <a:r>
              <a:rPr lang="sv-SE" sz="5500" b="1" i="1" dirty="0" err="1"/>
              <a:t>of</a:t>
            </a:r>
            <a:r>
              <a:rPr lang="sv-SE" sz="5500" b="1" i="1" dirty="0"/>
              <a:t> information </a:t>
            </a:r>
            <a:r>
              <a:rPr lang="sv-SE" sz="5500" b="1" i="1" dirty="0" err="1"/>
              <a:t>technology</a:t>
            </a:r>
            <a:r>
              <a:rPr lang="sv-SE" sz="5500" b="1" i="1" dirty="0"/>
              <a:t> in </a:t>
            </a:r>
            <a:r>
              <a:rPr lang="sv-SE" sz="5500" b="1" i="1" dirty="0" err="1"/>
              <a:t>balancing</a:t>
            </a:r>
            <a:r>
              <a:rPr lang="sv-SE" sz="5500" b="1" i="1" dirty="0"/>
              <a:t> adaptive </a:t>
            </a:r>
            <a:r>
              <a:rPr lang="sv-SE" sz="5500" b="1" i="1" dirty="0" err="1"/>
              <a:t>processes</a:t>
            </a:r>
            <a:r>
              <a:rPr lang="sv-SE" sz="5500" b="1" i="1" dirty="0"/>
              <a:t> for </a:t>
            </a:r>
            <a:r>
              <a:rPr lang="sv-SE" sz="5500" b="1" i="1" dirty="0" err="1"/>
              <a:t>exploration</a:t>
            </a:r>
            <a:r>
              <a:rPr lang="sv-SE" sz="5500" b="1" i="1" dirty="0"/>
              <a:t> and </a:t>
            </a:r>
            <a:r>
              <a:rPr lang="sv-SE" sz="5500" b="1" i="1" dirty="0" err="1"/>
              <a:t>exploitation</a:t>
            </a:r>
            <a:r>
              <a:rPr lang="sv-SE" sz="5500" b="1" i="1" dirty="0"/>
              <a:t> for innovation and </a:t>
            </a:r>
            <a:r>
              <a:rPr lang="sv-SE" sz="5500" b="1" i="1" dirty="0" err="1"/>
              <a:t>organizational</a:t>
            </a:r>
            <a:r>
              <a:rPr lang="sv-SE" sz="5500" b="1" i="1" dirty="0"/>
              <a:t> </a:t>
            </a:r>
            <a:r>
              <a:rPr lang="sv-SE" sz="5500" b="1" i="1" dirty="0" err="1"/>
              <a:t>performance</a:t>
            </a:r>
            <a:r>
              <a:rPr lang="sv-SE" sz="5500" b="1" i="1" dirty="0"/>
              <a:t>?</a:t>
            </a:r>
          </a:p>
          <a:p>
            <a:r>
              <a:rPr lang="sv-SE" sz="5500" dirty="0"/>
              <a:t>K M </a:t>
            </a:r>
            <a:r>
              <a:rPr lang="sv-SE" sz="5500" dirty="0" err="1"/>
              <a:t>perspective</a:t>
            </a:r>
            <a:r>
              <a:rPr lang="sv-SE" sz="5500" dirty="0"/>
              <a:t>?</a:t>
            </a:r>
          </a:p>
          <a:p>
            <a:r>
              <a:rPr lang="sv-SE" sz="5500" dirty="0" err="1"/>
              <a:t>Capability</a:t>
            </a:r>
            <a:r>
              <a:rPr lang="sv-SE" sz="5500" dirty="0"/>
              <a:t> </a:t>
            </a:r>
            <a:r>
              <a:rPr lang="sv-SE" sz="5500" dirty="0" err="1"/>
              <a:t>perspective</a:t>
            </a:r>
            <a:r>
              <a:rPr lang="sv-SE" sz="5500" dirty="0"/>
              <a:t>?</a:t>
            </a:r>
          </a:p>
          <a:p>
            <a:r>
              <a:rPr lang="sv-SE" sz="5500" dirty="0"/>
              <a:t>Management </a:t>
            </a:r>
            <a:r>
              <a:rPr lang="sv-SE" sz="5500" dirty="0" err="1"/>
              <a:t>perspective</a:t>
            </a:r>
            <a:endParaRPr lang="sv-SE" sz="5500" dirty="0"/>
          </a:p>
          <a:p>
            <a:r>
              <a:rPr lang="sv-SE" sz="5500" dirty="0"/>
              <a:t>Social </a:t>
            </a:r>
            <a:r>
              <a:rPr lang="sv-SE" sz="5500" dirty="0" err="1"/>
              <a:t>learning</a:t>
            </a:r>
            <a:r>
              <a:rPr lang="sv-SE" sz="5500" dirty="0"/>
              <a:t> </a:t>
            </a:r>
            <a:r>
              <a:rPr lang="sv-SE" sz="5500" dirty="0" err="1"/>
              <a:t>perspectve</a:t>
            </a:r>
            <a:r>
              <a:rPr lang="sv-SE" sz="5500" dirty="0"/>
              <a:t> 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53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7C707-625A-4B0B-B18D-3E269911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435430"/>
            <a:ext cx="9134400" cy="1480456"/>
          </a:xfrm>
        </p:spPr>
        <p:txBody>
          <a:bodyPr>
            <a:normAutofit/>
          </a:bodyPr>
          <a:lstStyle/>
          <a:p>
            <a:r>
              <a:rPr lang="sv-SE" sz="3200" b="0" dirty="0" err="1"/>
              <a:t>Exploration</a:t>
            </a:r>
            <a:r>
              <a:rPr lang="sv-SE" sz="3200" b="0" dirty="0"/>
              <a:t> and </a:t>
            </a:r>
            <a:r>
              <a:rPr lang="sv-SE" sz="3200" b="0" dirty="0" err="1"/>
              <a:t>Exploitation</a:t>
            </a:r>
            <a:r>
              <a:rPr lang="sv-SE" sz="3200" b="0" dirty="0"/>
              <a:t> (</a:t>
            </a:r>
            <a:r>
              <a:rPr lang="sv-SE" sz="3200" b="0" dirty="0" err="1"/>
              <a:t>March</a:t>
            </a:r>
            <a:r>
              <a:rPr lang="sv-SE" sz="3200" b="0" dirty="0"/>
              <a:t> 1991)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9AC0AF-A5F9-4D56-A303-3D53CB3B2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796527"/>
            <a:ext cx="10337714" cy="5061473"/>
          </a:xfrm>
        </p:spPr>
        <p:txBody>
          <a:bodyPr>
            <a:normAutofit/>
          </a:bodyPr>
          <a:lstStyle/>
          <a:p>
            <a:r>
              <a:rPr lang="sv-SE" dirty="0" err="1"/>
              <a:t>Exploitation</a:t>
            </a:r>
            <a:r>
              <a:rPr lang="sv-SE" dirty="0"/>
              <a:t> is the </a:t>
            </a:r>
            <a:r>
              <a:rPr lang="sv-SE" dirty="0" err="1"/>
              <a:t>refinement</a:t>
            </a:r>
            <a:r>
              <a:rPr lang="sv-SE" dirty="0"/>
              <a:t> and </a:t>
            </a:r>
            <a:r>
              <a:rPr lang="sv-SE" dirty="0" err="1"/>
              <a:t>extention</a:t>
            </a:r>
            <a:r>
              <a:rPr lang="sv-SE" dirty="0"/>
              <a:t> </a:t>
            </a:r>
            <a:r>
              <a:rPr lang="sv-SE" dirty="0" err="1"/>
              <a:t>existing</a:t>
            </a:r>
            <a:r>
              <a:rPr lang="sv-SE" dirty="0"/>
              <a:t> </a:t>
            </a:r>
            <a:r>
              <a:rPr lang="sv-SE" dirty="0" err="1"/>
              <a:t>competences</a:t>
            </a:r>
            <a:br>
              <a:rPr lang="sv-SE" dirty="0"/>
            </a:br>
            <a:r>
              <a:rPr lang="sv-SE" dirty="0"/>
              <a:t>- the </a:t>
            </a:r>
            <a:r>
              <a:rPr lang="sv-SE" dirty="0" err="1"/>
              <a:t>return</a:t>
            </a:r>
            <a:r>
              <a:rPr lang="sv-SE" dirty="0"/>
              <a:t> ar positive and </a:t>
            </a:r>
            <a:r>
              <a:rPr lang="sv-SE" dirty="0" err="1"/>
              <a:t>predictive</a:t>
            </a:r>
            <a:endParaRPr lang="sv-SE" dirty="0"/>
          </a:p>
          <a:p>
            <a:r>
              <a:rPr lang="sv-SE" dirty="0" err="1"/>
              <a:t>Exploration</a:t>
            </a:r>
            <a:r>
              <a:rPr lang="sv-SE" dirty="0"/>
              <a:t> is in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essence</a:t>
            </a:r>
            <a:r>
              <a:rPr lang="sv-SE" dirty="0"/>
              <a:t> </a:t>
            </a:r>
            <a:r>
              <a:rPr lang="sv-SE" dirty="0" err="1"/>
              <a:t>experimentation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new alternativs</a:t>
            </a:r>
            <a:br>
              <a:rPr lang="sv-SE" dirty="0"/>
            </a:br>
            <a:r>
              <a:rPr lang="sv-SE" dirty="0"/>
              <a:t>- the </a:t>
            </a:r>
            <a:r>
              <a:rPr lang="sv-SE" dirty="0" err="1"/>
              <a:t>returns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uncertain</a:t>
            </a:r>
            <a:r>
              <a:rPr lang="sv-SE" dirty="0"/>
              <a:t>, </a:t>
            </a:r>
            <a:r>
              <a:rPr lang="sv-SE" dirty="0" err="1"/>
              <a:t>distant</a:t>
            </a:r>
            <a:r>
              <a:rPr lang="sv-SE" dirty="0"/>
              <a:t> and </a:t>
            </a:r>
            <a:r>
              <a:rPr lang="sv-SE" dirty="0" err="1"/>
              <a:t>often</a:t>
            </a:r>
            <a:r>
              <a:rPr lang="sv-SE" dirty="0"/>
              <a:t> negative</a:t>
            </a:r>
          </a:p>
          <a:p>
            <a:r>
              <a:rPr lang="sv-SE" dirty="0"/>
              <a:t>Space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learning</a:t>
            </a:r>
            <a:r>
              <a:rPr lang="sv-SE" dirty="0"/>
              <a:t> and </a:t>
            </a:r>
            <a:r>
              <a:rPr lang="sv-SE" dirty="0" err="1"/>
              <a:t>realization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returns</a:t>
            </a:r>
            <a:r>
              <a:rPr lang="sv-SE" dirty="0"/>
              <a:t> is </a:t>
            </a:r>
            <a:r>
              <a:rPr lang="sv-SE" dirty="0" err="1"/>
              <a:t>generally</a:t>
            </a:r>
            <a:r>
              <a:rPr lang="sv-SE" dirty="0"/>
              <a:t> </a:t>
            </a:r>
            <a:r>
              <a:rPr lang="sv-SE" dirty="0" err="1"/>
              <a:t>greater</a:t>
            </a:r>
            <a:r>
              <a:rPr lang="sv-SE" dirty="0"/>
              <a:t> in </a:t>
            </a:r>
            <a:r>
              <a:rPr lang="sv-SE" dirty="0" err="1"/>
              <a:t>exploration</a:t>
            </a:r>
            <a:endParaRPr lang="sv-SE" dirty="0"/>
          </a:p>
          <a:p>
            <a:r>
              <a:rPr lang="sv-SE" dirty="0" err="1"/>
              <a:t>Balancing</a:t>
            </a:r>
            <a:r>
              <a:rPr lang="sv-SE" dirty="0"/>
              <a:t> short and long </a:t>
            </a:r>
            <a:r>
              <a:rPr lang="sv-SE" dirty="0" err="1"/>
              <a:t>turn</a:t>
            </a:r>
            <a:r>
              <a:rPr lang="sv-SE" dirty="0"/>
              <a:t> is </a:t>
            </a:r>
            <a:r>
              <a:rPr lang="sv-SE" dirty="0" err="1"/>
              <a:t>affected</a:t>
            </a:r>
            <a:r>
              <a:rPr lang="sv-SE" dirty="0"/>
              <a:t> by the distributions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costs</a:t>
            </a:r>
            <a:r>
              <a:rPr lang="sv-SE" dirty="0"/>
              <a:t> and </a:t>
            </a:r>
            <a:r>
              <a:rPr lang="sv-SE" dirty="0" err="1"/>
              <a:t>benefits</a:t>
            </a:r>
            <a:r>
              <a:rPr lang="sv-SE" dirty="0"/>
              <a:t> and </a:t>
            </a:r>
            <a:r>
              <a:rPr lang="sv-SE" dirty="0" err="1"/>
              <a:t>ecological</a:t>
            </a:r>
            <a:r>
              <a:rPr lang="sv-SE" dirty="0"/>
              <a:t> </a:t>
            </a:r>
            <a:r>
              <a:rPr lang="sv-SE" dirty="0" err="1"/>
              <a:t>interaction</a:t>
            </a:r>
            <a:endParaRPr lang="sv-SE" dirty="0"/>
          </a:p>
          <a:p>
            <a:r>
              <a:rPr lang="sv-SE" dirty="0" err="1"/>
              <a:t>Organization</a:t>
            </a:r>
            <a:r>
              <a:rPr lang="sv-SE" dirty="0"/>
              <a:t> </a:t>
            </a:r>
            <a:r>
              <a:rPr lang="sv-SE" dirty="0" err="1"/>
              <a:t>tends</a:t>
            </a:r>
            <a:r>
              <a:rPr lang="sv-SE" dirty="0"/>
              <a:t> to  </a:t>
            </a:r>
            <a:r>
              <a:rPr lang="sv-SE" dirty="0" err="1"/>
              <a:t>substitute</a:t>
            </a:r>
            <a:r>
              <a:rPr lang="sv-SE" dirty="0"/>
              <a:t> </a:t>
            </a:r>
            <a:r>
              <a:rPr lang="sv-SE" dirty="0" err="1"/>
              <a:t>exploration</a:t>
            </a:r>
            <a:r>
              <a:rPr lang="sv-SE" dirty="0"/>
              <a:t> by </a:t>
            </a:r>
            <a:r>
              <a:rPr lang="sv-SE" dirty="0" err="1"/>
              <a:t>exploation</a:t>
            </a:r>
            <a:r>
              <a:rPr lang="sv-SE" dirty="0"/>
              <a:t> to </a:t>
            </a:r>
            <a:r>
              <a:rPr lang="sv-SE" dirty="0" err="1"/>
              <a:t>increase</a:t>
            </a:r>
            <a:r>
              <a:rPr lang="sv-SE" dirty="0"/>
              <a:t> </a:t>
            </a:r>
            <a:r>
              <a:rPr lang="sv-SE" dirty="0" err="1"/>
              <a:t>reliability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rather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the </a:t>
            </a:r>
            <a:r>
              <a:rPr lang="sv-SE" dirty="0" err="1"/>
              <a:t>mean</a:t>
            </a:r>
            <a:r>
              <a:rPr lang="sv-SE" dirty="0"/>
              <a:t> over </a:t>
            </a:r>
            <a:r>
              <a:rPr lang="sv-SE" dirty="0" err="1"/>
              <a:t>time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4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-mall (1)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</TotalTime>
  <Words>572</Words>
  <Application>Microsoft Office PowerPoint</Application>
  <PresentationFormat>Bredbild</PresentationFormat>
  <Paragraphs>67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powerpoint-mall (1)</vt:lpstr>
      <vt:lpstr> Organizational Learning an Knowledge </vt:lpstr>
      <vt:lpstr>Organizational learning and knowledge   -What makes companies competitive?</vt:lpstr>
      <vt:lpstr>Knowledge and learning in organizations</vt:lpstr>
      <vt:lpstr>PowerPoint-presentation</vt:lpstr>
      <vt:lpstr>Organizational learning</vt:lpstr>
      <vt:lpstr>Organizational learning   - an organizational perspective</vt:lpstr>
      <vt:lpstr>Organizational learning  – Knowledge management perspective  (individualistic)</vt:lpstr>
      <vt:lpstr>Many organizational learning theories are technology blind</vt:lpstr>
      <vt:lpstr>Exploration and Exploitation (March 1991)</vt:lpstr>
      <vt:lpstr>PowerPoint-presentation</vt:lpstr>
    </vt:vector>
  </TitlesOfParts>
  <Company>Stockholms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knowledge</dc:title>
  <dc:creator>Jan Löwstedt</dc:creator>
  <cp:lastModifiedBy>Jan Löwstedt</cp:lastModifiedBy>
  <cp:revision>42</cp:revision>
  <cp:lastPrinted>2022-04-30T20:22:14Z</cp:lastPrinted>
  <dcterms:created xsi:type="dcterms:W3CDTF">2019-04-24T11:18:42Z</dcterms:created>
  <dcterms:modified xsi:type="dcterms:W3CDTF">2022-05-01T20:21:58Z</dcterms:modified>
</cp:coreProperties>
</file>