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7" r:id="rId2"/>
    <p:sldId id="984" r:id="rId3"/>
    <p:sldId id="985" r:id="rId4"/>
    <p:sldId id="997" r:id="rId5"/>
    <p:sldId id="878" r:id="rId6"/>
    <p:sldId id="312" r:id="rId7"/>
    <p:sldId id="963" r:id="rId8"/>
    <p:sldId id="1000" r:id="rId9"/>
    <p:sldId id="929" r:id="rId10"/>
    <p:sldId id="998" r:id="rId11"/>
    <p:sldId id="309" r:id="rId12"/>
    <p:sldId id="986" r:id="rId13"/>
    <p:sldId id="996" r:id="rId14"/>
    <p:sldId id="308" r:id="rId15"/>
    <p:sldId id="310" r:id="rId16"/>
    <p:sldId id="305" r:id="rId17"/>
    <p:sldId id="982" r:id="rId18"/>
    <p:sldId id="311" r:id="rId19"/>
    <p:sldId id="299" r:id="rId20"/>
    <p:sldId id="999" r:id="rId21"/>
    <p:sldId id="987" r:id="rId22"/>
    <p:sldId id="989" r:id="rId23"/>
    <p:sldId id="990" r:id="rId24"/>
    <p:sldId id="994" r:id="rId25"/>
    <p:sldId id="995" r:id="rId26"/>
    <p:sldId id="992" r:id="rId27"/>
    <p:sldId id="991" r:id="rId28"/>
    <p:sldId id="993" r:id="rId29"/>
  </p:sldIdLst>
  <p:sldSz cx="12193588" cy="6858000"/>
  <p:notesSz cx="6858000" cy="9144000"/>
  <p:defaultTextStyle>
    <a:defPPr>
      <a:defRPr lang="sv-SE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/>
    <p:restoredTop sz="94737"/>
  </p:normalViewPr>
  <p:slideViewPr>
    <p:cSldViewPr>
      <p:cViewPr varScale="1">
        <p:scale>
          <a:sx n="125" d="100"/>
          <a:sy n="125" d="100"/>
        </p:scale>
        <p:origin x="728" y="18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2AF4-4E03-044A-9397-2231B81B6BE7}" type="datetimeFigureOut">
              <a:rPr lang="en-US" smtClean="0"/>
              <a:t>5/1/22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82CF9-8CE4-6F4B-AE4D-D6F1B006F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9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85CC-CE9C-FC4E-A5C8-AE993DBE3787}" type="datetimeFigureOut">
              <a:rPr lang="sv-SE" smtClean="0"/>
              <a:t>2022-05-01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693D-C5A1-E642-A2F4-E60EF16B95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2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22A9-B164-454E-A0CF-367A5102F0E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39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8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693D-C5A1-E642-A2F4-E60EF16B950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24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7CE19-8B9E-5343-A995-B2EB4EB59CD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39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519" y="2130426"/>
            <a:ext cx="10364550" cy="1470025"/>
          </a:xfrm>
          <a:prstGeom prst="rect">
            <a:avLst/>
          </a:prstGeom>
        </p:spPr>
        <p:txBody>
          <a:bodyPr/>
          <a:lstStyle>
            <a:lvl1pPr>
              <a:defRPr sz="5333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3588" cy="6858000"/>
          </a:xfrm>
          <a:prstGeom prst="rect">
            <a:avLst/>
          </a:prstGeom>
          <a:solidFill>
            <a:srgbClr val="E1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914519" y="2130426"/>
            <a:ext cx="10364550" cy="1470025"/>
          </a:xfrm>
          <a:prstGeom prst="rect">
            <a:avLst/>
          </a:prstGeom>
        </p:spPr>
        <p:txBody>
          <a:bodyPr/>
          <a:lstStyle>
            <a:lvl1pPr>
              <a:defRPr sz="5333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7" name="Picture 6" descr="UU_sigill_NV.tif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65" y="2208245"/>
            <a:ext cx="3822223" cy="464975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6693363"/>
            <a:ext cx="12193588" cy="164637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  <p:pic>
        <p:nvPicPr>
          <p:cNvPr id="9" name="Picture 8" descr="vit_logo_rod_etikett_42mm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6" y="0"/>
            <a:ext cx="962291" cy="150878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0705906" y="452669"/>
            <a:ext cx="1219359" cy="1219200"/>
          </a:xfrm>
          <a:prstGeom prst="rect">
            <a:avLst/>
          </a:prstGeom>
          <a:solidFill>
            <a:srgbClr val="E1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67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519" y="2130426"/>
            <a:ext cx="10364550" cy="1470025"/>
          </a:xfrm>
          <a:prstGeom prst="rect">
            <a:avLst/>
          </a:prstGeom>
        </p:spPr>
        <p:txBody>
          <a:bodyPr/>
          <a:lstStyle>
            <a:lvl1pPr>
              <a:defRPr sz="5333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2022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Rubrikbild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890" y="609600"/>
            <a:ext cx="9314248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19" y="1981200"/>
            <a:ext cx="10751619" cy="4114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8107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209" y="4101075"/>
            <a:ext cx="1036455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209" y="2468893"/>
            <a:ext cx="103645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4625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890" y="609600"/>
            <a:ext cx="9218225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519" y="1981200"/>
            <a:ext cx="5080662" cy="4114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8407" y="1981200"/>
            <a:ext cx="5371708" cy="4114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591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47913" y="452669"/>
            <a:ext cx="9314248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09679" y="2276872"/>
            <a:ext cx="548711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79" y="3012645"/>
            <a:ext cx="5387619" cy="3264363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4175" y="2276872"/>
            <a:ext cx="55679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4175" y="3012645"/>
            <a:ext cx="5567988" cy="329667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142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890" y="609600"/>
            <a:ext cx="9314248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148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99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47913" y="1316766"/>
            <a:ext cx="2205461" cy="105568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7354" y="1124744"/>
            <a:ext cx="6816554" cy="498015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82" y="2564905"/>
            <a:ext cx="4011606" cy="3552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5720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0028" y="4800600"/>
            <a:ext cx="7316153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90028" y="612775"/>
            <a:ext cx="73161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90028" y="5367338"/>
            <a:ext cx="7316153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0071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890" y="609600"/>
            <a:ext cx="9314248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19" y="1981200"/>
            <a:ext cx="10751619" cy="4114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Grå, utan sig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3588" cy="6858000"/>
          </a:xfrm>
          <a:prstGeom prst="rect">
            <a:avLst/>
          </a:prstGeom>
          <a:solidFill>
            <a:srgbClr val="E1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914519" y="2130426"/>
            <a:ext cx="10364550" cy="1470025"/>
          </a:xfrm>
          <a:prstGeom prst="rect">
            <a:avLst/>
          </a:prstGeom>
        </p:spPr>
        <p:txBody>
          <a:bodyPr/>
          <a:lstStyle>
            <a:lvl1pPr>
              <a:defRPr sz="5333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693363"/>
            <a:ext cx="12193588" cy="164637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  <p:pic>
        <p:nvPicPr>
          <p:cNvPr id="9" name="Picture 8" descr="vit_logo_rod_etikett_42m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6" y="0"/>
            <a:ext cx="962291" cy="150878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0705906" y="452669"/>
            <a:ext cx="1219359" cy="1219200"/>
          </a:xfrm>
          <a:prstGeom prst="rect">
            <a:avLst/>
          </a:prstGeom>
          <a:solidFill>
            <a:srgbClr val="E1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96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209" y="4101075"/>
            <a:ext cx="1036455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209" y="2468893"/>
            <a:ext cx="103645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890" y="609600"/>
            <a:ext cx="9218225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519" y="1981200"/>
            <a:ext cx="5080662" cy="4114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8407" y="1981200"/>
            <a:ext cx="5371708" cy="4114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47913" y="452669"/>
            <a:ext cx="9314248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09679" y="2276872"/>
            <a:ext cx="548711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79" y="3012645"/>
            <a:ext cx="5387619" cy="3264363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4175" y="2276872"/>
            <a:ext cx="55679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4175" y="3012645"/>
            <a:ext cx="5567988" cy="329667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890" y="609600"/>
            <a:ext cx="9314248" cy="11430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47913" y="1316766"/>
            <a:ext cx="2205461" cy="105568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7354" y="1124744"/>
            <a:ext cx="6816554" cy="498015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82" y="2564905"/>
            <a:ext cx="4011606" cy="3552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U_sigill_NV.eps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0028" y="4800600"/>
            <a:ext cx="7316153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90028" y="612775"/>
            <a:ext cx="73161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90028" y="5367338"/>
            <a:ext cx="7316153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693363"/>
            <a:ext cx="12193588" cy="1646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693363"/>
            <a:ext cx="2543937" cy="164637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erling" pitchFamily="18" charset="0"/>
              <a:ea typeface="ＭＳ Ｐゴシック" charset="-128"/>
            </a:endParaRPr>
          </a:p>
        </p:txBody>
      </p:sp>
      <p:pic>
        <p:nvPicPr>
          <p:cNvPr id="2" name="Picture 1" descr="vit_logo_rod_etikett_42mm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6" y="0"/>
            <a:ext cx="1021109" cy="1604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ED152-CCC0-F34D-B6B4-D6035FA42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195" y="1557037"/>
            <a:ext cx="10363201" cy="2043393"/>
          </a:xfrm>
        </p:spPr>
        <p:txBody>
          <a:bodyPr>
            <a:normAutofit fontScale="90000"/>
          </a:bodyPr>
          <a:lstStyle/>
          <a:p>
            <a:r>
              <a:rPr lang="sv-SE" sz="4000" dirty="0" err="1"/>
              <a:t>Doctoral</a:t>
            </a:r>
            <a:r>
              <a:rPr lang="sv-SE" sz="4000" dirty="0"/>
              <a:t> Course Management, Organisation, ICT</a:t>
            </a:r>
            <a:r>
              <a:rPr lang="sv-SE" dirty="0"/>
              <a:t>. </a:t>
            </a:r>
            <a:br>
              <a:rPr lang="sv-SE" dirty="0"/>
            </a:br>
            <a:r>
              <a:rPr lang="sv-SE" sz="2700" dirty="0"/>
              <a:t>Meeting 3, May 2, 2022. </a:t>
            </a:r>
            <a:br>
              <a:rPr lang="sv-SE" sz="2700" dirty="0"/>
            </a:br>
            <a:br>
              <a:rPr lang="sv-SE" sz="2700" dirty="0"/>
            </a:br>
            <a:r>
              <a:rPr lang="sv-SE" sz="2700" dirty="0"/>
              <a:t>Decision - Learning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3FC89C-55C7-C148-BC83-02730B449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/>
              <a:t>Jan Lindvall</a:t>
            </a:r>
          </a:p>
        </p:txBody>
      </p:sp>
    </p:spTree>
    <p:extLst>
      <p:ext uri="{BB962C8B-B14F-4D97-AF65-F5344CB8AC3E}">
        <p14:creationId xmlns:p14="http://schemas.microsoft.com/office/powerpoint/2010/main" val="61184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891031-54BE-824D-8071-994495DD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err="1"/>
              <a:t>Ideas</a:t>
            </a:r>
            <a:r>
              <a:rPr lang="sv-SE" sz="3600" dirty="0"/>
              <a:t> </a:t>
            </a:r>
            <a:r>
              <a:rPr lang="sv-SE" sz="3600" dirty="0" err="1"/>
              <a:t>about</a:t>
            </a:r>
            <a:r>
              <a:rPr lang="sv-SE" sz="3600" dirty="0"/>
              <a:t> decision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317EE94-9993-A246-9A2E-5933AF649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1981200"/>
            <a:ext cx="9937104" cy="4114800"/>
          </a:xfrm>
        </p:spPr>
      </p:pic>
    </p:spTree>
    <p:extLst>
      <p:ext uri="{BB962C8B-B14F-4D97-AF65-F5344CB8AC3E}">
        <p14:creationId xmlns:p14="http://schemas.microsoft.com/office/powerpoint/2010/main" val="209112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2A66A9-5F5C-544C-974A-16F4358F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82" y="365126"/>
            <a:ext cx="10515600" cy="737165"/>
          </a:xfrm>
        </p:spPr>
        <p:txBody>
          <a:bodyPr>
            <a:normAutofit/>
          </a:bodyPr>
          <a:lstStyle/>
          <a:p>
            <a:r>
              <a:rPr lang="sv-SE" sz="3600" dirty="0" err="1"/>
              <a:t>Ideas</a:t>
            </a:r>
            <a:r>
              <a:rPr lang="sv-SE" sz="3600" dirty="0"/>
              <a:t>: Tradition vs Alternative </a:t>
            </a:r>
            <a:r>
              <a:rPr lang="sv-SE" sz="2000" dirty="0"/>
              <a:t>(</a:t>
            </a:r>
            <a:r>
              <a:rPr lang="sv-SE" sz="2000" dirty="0" err="1"/>
              <a:t>Behavioral</a:t>
            </a:r>
            <a:r>
              <a:rPr lang="sv-SE" sz="2000" dirty="0"/>
              <a:t> </a:t>
            </a:r>
            <a:r>
              <a:rPr lang="sv-SE" sz="2000" dirty="0" err="1"/>
              <a:t>Economics</a:t>
            </a:r>
            <a:r>
              <a:rPr lang="sv-SE" sz="2000" dirty="0"/>
              <a:t>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854057-B945-034D-A6EC-122DC52E4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298" y="1277656"/>
            <a:ext cx="4320480" cy="870559"/>
          </a:xfrm>
        </p:spPr>
        <p:txBody>
          <a:bodyPr>
            <a:noAutofit/>
          </a:bodyPr>
          <a:lstStyle/>
          <a:p>
            <a:r>
              <a:rPr lang="sv-SE" sz="2000" b="0" dirty="0"/>
              <a:t>Tradition – von Neumann &amp; Morgenstern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3D7071-9F7E-244C-B43C-159656B62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79" y="2420889"/>
            <a:ext cx="5387619" cy="3856120"/>
          </a:xfrm>
        </p:spPr>
        <p:txBody>
          <a:bodyPr>
            <a:noAutofit/>
          </a:bodyPr>
          <a:lstStyle/>
          <a:p>
            <a:r>
              <a:rPr lang="sv-SE" sz="2000" dirty="0"/>
              <a:t>(</a:t>
            </a:r>
            <a:r>
              <a:rPr lang="sv-SE" sz="2000" dirty="0" err="1"/>
              <a:t>Expected</a:t>
            </a:r>
            <a:r>
              <a:rPr lang="sv-SE" sz="2000" dirty="0"/>
              <a:t>) </a:t>
            </a:r>
            <a:r>
              <a:rPr lang="sv-SE" sz="2000" dirty="0" err="1"/>
              <a:t>Utility</a:t>
            </a:r>
            <a:r>
              <a:rPr lang="sv-SE" sz="2000" dirty="0"/>
              <a:t> </a:t>
            </a:r>
            <a:r>
              <a:rPr lang="sv-SE" sz="2000" dirty="0" err="1"/>
              <a:t>theory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 err="1"/>
              <a:t>One</a:t>
            </a:r>
            <a:r>
              <a:rPr lang="sv-SE" sz="2000" dirty="0"/>
              <a:t> person, </a:t>
            </a:r>
            <a:r>
              <a:rPr lang="sv-SE" sz="2000" dirty="0" err="1"/>
              <a:t>one</a:t>
            </a:r>
            <a:r>
              <a:rPr lang="sv-SE" sz="2000" dirty="0"/>
              <a:t> </a:t>
            </a:r>
            <a:r>
              <a:rPr lang="sv-SE" sz="2000" dirty="0" err="1"/>
              <a:t>point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time</a:t>
            </a:r>
            <a:r>
              <a:rPr lang="sv-SE" sz="2000" dirty="0"/>
              <a:t>, </a:t>
            </a:r>
            <a:r>
              <a:rPr lang="sv-SE" sz="2000" dirty="0" err="1"/>
              <a:t>one</a:t>
            </a:r>
            <a:r>
              <a:rPr lang="sv-SE" sz="2000" dirty="0"/>
              <a:t> dimension. Perception &amp; </a:t>
            </a:r>
            <a:r>
              <a:rPr lang="sv-SE" sz="2000" dirty="0" err="1"/>
              <a:t>Preferences</a:t>
            </a:r>
            <a:r>
              <a:rPr lang="sv-SE" sz="2000" dirty="0"/>
              <a:t> given. </a:t>
            </a:r>
          </a:p>
          <a:p>
            <a:endParaRPr lang="sv-SE" sz="2000" dirty="0"/>
          </a:p>
          <a:p>
            <a:r>
              <a:rPr lang="sv-SE" sz="2000" dirty="0" err="1"/>
              <a:t>Rational</a:t>
            </a:r>
            <a:r>
              <a:rPr lang="sv-SE" sz="2000" dirty="0"/>
              <a:t> Choice – ”Game </a:t>
            </a:r>
            <a:r>
              <a:rPr lang="sv-SE" sz="2000" dirty="0" err="1"/>
              <a:t>Theory</a:t>
            </a:r>
            <a:r>
              <a:rPr lang="sv-SE" sz="2000" dirty="0"/>
              <a:t>”, ”</a:t>
            </a:r>
            <a:r>
              <a:rPr lang="sv-SE" sz="2000" dirty="0" err="1"/>
              <a:t>Prisoners</a:t>
            </a:r>
            <a:r>
              <a:rPr lang="sv-SE" sz="2000" dirty="0"/>
              <a:t> Dilemma”.</a:t>
            </a:r>
          </a:p>
          <a:p>
            <a:endParaRPr lang="sv-SE" sz="2000" dirty="0"/>
          </a:p>
          <a:p>
            <a:r>
              <a:rPr lang="sv-SE" sz="2000" dirty="0"/>
              <a:t>”Desktop” – </a:t>
            </a:r>
            <a:r>
              <a:rPr lang="sv-SE" sz="2000" b="1" dirty="0" err="1"/>
              <a:t>prescriptive</a:t>
            </a:r>
            <a:r>
              <a:rPr lang="sv-SE" sz="2000" b="1" dirty="0"/>
              <a:t>/normative, axioms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326D609-9FEE-0144-BA30-CB997161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94" y="1233814"/>
            <a:ext cx="5183188" cy="1017348"/>
          </a:xfrm>
        </p:spPr>
        <p:txBody>
          <a:bodyPr>
            <a:normAutofit/>
          </a:bodyPr>
          <a:lstStyle/>
          <a:p>
            <a:r>
              <a:rPr lang="sv-SE" sz="2000" b="0" dirty="0"/>
              <a:t>”Alternative” </a:t>
            </a:r>
            <a:r>
              <a:rPr lang="sv-SE" sz="2000" b="0" dirty="0" err="1"/>
              <a:t>Behavioral</a:t>
            </a:r>
            <a:r>
              <a:rPr lang="sv-SE" sz="2000" b="0" dirty="0"/>
              <a:t> </a:t>
            </a:r>
            <a:r>
              <a:rPr lang="sv-SE" sz="2000" b="0" dirty="0" err="1"/>
              <a:t>Economics</a:t>
            </a:r>
            <a:r>
              <a:rPr lang="sv-SE" sz="2000" b="0" dirty="0"/>
              <a:t> &amp; </a:t>
            </a:r>
            <a:r>
              <a:rPr lang="sv-SE" sz="2000" b="0" dirty="0" err="1"/>
              <a:t>Others</a:t>
            </a:r>
            <a:endParaRPr lang="sv-SE" sz="2000" b="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5FC6203-F276-D94C-AD5F-8CDFDB2CE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164" y="2622550"/>
            <a:ext cx="5389033" cy="3830392"/>
          </a:xfrm>
        </p:spPr>
        <p:txBody>
          <a:bodyPr>
            <a:noAutofit/>
          </a:bodyPr>
          <a:lstStyle/>
          <a:p>
            <a:r>
              <a:rPr lang="sv-SE" sz="2000" dirty="0" err="1"/>
              <a:t>Prospect</a:t>
            </a:r>
            <a:r>
              <a:rPr lang="sv-SE" sz="2000" dirty="0"/>
              <a:t> </a:t>
            </a:r>
            <a:r>
              <a:rPr lang="sv-SE" sz="2000" dirty="0" err="1"/>
              <a:t>Theory</a:t>
            </a:r>
            <a:endParaRPr lang="sv-SE" sz="2000" dirty="0"/>
          </a:p>
          <a:p>
            <a:r>
              <a:rPr lang="sv-SE" sz="2000" dirty="0"/>
              <a:t>”Person &amp; Situation”: ”Social”, </a:t>
            </a:r>
            <a:r>
              <a:rPr lang="sv-SE" sz="2000" dirty="0" err="1"/>
              <a:t>history</a:t>
            </a:r>
            <a:r>
              <a:rPr lang="sv-SE" sz="2000" dirty="0"/>
              <a:t>.</a:t>
            </a:r>
          </a:p>
          <a:p>
            <a:r>
              <a:rPr lang="sv-SE" sz="2000" dirty="0" err="1"/>
              <a:t>Behavioral</a:t>
            </a:r>
            <a:r>
              <a:rPr lang="sv-SE" sz="2000" dirty="0"/>
              <a:t> </a:t>
            </a:r>
            <a:r>
              <a:rPr lang="sv-SE" sz="2000" dirty="0" err="1"/>
              <a:t>Economics</a:t>
            </a:r>
            <a:r>
              <a:rPr lang="sv-SE" sz="2000" dirty="0"/>
              <a:t>: System 1 &amp; System 2. </a:t>
            </a:r>
          </a:p>
          <a:p>
            <a:r>
              <a:rPr lang="sv-SE" sz="2000" b="1" dirty="0" err="1"/>
              <a:t>Frames</a:t>
            </a:r>
            <a:r>
              <a:rPr lang="sv-SE" sz="2000" b="1" dirty="0"/>
              <a:t>/</a:t>
            </a:r>
            <a:r>
              <a:rPr lang="sv-SE" sz="2000" b="1" dirty="0" err="1"/>
              <a:t>framing</a:t>
            </a:r>
            <a:r>
              <a:rPr lang="sv-SE" sz="2000" b="1" dirty="0"/>
              <a:t>: </a:t>
            </a:r>
            <a:r>
              <a:rPr lang="sv-SE" sz="2000" b="1" dirty="0" err="1"/>
              <a:t>framing</a:t>
            </a:r>
            <a:r>
              <a:rPr lang="sv-SE" sz="2000" b="1" dirty="0"/>
              <a:t>, </a:t>
            </a:r>
            <a:r>
              <a:rPr lang="sv-SE" sz="2000" b="1" dirty="0" err="1"/>
              <a:t>naming</a:t>
            </a:r>
            <a:r>
              <a:rPr lang="sv-SE" sz="2000" b="1" dirty="0"/>
              <a:t>, </a:t>
            </a:r>
            <a:r>
              <a:rPr lang="sv-SE" sz="2000" b="1" dirty="0" err="1"/>
              <a:t>relating</a:t>
            </a:r>
            <a:r>
              <a:rPr lang="sv-SE" sz="2000" b="1" dirty="0"/>
              <a:t>.</a:t>
            </a:r>
          </a:p>
          <a:p>
            <a:r>
              <a:rPr lang="sv-SE" sz="2000" dirty="0"/>
              <a:t>Experiments – </a:t>
            </a:r>
            <a:r>
              <a:rPr lang="sv-SE" sz="2000" dirty="0" err="1"/>
              <a:t>Laboratory</a:t>
            </a:r>
            <a:endParaRPr lang="sv-SE" sz="2000" dirty="0"/>
          </a:p>
          <a:p>
            <a:r>
              <a:rPr lang="sv-SE" sz="2000" dirty="0"/>
              <a:t>Klein – intuition, </a:t>
            </a:r>
            <a:r>
              <a:rPr lang="sv-SE" sz="2000" dirty="0" err="1"/>
              <a:t>naturalistic</a:t>
            </a:r>
            <a:r>
              <a:rPr lang="sv-SE" sz="2000" dirty="0"/>
              <a:t> decision </a:t>
            </a:r>
            <a:r>
              <a:rPr lang="sv-SE" sz="2000" dirty="0" err="1"/>
              <a:t>making</a:t>
            </a:r>
            <a:endParaRPr lang="sv-SE" sz="2000" dirty="0"/>
          </a:p>
          <a:p>
            <a:r>
              <a:rPr lang="sv-SE" sz="2000" dirty="0" err="1"/>
              <a:t>Gigerenzer</a:t>
            </a:r>
            <a:r>
              <a:rPr lang="sv-SE" sz="2000" dirty="0"/>
              <a:t> – </a:t>
            </a:r>
            <a:r>
              <a:rPr lang="sv-SE" sz="2000" dirty="0" err="1"/>
              <a:t>evolutionary</a:t>
            </a:r>
            <a:r>
              <a:rPr lang="sv-SE" sz="2000" dirty="0"/>
              <a:t> approach </a:t>
            </a:r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3321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05C85-DED3-F242-A485-756B527B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Behavioral</a:t>
            </a:r>
            <a:r>
              <a:rPr lang="sv-SE" sz="3600" dirty="0"/>
              <a:t> Decision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95E650-E8E4-624A-BF21-70147B813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583" y="1521913"/>
            <a:ext cx="5157787" cy="688932"/>
          </a:xfrm>
        </p:spPr>
        <p:txBody>
          <a:bodyPr/>
          <a:lstStyle/>
          <a:p>
            <a:r>
              <a:rPr lang="sv-SE" b="0" dirty="0"/>
              <a:t>Herbert Simon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FDAFE6B-5D88-EC42-B5CB-7EB0E8E26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595" y="2260948"/>
            <a:ext cx="5819775" cy="3256283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F00491-D9BA-2644-A528-B03DAF33F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94" y="1415442"/>
            <a:ext cx="5183188" cy="845507"/>
          </a:xfrm>
        </p:spPr>
        <p:txBody>
          <a:bodyPr/>
          <a:lstStyle/>
          <a:p>
            <a:r>
              <a:rPr lang="sv-SE" b="0" dirty="0"/>
              <a:t>Daniel </a:t>
            </a:r>
            <a:r>
              <a:rPr lang="sv-SE" b="0" dirty="0" err="1"/>
              <a:t>Kahneman</a:t>
            </a:r>
            <a:endParaRPr lang="sv-SE" b="0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FDAD3AF9-BF44-FB40-8DCC-501FA3793B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994" y="2420888"/>
            <a:ext cx="5183188" cy="2634207"/>
          </a:xfrm>
        </p:spPr>
      </p:pic>
    </p:spTree>
    <p:extLst>
      <p:ext uri="{BB962C8B-B14F-4D97-AF65-F5344CB8AC3E}">
        <p14:creationId xmlns:p14="http://schemas.microsoft.com/office/powerpoint/2010/main" val="192617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C1432-5C14-EF4E-A137-9277C01D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82" y="365126"/>
            <a:ext cx="10515600" cy="1050316"/>
          </a:xfrm>
        </p:spPr>
        <p:txBody>
          <a:bodyPr>
            <a:normAutofit/>
          </a:bodyPr>
          <a:lstStyle/>
          <a:p>
            <a:r>
              <a:rPr lang="sv-SE" sz="3600" dirty="0"/>
              <a:t>Herbert Simon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2FE64E-ABD0-4140-9AE1-FB44AC96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330" y="1268760"/>
            <a:ext cx="4078040" cy="1067345"/>
          </a:xfrm>
        </p:spPr>
        <p:txBody>
          <a:bodyPr>
            <a:noAutofit/>
          </a:bodyPr>
          <a:lstStyle/>
          <a:p>
            <a:r>
              <a:rPr lang="sv-SE" sz="2400" b="0" dirty="0"/>
              <a:t>Herbert Simons </a:t>
            </a:r>
            <a:r>
              <a:rPr lang="sv-SE" sz="2400" b="0" dirty="0" err="1"/>
              <a:t>contribution</a:t>
            </a:r>
            <a:r>
              <a:rPr lang="sv-SE" sz="2400" b="0" dirty="0"/>
              <a:t>, </a:t>
            </a:r>
            <a:r>
              <a:rPr lang="sv-SE" sz="2400" b="0" dirty="0" err="1"/>
              <a:t>according</a:t>
            </a:r>
            <a:r>
              <a:rPr lang="sv-SE" sz="2400" b="0" dirty="0"/>
              <a:t> to Arnott &amp; Gao, 2019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3FB89B-E6FE-3D4A-ABAB-70D3C95F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583" y="2420888"/>
            <a:ext cx="5157787" cy="3768775"/>
          </a:xfrm>
        </p:spPr>
        <p:txBody>
          <a:bodyPr>
            <a:normAutofit fontScale="40000" lnSpcReduction="20000"/>
          </a:bodyPr>
          <a:lstStyle/>
          <a:p>
            <a:r>
              <a:rPr lang="sv-SE" sz="4900" dirty="0" err="1"/>
              <a:t>Bounded</a:t>
            </a:r>
            <a:r>
              <a:rPr lang="sv-SE" sz="4900" dirty="0"/>
              <a:t> </a:t>
            </a:r>
            <a:r>
              <a:rPr lang="sv-SE" sz="4900" dirty="0" err="1"/>
              <a:t>Rationality</a:t>
            </a:r>
            <a:r>
              <a:rPr lang="sv-SE" sz="4900" dirty="0"/>
              <a:t>.</a:t>
            </a:r>
          </a:p>
          <a:p>
            <a:endParaRPr lang="sv-SE" dirty="0"/>
          </a:p>
          <a:p>
            <a:r>
              <a:rPr lang="sv-SE" sz="5100" dirty="0"/>
              <a:t>The </a:t>
            </a:r>
            <a:r>
              <a:rPr lang="sv-SE" sz="5100" dirty="0" err="1"/>
              <a:t>phase</a:t>
            </a:r>
            <a:r>
              <a:rPr lang="sv-SE" sz="5100" dirty="0"/>
              <a:t> </a:t>
            </a:r>
            <a:r>
              <a:rPr lang="sv-SE" sz="5100" dirty="0" err="1"/>
              <a:t>model</a:t>
            </a:r>
            <a:r>
              <a:rPr lang="sv-SE" sz="5100" dirty="0"/>
              <a:t> </a:t>
            </a:r>
            <a:r>
              <a:rPr lang="sv-SE" sz="5100" dirty="0" err="1"/>
              <a:t>of</a:t>
            </a:r>
            <a:r>
              <a:rPr lang="sv-SE" sz="5100" dirty="0"/>
              <a:t> decision-</a:t>
            </a:r>
            <a:r>
              <a:rPr lang="sv-SE" sz="5100" dirty="0" err="1"/>
              <a:t>making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sz="4300" dirty="0"/>
              <a:t> ”</a:t>
            </a:r>
            <a:r>
              <a:rPr lang="sv-SE" sz="4300" b="1" dirty="0" err="1"/>
              <a:t>Intelligence</a:t>
            </a:r>
            <a:r>
              <a:rPr lang="sv-SE" sz="4300" dirty="0"/>
              <a:t>, </a:t>
            </a:r>
            <a:r>
              <a:rPr lang="sv-SE" sz="4300" dirty="0" err="1"/>
              <a:t>which</a:t>
            </a:r>
            <a:r>
              <a:rPr lang="sv-SE" sz="4300" dirty="0"/>
              <a:t> is taken from the </a:t>
            </a:r>
            <a:r>
              <a:rPr lang="sv-SE" sz="4300" dirty="0" err="1"/>
              <a:t>military</a:t>
            </a:r>
            <a:r>
              <a:rPr lang="sv-SE" sz="4300" dirty="0"/>
              <a:t> </a:t>
            </a:r>
            <a:r>
              <a:rPr lang="sv-SE" sz="4300" dirty="0" err="1"/>
              <a:t>concept</a:t>
            </a:r>
            <a:r>
              <a:rPr lang="sv-SE" sz="4300" dirty="0"/>
              <a:t>, </a:t>
            </a:r>
            <a:r>
              <a:rPr lang="sv-SE" sz="4300" dirty="0" err="1"/>
              <a:t>involves</a:t>
            </a:r>
            <a:r>
              <a:rPr lang="sv-SE" sz="4300" b="1" dirty="0"/>
              <a:t> “</a:t>
            </a:r>
            <a:r>
              <a:rPr lang="sv-SE" sz="4300" b="1" dirty="0" err="1"/>
              <a:t>searching</a:t>
            </a:r>
            <a:r>
              <a:rPr lang="sv-SE" sz="4300" b="1" dirty="0"/>
              <a:t> </a:t>
            </a:r>
            <a:r>
              <a:rPr lang="sv-SE" sz="4300" dirty="0"/>
              <a:t>the </a:t>
            </a:r>
            <a:r>
              <a:rPr lang="sv-SE" sz="4300" dirty="0" err="1"/>
              <a:t>environment</a:t>
            </a:r>
            <a:r>
              <a:rPr lang="sv-SE" sz="4300" dirty="0"/>
              <a:t> for </a:t>
            </a:r>
            <a:r>
              <a:rPr lang="sv-SE" sz="4300" dirty="0" err="1"/>
              <a:t>conditions</a:t>
            </a:r>
            <a:r>
              <a:rPr lang="sv-SE" sz="4300" dirty="0"/>
              <a:t> </a:t>
            </a:r>
            <a:r>
              <a:rPr lang="sv-SE" sz="4300" dirty="0" err="1"/>
              <a:t>calling</a:t>
            </a:r>
            <a:r>
              <a:rPr lang="sv-SE" sz="4300" dirty="0"/>
              <a:t> for decision” ([31], p. 2) as </a:t>
            </a:r>
            <a:r>
              <a:rPr lang="sv-SE" sz="4300" dirty="0" err="1"/>
              <a:t>well</a:t>
            </a:r>
            <a:r>
              <a:rPr lang="sv-SE" sz="4300" dirty="0"/>
              <a:t> as </a:t>
            </a:r>
            <a:r>
              <a:rPr lang="sv-SE" sz="4300" b="1" dirty="0" err="1"/>
              <a:t>collecting</a:t>
            </a:r>
            <a:r>
              <a:rPr lang="sv-SE" sz="4300" b="1" dirty="0"/>
              <a:t> data </a:t>
            </a:r>
            <a:r>
              <a:rPr lang="sv-SE" sz="4300" dirty="0" err="1"/>
              <a:t>about</a:t>
            </a:r>
            <a:r>
              <a:rPr lang="sv-SE" sz="4300" dirty="0"/>
              <a:t> a potential decision. </a:t>
            </a:r>
            <a:r>
              <a:rPr lang="sv-SE" sz="4300" b="1" dirty="0"/>
              <a:t>Design</a:t>
            </a:r>
            <a:r>
              <a:rPr lang="sv-SE" sz="4300" dirty="0"/>
              <a:t> </a:t>
            </a:r>
            <a:r>
              <a:rPr lang="sv-SE" sz="4300" dirty="0" err="1"/>
              <a:t>entails</a:t>
            </a:r>
            <a:r>
              <a:rPr lang="sv-SE" sz="4300" dirty="0"/>
              <a:t> “</a:t>
            </a:r>
            <a:r>
              <a:rPr lang="sv-SE" sz="4300" dirty="0" err="1"/>
              <a:t>inventing</a:t>
            </a:r>
            <a:r>
              <a:rPr lang="sv-SE" sz="4300" dirty="0"/>
              <a:t>, </a:t>
            </a:r>
            <a:r>
              <a:rPr lang="sv-SE" sz="4300" dirty="0" err="1"/>
              <a:t>developing</a:t>
            </a:r>
            <a:r>
              <a:rPr lang="sv-SE" sz="4300" dirty="0"/>
              <a:t>, and </a:t>
            </a:r>
            <a:r>
              <a:rPr lang="sv-SE" sz="4300" dirty="0" err="1"/>
              <a:t>analyzing</a:t>
            </a:r>
            <a:r>
              <a:rPr lang="sv-SE" sz="4300" dirty="0"/>
              <a:t> </a:t>
            </a:r>
            <a:r>
              <a:rPr lang="sv-SE" sz="4300" dirty="0" err="1"/>
              <a:t>possible</a:t>
            </a:r>
            <a:r>
              <a:rPr lang="sv-SE" sz="4300" dirty="0"/>
              <a:t> </a:t>
            </a:r>
            <a:r>
              <a:rPr lang="sv-SE" sz="4300" dirty="0" err="1"/>
              <a:t>courses</a:t>
            </a:r>
            <a:r>
              <a:rPr lang="sv-SE" sz="4300" dirty="0"/>
              <a:t> </a:t>
            </a:r>
            <a:r>
              <a:rPr lang="sv-SE" sz="4300" dirty="0" err="1"/>
              <a:t>of</a:t>
            </a:r>
            <a:r>
              <a:rPr lang="sv-SE" sz="4300" dirty="0"/>
              <a:t> action”, and </a:t>
            </a:r>
            <a:r>
              <a:rPr lang="sv-SE" sz="4300" b="1" dirty="0"/>
              <a:t>choice </a:t>
            </a:r>
            <a:r>
              <a:rPr lang="sv-SE" sz="4300" dirty="0" err="1"/>
              <a:t>involves</a:t>
            </a:r>
            <a:r>
              <a:rPr lang="sv-SE" sz="4300" dirty="0"/>
              <a:t> “</a:t>
            </a:r>
            <a:r>
              <a:rPr lang="sv-SE" sz="4300" dirty="0" err="1"/>
              <a:t>selecting</a:t>
            </a:r>
            <a:r>
              <a:rPr lang="sv-SE" sz="4300" dirty="0"/>
              <a:t> a </a:t>
            </a:r>
            <a:r>
              <a:rPr lang="sv-SE" sz="4300" dirty="0" err="1"/>
              <a:t>particular</a:t>
            </a:r>
            <a:r>
              <a:rPr lang="sv-SE" sz="4300" dirty="0"/>
              <a:t> </a:t>
            </a:r>
            <a:r>
              <a:rPr lang="sv-SE" sz="4300" dirty="0" err="1"/>
              <a:t>course</a:t>
            </a:r>
            <a:r>
              <a:rPr lang="sv-SE" sz="4300" dirty="0"/>
              <a:t> </a:t>
            </a:r>
            <a:r>
              <a:rPr lang="sv-SE" sz="4300" dirty="0" err="1"/>
              <a:t>of</a:t>
            </a:r>
            <a:r>
              <a:rPr lang="sv-SE" sz="4300" dirty="0"/>
              <a:t> action from </a:t>
            </a:r>
            <a:r>
              <a:rPr lang="sv-SE" sz="4300" dirty="0" err="1"/>
              <a:t>those</a:t>
            </a:r>
            <a:r>
              <a:rPr lang="sv-SE" sz="4300" dirty="0"/>
              <a:t> </a:t>
            </a:r>
            <a:r>
              <a:rPr lang="sv-SE" sz="4300" dirty="0" err="1"/>
              <a:t>available</a:t>
            </a:r>
            <a:r>
              <a:rPr lang="sv-SE" sz="4300" dirty="0"/>
              <a:t>” </a:t>
            </a:r>
          </a:p>
          <a:p>
            <a:endParaRPr lang="sv-SE" sz="4300" dirty="0"/>
          </a:p>
          <a:p>
            <a:endParaRPr lang="sv-SE" dirty="0"/>
          </a:p>
          <a:p>
            <a:r>
              <a:rPr lang="sv-SE" sz="5100" dirty="0"/>
              <a:t>Decision </a:t>
            </a:r>
            <a:r>
              <a:rPr lang="sv-SE" sz="5100" dirty="0" err="1"/>
              <a:t>structuredness</a:t>
            </a:r>
            <a:r>
              <a:rPr lang="sv-SE" sz="5100" dirty="0"/>
              <a:t>. </a:t>
            </a:r>
            <a:r>
              <a:rPr lang="sv-SE" sz="4300" dirty="0"/>
              <a:t>Program &amp; Non-</a:t>
            </a:r>
            <a:r>
              <a:rPr lang="sv-SE" sz="4300" dirty="0" err="1"/>
              <a:t>programmed</a:t>
            </a:r>
            <a:endParaRPr lang="sv-SE" sz="4300" dirty="0"/>
          </a:p>
          <a:p>
            <a:pPr marL="0" indent="0">
              <a:buNone/>
            </a:pPr>
            <a:r>
              <a:rPr lang="sv-SE" sz="4300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939AA4-B9DC-7D4D-BDA5-3C258A379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94" y="1496861"/>
            <a:ext cx="5183188" cy="701458"/>
          </a:xfrm>
        </p:spPr>
        <p:txBody>
          <a:bodyPr/>
          <a:lstStyle/>
          <a:p>
            <a:r>
              <a:rPr lang="sv-SE" sz="2400" b="0" dirty="0" err="1"/>
              <a:t>Simon´s</a:t>
            </a:r>
            <a:r>
              <a:rPr lang="sv-SE" sz="2400" b="0" dirty="0"/>
              <a:t> </a:t>
            </a:r>
            <a:r>
              <a:rPr lang="sv-SE" sz="2400" b="0" dirty="0" err="1"/>
              <a:t>phase</a:t>
            </a:r>
            <a:r>
              <a:rPr lang="sv-SE" sz="2400" b="0" dirty="0"/>
              <a:t> </a:t>
            </a:r>
            <a:r>
              <a:rPr lang="sv-SE" sz="2400" b="0" dirty="0" err="1"/>
              <a:t>model</a:t>
            </a:r>
            <a:endParaRPr lang="sv-SE" sz="2400" b="0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CAE70EE-A3D2-F940-BEC5-75E6E59D4C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60688" y="2674307"/>
            <a:ext cx="2407800" cy="3515355"/>
          </a:xfrm>
        </p:spPr>
      </p:pic>
    </p:spTree>
    <p:extLst>
      <p:ext uri="{BB962C8B-B14F-4D97-AF65-F5344CB8AC3E}">
        <p14:creationId xmlns:p14="http://schemas.microsoft.com/office/powerpoint/2010/main" val="119582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59BE8-209F-FB40-ABEB-B50FF581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Central </a:t>
            </a:r>
            <a:r>
              <a:rPr lang="sv-SE" sz="3200" dirty="0" err="1"/>
              <a:t>Assumptions</a:t>
            </a:r>
            <a:r>
              <a:rPr lang="sv-SE" sz="3200" dirty="0"/>
              <a:t>/</a:t>
            </a:r>
            <a:r>
              <a:rPr lang="sv-SE" sz="3200" dirty="0" err="1"/>
              <a:t>Concepts</a:t>
            </a:r>
            <a:r>
              <a:rPr lang="sv-SE" sz="3200" dirty="0"/>
              <a:t> in Decision </a:t>
            </a:r>
            <a:r>
              <a:rPr lang="sv-SE" sz="3200" dirty="0" err="1"/>
              <a:t>Theory</a:t>
            </a:r>
            <a:r>
              <a:rPr lang="sv-SE" sz="3200" dirty="0"/>
              <a:t>/</a:t>
            </a:r>
            <a:r>
              <a:rPr lang="sv-SE" sz="3200" dirty="0" err="1"/>
              <a:t>Making</a:t>
            </a:r>
            <a:r>
              <a:rPr lang="sv-SE" sz="3200" dirty="0"/>
              <a:t> and </a:t>
            </a:r>
            <a:r>
              <a:rPr lang="sv-SE" sz="3200" dirty="0" err="1"/>
              <a:t>Organisational</a:t>
            </a:r>
            <a:r>
              <a:rPr lang="sv-SE" sz="3200" dirty="0"/>
              <a:t> Design </a:t>
            </a:r>
            <a:r>
              <a:rPr lang="sv-SE" sz="2400" dirty="0"/>
              <a:t>(</a:t>
            </a:r>
            <a:r>
              <a:rPr lang="sv-SE" sz="2400" dirty="0" err="1"/>
              <a:t>e.g</a:t>
            </a:r>
            <a:r>
              <a:rPr lang="sv-SE" sz="2400" dirty="0"/>
              <a:t>. Design Science; </a:t>
            </a:r>
            <a:r>
              <a:rPr lang="sv-SE" sz="2400" dirty="0" err="1"/>
              <a:t>Nudging</a:t>
            </a:r>
            <a:r>
              <a:rPr lang="sv-SE" sz="2400" dirty="0"/>
              <a:t>).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391F6B-999F-C64A-AA25-1CBF5A457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/>
          </a:p>
          <a:p>
            <a:r>
              <a:rPr lang="sv-SE" dirty="0" err="1"/>
              <a:t>Uncertainty</a:t>
            </a:r>
            <a:r>
              <a:rPr lang="sv-SE" dirty="0"/>
              <a:t> </a:t>
            </a:r>
            <a:r>
              <a:rPr lang="sv-SE" sz="2000" dirty="0"/>
              <a:t>(</a:t>
            </a:r>
            <a:r>
              <a:rPr lang="sv-SE" sz="2000" dirty="0" err="1"/>
              <a:t>unclear</a:t>
            </a:r>
            <a:r>
              <a:rPr lang="sv-SE" sz="2000" dirty="0"/>
              <a:t> </a:t>
            </a:r>
            <a:r>
              <a:rPr lang="sv-SE" sz="2000" dirty="0" err="1"/>
              <a:t>causality</a:t>
            </a:r>
            <a:r>
              <a:rPr lang="sv-SE" sz="2000" dirty="0"/>
              <a:t>/”relations”) </a:t>
            </a:r>
            <a:r>
              <a:rPr lang="sv-SE" dirty="0"/>
              <a:t>&amp; Risk </a:t>
            </a:r>
            <a:r>
              <a:rPr lang="sv-SE" sz="2000" dirty="0"/>
              <a:t>(”</a:t>
            </a:r>
            <a:r>
              <a:rPr lang="sv-SE" sz="2000" dirty="0" err="1"/>
              <a:t>identified</a:t>
            </a:r>
            <a:r>
              <a:rPr lang="sv-SE" sz="2000" dirty="0"/>
              <a:t> relations”). </a:t>
            </a:r>
          </a:p>
          <a:p>
            <a:endParaRPr lang="sv-SE" dirty="0"/>
          </a:p>
          <a:p>
            <a:r>
              <a:rPr lang="sv-SE" dirty="0"/>
              <a:t>Choice/s </a:t>
            </a:r>
            <a:r>
              <a:rPr lang="sv-SE" sz="2000" dirty="0"/>
              <a:t>(</a:t>
            </a:r>
            <a:r>
              <a:rPr lang="sv-SE" sz="2000" dirty="0" err="1"/>
              <a:t>Logic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consequences</a:t>
            </a:r>
            <a:r>
              <a:rPr lang="sv-SE" sz="2000" dirty="0"/>
              <a:t>) </a:t>
            </a:r>
            <a:r>
              <a:rPr lang="sv-SE" dirty="0"/>
              <a:t>vs. </a:t>
            </a:r>
            <a:r>
              <a:rPr lang="sv-SE" dirty="0" err="1"/>
              <a:t>Judgement</a:t>
            </a:r>
            <a:r>
              <a:rPr lang="sv-SE" dirty="0"/>
              <a:t> </a:t>
            </a:r>
            <a:r>
              <a:rPr lang="sv-SE" sz="2000" dirty="0"/>
              <a:t>(</a:t>
            </a:r>
            <a:r>
              <a:rPr lang="sv-SE" sz="2000" dirty="0" err="1"/>
              <a:t>Logic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Appropriateness</a:t>
            </a:r>
            <a:r>
              <a:rPr lang="sv-SE" sz="2000" dirty="0"/>
              <a:t>).   </a:t>
            </a:r>
          </a:p>
          <a:p>
            <a:endParaRPr lang="sv-SE" dirty="0"/>
          </a:p>
          <a:p>
            <a:r>
              <a:rPr lang="sv-SE" dirty="0" err="1"/>
              <a:t>Causality</a:t>
            </a:r>
            <a:r>
              <a:rPr lang="sv-SE" dirty="0"/>
              <a:t> </a:t>
            </a:r>
            <a:r>
              <a:rPr lang="sv-SE" sz="2000" dirty="0"/>
              <a:t>(cause &amp; </a:t>
            </a:r>
            <a:r>
              <a:rPr lang="sv-SE" sz="2000" dirty="0" err="1"/>
              <a:t>effect</a:t>
            </a:r>
            <a:r>
              <a:rPr lang="sv-SE" sz="2000" dirty="0"/>
              <a:t>) </a:t>
            </a:r>
            <a:r>
              <a:rPr lang="sv-SE" dirty="0"/>
              <a:t>&amp; </a:t>
            </a:r>
            <a:r>
              <a:rPr lang="sv-SE" dirty="0" err="1"/>
              <a:t>Correlation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Linearity</a:t>
            </a:r>
            <a:r>
              <a:rPr lang="sv-SE" dirty="0"/>
              <a:t> vs Non-</a:t>
            </a:r>
            <a:r>
              <a:rPr lang="sv-SE" dirty="0" err="1"/>
              <a:t>Linearity</a:t>
            </a:r>
            <a:r>
              <a:rPr lang="sv-SE" dirty="0"/>
              <a:t> </a:t>
            </a:r>
            <a:r>
              <a:rPr lang="sv-SE" sz="2000" dirty="0"/>
              <a:t>(</a:t>
            </a:r>
            <a:r>
              <a:rPr lang="sv-SE" sz="2000" dirty="0" err="1"/>
              <a:t>Exponential</a:t>
            </a:r>
            <a:r>
              <a:rPr lang="sv-SE" sz="2000" dirty="0"/>
              <a:t> </a:t>
            </a:r>
            <a:r>
              <a:rPr lang="sv-SE" sz="2000" dirty="0" err="1"/>
              <a:t>growth</a:t>
            </a:r>
            <a:r>
              <a:rPr lang="sv-SE" sz="2000" dirty="0"/>
              <a:t>; Power </a:t>
            </a:r>
            <a:r>
              <a:rPr lang="sv-SE" sz="2000" dirty="0" err="1"/>
              <a:t>Laws</a:t>
            </a:r>
            <a:r>
              <a:rPr lang="sv-SE" sz="2000" dirty="0"/>
              <a:t>).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623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6AB27E-AB97-CE40-A612-A7F5B159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Some</a:t>
            </a:r>
            <a:r>
              <a:rPr lang="sv-SE" sz="3600" dirty="0"/>
              <a:t> </a:t>
            </a:r>
            <a:r>
              <a:rPr lang="sv-SE" sz="3600" dirty="0" err="1"/>
              <a:t>aspects</a:t>
            </a:r>
            <a:r>
              <a:rPr lang="sv-SE" sz="3600" dirty="0"/>
              <a:t>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C9E4EB-CBCB-AC47-A366-32B477C7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sz="2200" dirty="0"/>
              <a:t>(”egoism”) </a:t>
            </a:r>
            <a:r>
              <a:rPr lang="sv-SE" dirty="0"/>
              <a:t>vs Social/Group </a:t>
            </a:r>
            <a:r>
              <a:rPr lang="sv-SE" sz="2200" dirty="0"/>
              <a:t>(”Altruism”; ”</a:t>
            </a:r>
            <a:r>
              <a:rPr lang="sv-SE" sz="2200" dirty="0" err="1"/>
              <a:t>Wisdom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Crowds</a:t>
            </a:r>
            <a:r>
              <a:rPr lang="sv-SE" sz="2200" dirty="0"/>
              <a:t>”).</a:t>
            </a:r>
          </a:p>
          <a:p>
            <a:endParaRPr lang="sv-SE" dirty="0"/>
          </a:p>
          <a:p>
            <a:r>
              <a:rPr lang="sv-SE" dirty="0" err="1"/>
              <a:t>Programmed</a:t>
            </a:r>
            <a:r>
              <a:rPr lang="sv-SE" dirty="0"/>
              <a:t> vs Non-</a:t>
            </a:r>
            <a:r>
              <a:rPr lang="sv-SE" dirty="0" err="1"/>
              <a:t>programmed</a:t>
            </a:r>
            <a:r>
              <a:rPr lang="sv-SE" dirty="0"/>
              <a:t> decision </a:t>
            </a:r>
            <a:r>
              <a:rPr lang="sv-SE" sz="2200" dirty="0"/>
              <a:t>(</a:t>
            </a:r>
            <a:r>
              <a:rPr lang="sv-SE" sz="2200" dirty="0" err="1"/>
              <a:t>c.f</a:t>
            </a:r>
            <a:r>
              <a:rPr lang="sv-SE" sz="2200" dirty="0"/>
              <a:t>. </a:t>
            </a:r>
            <a:r>
              <a:rPr lang="sv-SE" sz="2200" dirty="0" err="1"/>
              <a:t>Strategic</a:t>
            </a:r>
            <a:r>
              <a:rPr lang="sv-SE" sz="2200" dirty="0"/>
              <a:t>- </a:t>
            </a:r>
            <a:r>
              <a:rPr lang="sv-SE" sz="2200" dirty="0" err="1"/>
              <a:t>Tactic</a:t>
            </a:r>
            <a:r>
              <a:rPr lang="sv-SE" sz="2200" dirty="0"/>
              <a:t>- Operative). </a:t>
            </a:r>
          </a:p>
          <a:p>
            <a:endParaRPr lang="sv-SE" dirty="0"/>
          </a:p>
          <a:p>
            <a:r>
              <a:rPr lang="sv-SE" dirty="0" err="1"/>
              <a:t>Facts</a:t>
            </a:r>
            <a:r>
              <a:rPr lang="sv-SE" dirty="0"/>
              <a:t> </a:t>
            </a:r>
            <a:r>
              <a:rPr lang="sv-SE" sz="2000" dirty="0"/>
              <a:t>(</a:t>
            </a:r>
            <a:r>
              <a:rPr lang="sv-SE" sz="2000" dirty="0" err="1"/>
              <a:t>cognition</a:t>
            </a:r>
            <a:r>
              <a:rPr lang="sv-SE" sz="2000" dirty="0"/>
              <a:t>) </a:t>
            </a:r>
            <a:r>
              <a:rPr lang="sv-SE" dirty="0"/>
              <a:t>vs </a:t>
            </a:r>
            <a:r>
              <a:rPr lang="sv-SE" dirty="0" err="1"/>
              <a:t>Values</a:t>
            </a:r>
            <a:r>
              <a:rPr lang="sv-SE" dirty="0"/>
              <a:t> </a:t>
            </a:r>
            <a:r>
              <a:rPr lang="sv-SE" sz="2000" dirty="0"/>
              <a:t>(emotions, ”</a:t>
            </a:r>
            <a:r>
              <a:rPr lang="sv-SE" sz="2000" dirty="0" err="1"/>
              <a:t>affects</a:t>
            </a:r>
            <a:r>
              <a:rPr lang="sv-SE" sz="2000" dirty="0"/>
              <a:t>”).</a:t>
            </a:r>
          </a:p>
          <a:p>
            <a:endParaRPr lang="sv-SE" dirty="0"/>
          </a:p>
          <a:p>
            <a:r>
              <a:rPr lang="sv-SE" dirty="0" err="1"/>
              <a:t>Logic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Consequences</a:t>
            </a:r>
            <a:r>
              <a:rPr lang="sv-SE" dirty="0"/>
              <a:t> </a:t>
            </a:r>
            <a:r>
              <a:rPr lang="sv-SE" sz="2000" dirty="0"/>
              <a:t>(”</a:t>
            </a:r>
            <a:r>
              <a:rPr lang="sv-SE" sz="2000" dirty="0" err="1"/>
              <a:t>efficiency</a:t>
            </a:r>
            <a:r>
              <a:rPr lang="sv-SE" sz="2000" dirty="0"/>
              <a:t>”; </a:t>
            </a:r>
            <a:r>
              <a:rPr lang="sv-SE" sz="2000" dirty="0" err="1"/>
              <a:t>calculation</a:t>
            </a:r>
            <a:r>
              <a:rPr lang="sv-SE" sz="2000" dirty="0"/>
              <a:t>; </a:t>
            </a:r>
            <a:r>
              <a:rPr lang="sv-SE" sz="2000" dirty="0" err="1"/>
              <a:t>means</a:t>
            </a:r>
            <a:r>
              <a:rPr lang="sv-SE" sz="2000" dirty="0"/>
              <a:t>/</a:t>
            </a:r>
            <a:r>
              <a:rPr lang="sv-SE" sz="2000" dirty="0" err="1"/>
              <a:t>ends</a:t>
            </a:r>
            <a:r>
              <a:rPr lang="sv-SE" sz="2000" dirty="0"/>
              <a:t>) &amp; </a:t>
            </a:r>
            <a:r>
              <a:rPr lang="sv-SE" dirty="0" err="1"/>
              <a:t>Logic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Appropriateness</a:t>
            </a:r>
            <a:r>
              <a:rPr lang="sv-SE" dirty="0"/>
              <a:t> </a:t>
            </a:r>
            <a:r>
              <a:rPr lang="sv-SE" sz="2000" dirty="0"/>
              <a:t>(</a:t>
            </a:r>
            <a:r>
              <a:rPr lang="sv-SE" sz="2000" dirty="0" err="1"/>
              <a:t>legitimacy</a:t>
            </a:r>
            <a:r>
              <a:rPr lang="sv-SE" sz="2000" dirty="0"/>
              <a:t>; ”fair”).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594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DFECD3-08CF-7741-949F-5D9773F9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Person &amp; Situation </a:t>
            </a:r>
            <a:r>
              <a:rPr lang="sv-SE" sz="2400" dirty="0"/>
              <a:t>(”</a:t>
            </a:r>
            <a:r>
              <a:rPr lang="sv-SE" sz="2400" dirty="0" err="1"/>
              <a:t>SocialPsycology</a:t>
            </a:r>
            <a:r>
              <a:rPr lang="sv-SE" sz="2400" dirty="0"/>
              <a:t>”): </a:t>
            </a:r>
            <a:r>
              <a:rPr lang="sv-SE" sz="3600" dirty="0"/>
              <a:t>The Situation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7B0E13-7092-FC4A-8DE5-2B878EB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err="1"/>
              <a:t>Complexity</a:t>
            </a:r>
            <a:r>
              <a:rPr lang="sv-SE" dirty="0"/>
              <a:t> </a:t>
            </a:r>
            <a:r>
              <a:rPr lang="sv-SE" dirty="0" err="1"/>
              <a:t>leads</a:t>
            </a:r>
            <a:r>
              <a:rPr lang="sv-SE" dirty="0"/>
              <a:t> to </a:t>
            </a:r>
            <a:r>
              <a:rPr lang="sv-SE" b="1" dirty="0" err="1"/>
              <a:t>uncertainty</a:t>
            </a:r>
            <a:r>
              <a:rPr lang="sv-SE" b="1" dirty="0"/>
              <a:t> </a:t>
            </a:r>
            <a:r>
              <a:rPr lang="sv-SE" dirty="0" err="1"/>
              <a:t>leads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heuristics</a:t>
            </a:r>
            <a:r>
              <a:rPr lang="sv-SE" dirty="0"/>
              <a:t> –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</a:t>
            </a:r>
            <a:r>
              <a:rPr lang="sv-SE" dirty="0" err="1"/>
              <a:t>cognitive</a:t>
            </a:r>
            <a:r>
              <a:rPr lang="sv-SE" dirty="0"/>
              <a:t> </a:t>
            </a:r>
            <a:r>
              <a:rPr lang="sv-SE" dirty="0" err="1"/>
              <a:t>mistakes</a:t>
            </a:r>
            <a:r>
              <a:rPr lang="sv-SE" dirty="0"/>
              <a:t>.</a:t>
            </a:r>
          </a:p>
          <a:p>
            <a:endParaRPr lang="sv-SE" sz="3000" dirty="0"/>
          </a:p>
          <a:p>
            <a:r>
              <a:rPr lang="sv-SE" sz="2600" b="1" dirty="0" err="1"/>
              <a:t>Complexity</a:t>
            </a:r>
            <a:r>
              <a:rPr lang="sv-SE" sz="2600" dirty="0"/>
              <a:t>: </a:t>
            </a:r>
            <a:r>
              <a:rPr lang="sv-SE" sz="2200" dirty="0" err="1"/>
              <a:t>difficult</a:t>
            </a:r>
            <a:r>
              <a:rPr lang="sv-SE" sz="2200" dirty="0"/>
              <a:t> to </a:t>
            </a:r>
            <a:r>
              <a:rPr lang="sv-SE" sz="2200" dirty="0" err="1"/>
              <a:t>identify</a:t>
            </a:r>
            <a:r>
              <a:rPr lang="sv-SE" sz="2200" dirty="0"/>
              <a:t> </a:t>
            </a:r>
            <a:r>
              <a:rPr lang="sv-SE" sz="2200" dirty="0" err="1"/>
              <a:t>causality</a:t>
            </a:r>
            <a:r>
              <a:rPr lang="sv-SE" sz="2200" dirty="0"/>
              <a:t> (cause and </a:t>
            </a:r>
            <a:r>
              <a:rPr lang="sv-SE" sz="2200" dirty="0" err="1"/>
              <a:t>effect</a:t>
            </a:r>
            <a:r>
              <a:rPr lang="sv-SE" sz="2200" dirty="0"/>
              <a:t>). </a:t>
            </a:r>
            <a:r>
              <a:rPr lang="sv-SE" sz="2600" dirty="0" err="1"/>
              <a:t>Interdependencies</a:t>
            </a:r>
            <a:r>
              <a:rPr lang="sv-SE" sz="2600" dirty="0"/>
              <a:t>, non-</a:t>
            </a:r>
            <a:r>
              <a:rPr lang="sv-SE" sz="2600" dirty="0" err="1"/>
              <a:t>linearity</a:t>
            </a:r>
            <a:r>
              <a:rPr lang="sv-SE" sz="2600" dirty="0"/>
              <a:t>. </a:t>
            </a:r>
          </a:p>
          <a:p>
            <a:r>
              <a:rPr lang="sv-SE" sz="2600" b="1" dirty="0" err="1"/>
              <a:t>Uncertainty</a:t>
            </a:r>
            <a:r>
              <a:rPr lang="sv-SE" sz="2600" b="1" dirty="0"/>
              <a:t>: </a:t>
            </a:r>
            <a:r>
              <a:rPr lang="sv-SE" sz="2200" dirty="0" err="1"/>
              <a:t>difficult</a:t>
            </a:r>
            <a:r>
              <a:rPr lang="sv-SE" sz="2200" dirty="0"/>
              <a:t> to </a:t>
            </a:r>
            <a:r>
              <a:rPr lang="sv-SE" sz="2200" dirty="0" err="1"/>
              <a:t>calulate</a:t>
            </a:r>
            <a:r>
              <a:rPr lang="sv-SE" sz="2200" dirty="0"/>
              <a:t> risk. </a:t>
            </a:r>
          </a:p>
          <a:p>
            <a:r>
              <a:rPr lang="sv-SE" sz="2600" b="1" dirty="0" err="1"/>
              <a:t>Heurstics</a:t>
            </a:r>
            <a:r>
              <a:rPr lang="sv-SE" sz="2600" b="1" dirty="0"/>
              <a:t>: </a:t>
            </a:r>
            <a:r>
              <a:rPr lang="sv-SE" sz="2200" dirty="0" err="1"/>
              <a:t>Rule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thumb</a:t>
            </a:r>
            <a:endParaRPr lang="sv-SE" sz="2200" dirty="0"/>
          </a:p>
          <a:p>
            <a:r>
              <a:rPr lang="sv-SE" sz="2600" b="1" dirty="0" err="1"/>
              <a:t>Cognitive</a:t>
            </a:r>
            <a:r>
              <a:rPr lang="sv-SE" sz="2600" b="1" dirty="0"/>
              <a:t> </a:t>
            </a:r>
            <a:r>
              <a:rPr lang="sv-SE" sz="2600" b="1" dirty="0" err="1"/>
              <a:t>mistakes</a:t>
            </a:r>
            <a:r>
              <a:rPr lang="sv-SE" sz="2600" b="1" dirty="0"/>
              <a:t>/</a:t>
            </a:r>
            <a:r>
              <a:rPr lang="sv-SE" sz="2600" b="1" dirty="0" err="1"/>
              <a:t>biases</a:t>
            </a:r>
            <a:r>
              <a:rPr lang="sv-SE" sz="2600" dirty="0"/>
              <a:t>: </a:t>
            </a:r>
            <a:r>
              <a:rPr lang="sv-SE" sz="2000" dirty="0"/>
              <a:t>”</a:t>
            </a:r>
            <a:r>
              <a:rPr lang="sv-SE" sz="2000" dirty="0" err="1"/>
              <a:t>Systematic</a:t>
            </a:r>
            <a:r>
              <a:rPr lang="sv-SE" sz="2000" dirty="0"/>
              <a:t>”. </a:t>
            </a:r>
            <a:r>
              <a:rPr lang="sv-SE" sz="2000" dirty="0" err="1"/>
              <a:t>Often</a:t>
            </a:r>
            <a:r>
              <a:rPr lang="sv-SE" sz="2000" dirty="0"/>
              <a:t> </a:t>
            </a:r>
            <a:r>
              <a:rPr lang="sv-SE" sz="2000" dirty="0" err="1"/>
              <a:t>related</a:t>
            </a:r>
            <a:r>
              <a:rPr lang="sv-SE" sz="2000" dirty="0"/>
              <a:t> to System 1 </a:t>
            </a:r>
            <a:r>
              <a:rPr lang="sv-SE" sz="2000" dirty="0" err="1"/>
              <a:t>thinking</a:t>
            </a:r>
            <a:r>
              <a:rPr lang="sv-SE" sz="2000" dirty="0"/>
              <a:t>.</a:t>
            </a:r>
          </a:p>
          <a:p>
            <a:pPr marL="0" indent="0">
              <a:buNone/>
            </a:pPr>
            <a:r>
              <a:rPr lang="sv-SE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785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3E7F6D4-F85C-A841-BCB7-01858259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Different situations – different </a:t>
            </a:r>
            <a:r>
              <a:rPr lang="sv-SE" sz="3600" dirty="0" err="1"/>
              <a:t>decisions</a:t>
            </a:r>
            <a:r>
              <a:rPr lang="sv-SE" sz="3600" dirty="0"/>
              <a:t>, different actions!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E64CC3-9AA6-C34B-9BC3-151A33576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583" y="1590805"/>
            <a:ext cx="5157787" cy="826718"/>
          </a:xfrm>
        </p:spPr>
        <p:txBody>
          <a:bodyPr>
            <a:noAutofit/>
          </a:bodyPr>
          <a:lstStyle/>
          <a:p>
            <a:r>
              <a:rPr lang="sv-SE" sz="2400" b="0" dirty="0" err="1"/>
              <a:t>Expected</a:t>
            </a:r>
            <a:r>
              <a:rPr lang="sv-SE" sz="2400" b="0" dirty="0"/>
              <a:t> </a:t>
            </a:r>
            <a:r>
              <a:rPr lang="sv-SE" sz="2400" b="0" dirty="0" err="1"/>
              <a:t>utility</a:t>
            </a:r>
            <a:r>
              <a:rPr lang="sv-SE" sz="2400" b="0" dirty="0"/>
              <a:t> vs </a:t>
            </a:r>
            <a:r>
              <a:rPr lang="sv-SE" sz="2400" b="0" dirty="0" err="1"/>
              <a:t>Prospect</a:t>
            </a:r>
            <a:r>
              <a:rPr lang="sv-SE" sz="2400" b="0" dirty="0"/>
              <a:t> </a:t>
            </a:r>
            <a:r>
              <a:rPr lang="sv-SE" sz="2400" b="0" dirty="0" err="1"/>
              <a:t>Theory</a:t>
            </a:r>
            <a:endParaRPr lang="sv-SE" sz="2400" b="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C178342-C447-6845-B062-8B5E2E0611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4276" y="2505075"/>
            <a:ext cx="4170398" cy="3684588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77BF91-D712-BA43-84B7-AF195A7FB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94" y="1490597"/>
            <a:ext cx="5183188" cy="814192"/>
          </a:xfrm>
        </p:spPr>
        <p:txBody>
          <a:bodyPr>
            <a:normAutofit/>
          </a:bodyPr>
          <a:lstStyle/>
          <a:p>
            <a:r>
              <a:rPr lang="sv-SE" sz="2400" b="0" dirty="0"/>
              <a:t>Changes from a </a:t>
            </a:r>
            <a:r>
              <a:rPr lang="sv-SE" sz="2400" b="0" dirty="0" err="1"/>
              <a:t>baseline</a:t>
            </a:r>
            <a:endParaRPr lang="sv-SE" sz="2400" b="0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75379C0-37D2-A444-A3E6-6A68B39572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/>
              <a:t>”</a:t>
            </a:r>
            <a:r>
              <a:rPr lang="sv-SE" sz="2600" dirty="0" err="1"/>
              <a:t>People</a:t>
            </a:r>
            <a:r>
              <a:rPr lang="sv-SE" sz="2600" dirty="0"/>
              <a:t> </a:t>
            </a:r>
            <a:r>
              <a:rPr lang="sv-SE" sz="2600" dirty="0" err="1"/>
              <a:t>think</a:t>
            </a:r>
            <a:r>
              <a:rPr lang="sv-SE" sz="2600" dirty="0"/>
              <a:t> </a:t>
            </a:r>
            <a:r>
              <a:rPr lang="sv-SE" sz="2600" dirty="0" err="1"/>
              <a:t>about</a:t>
            </a:r>
            <a:r>
              <a:rPr lang="sv-SE" sz="2600" dirty="0"/>
              <a:t> </a:t>
            </a:r>
            <a:r>
              <a:rPr lang="sv-SE" sz="2600" dirty="0" err="1"/>
              <a:t>life</a:t>
            </a:r>
            <a:r>
              <a:rPr lang="sv-SE" sz="2600" dirty="0"/>
              <a:t> in terms </a:t>
            </a:r>
            <a:r>
              <a:rPr lang="sv-SE" sz="2600" b="1" dirty="0" err="1"/>
              <a:t>of</a:t>
            </a:r>
            <a:r>
              <a:rPr lang="sv-SE" sz="2600" b="1" dirty="0"/>
              <a:t> </a:t>
            </a:r>
            <a:r>
              <a:rPr lang="sv-SE" sz="2600" b="1" dirty="0" err="1"/>
              <a:t>changes</a:t>
            </a:r>
            <a:r>
              <a:rPr lang="sv-SE" sz="2600" b="1" dirty="0"/>
              <a:t>, not </a:t>
            </a:r>
            <a:r>
              <a:rPr lang="sv-SE" sz="2600" b="1" dirty="0" err="1"/>
              <a:t>levels</a:t>
            </a:r>
            <a:r>
              <a:rPr lang="sv-SE" sz="2600" dirty="0"/>
              <a:t>. </a:t>
            </a:r>
            <a:r>
              <a:rPr lang="sv-SE" sz="2600" dirty="0" err="1"/>
              <a:t>They</a:t>
            </a:r>
            <a:r>
              <a:rPr lang="sv-SE" sz="2600" dirty="0"/>
              <a:t> </a:t>
            </a:r>
            <a:r>
              <a:rPr lang="sv-SE" sz="2600" dirty="0" err="1"/>
              <a:t>can</a:t>
            </a:r>
            <a:r>
              <a:rPr lang="sv-SE" sz="2600" dirty="0"/>
              <a:t> be </a:t>
            </a:r>
            <a:r>
              <a:rPr lang="sv-SE" sz="2600" dirty="0" err="1"/>
              <a:t>changes</a:t>
            </a:r>
            <a:r>
              <a:rPr lang="sv-SE" sz="2600" dirty="0"/>
              <a:t> from the status </a:t>
            </a:r>
            <a:r>
              <a:rPr lang="sv-SE" sz="2600" dirty="0" err="1"/>
              <a:t>quo</a:t>
            </a:r>
            <a:r>
              <a:rPr lang="sv-SE" sz="2600" dirty="0"/>
              <a:t> or </a:t>
            </a:r>
            <a:r>
              <a:rPr lang="sv-SE" sz="2600" dirty="0" err="1"/>
              <a:t>changes</a:t>
            </a:r>
            <a:r>
              <a:rPr lang="sv-SE" sz="2600" dirty="0"/>
              <a:t> from </a:t>
            </a:r>
            <a:r>
              <a:rPr lang="sv-SE" sz="2600" dirty="0" err="1"/>
              <a:t>what</a:t>
            </a:r>
            <a:r>
              <a:rPr lang="sv-SE" sz="2600" dirty="0"/>
              <a:t> </a:t>
            </a:r>
            <a:r>
              <a:rPr lang="sv-SE" sz="2600" dirty="0" err="1"/>
              <a:t>was</a:t>
            </a:r>
            <a:r>
              <a:rPr lang="sv-SE" sz="2600" dirty="0"/>
              <a:t> </a:t>
            </a:r>
            <a:r>
              <a:rPr lang="sv-SE" sz="2600" dirty="0" err="1"/>
              <a:t>expected</a:t>
            </a:r>
            <a:r>
              <a:rPr lang="sv-SE" sz="2600" dirty="0"/>
              <a:t>, </a:t>
            </a:r>
            <a:r>
              <a:rPr lang="sv-SE" sz="2600" dirty="0" err="1"/>
              <a:t>but</a:t>
            </a:r>
            <a:r>
              <a:rPr lang="sv-SE" sz="2600" dirty="0"/>
              <a:t> </a:t>
            </a:r>
            <a:r>
              <a:rPr lang="sv-SE" sz="2600" dirty="0" err="1"/>
              <a:t>whatever</a:t>
            </a:r>
            <a:r>
              <a:rPr lang="sv-SE" sz="2600" dirty="0"/>
              <a:t> form </a:t>
            </a:r>
            <a:r>
              <a:rPr lang="sv-SE" sz="2600" dirty="0" err="1"/>
              <a:t>they</a:t>
            </a:r>
            <a:r>
              <a:rPr lang="sv-SE" sz="2600" dirty="0"/>
              <a:t> </a:t>
            </a:r>
            <a:r>
              <a:rPr lang="sv-SE" sz="2600" dirty="0" err="1"/>
              <a:t>take</a:t>
            </a:r>
            <a:r>
              <a:rPr lang="sv-SE" sz="2600" dirty="0"/>
              <a:t>, it is </a:t>
            </a:r>
            <a:r>
              <a:rPr lang="sv-SE" sz="2600" dirty="0" err="1"/>
              <a:t>changes</a:t>
            </a:r>
            <a:r>
              <a:rPr lang="sv-SE" sz="2600" dirty="0"/>
              <a:t> </a:t>
            </a:r>
            <a:r>
              <a:rPr lang="sv-SE" sz="2600" dirty="0" err="1"/>
              <a:t>that</a:t>
            </a:r>
            <a:r>
              <a:rPr lang="sv-SE" sz="2600" dirty="0"/>
              <a:t> </a:t>
            </a:r>
            <a:r>
              <a:rPr lang="sv-SE" sz="2600" b="1" dirty="0"/>
              <a:t>make </a:t>
            </a:r>
            <a:r>
              <a:rPr lang="sv-SE" sz="2600" b="1" dirty="0" err="1"/>
              <a:t>us</a:t>
            </a:r>
            <a:r>
              <a:rPr lang="sv-SE" sz="2600" b="1" dirty="0"/>
              <a:t> happy or miserable”. 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err="1"/>
              <a:t>Thaler</a:t>
            </a:r>
            <a:r>
              <a:rPr lang="sv-SE" sz="1400" dirty="0"/>
              <a:t> (2015, p.32</a:t>
            </a:r>
            <a:r>
              <a:rPr lang="sv-SE" sz="1400" i="1" dirty="0"/>
              <a:t>) </a:t>
            </a:r>
            <a:r>
              <a:rPr lang="sv-SE" sz="1400" i="1" dirty="0" err="1"/>
              <a:t>Misbehaving</a:t>
            </a:r>
            <a:endParaRPr lang="sv-SE" sz="1400" i="1" dirty="0"/>
          </a:p>
          <a:p>
            <a:pPr marL="0" indent="0">
              <a:buNone/>
            </a:pPr>
            <a:endParaRPr lang="sv-SE" sz="1400" i="1" dirty="0"/>
          </a:p>
          <a:p>
            <a:pPr marL="0" indent="0">
              <a:buNone/>
            </a:pPr>
            <a:endParaRPr lang="sv-SE" sz="1400" i="1" dirty="0"/>
          </a:p>
          <a:p>
            <a:pPr marL="0" indent="0">
              <a:buNone/>
            </a:pPr>
            <a:r>
              <a:rPr lang="sv-SE" i="1" dirty="0" err="1"/>
              <a:t>Framing</a:t>
            </a:r>
            <a:r>
              <a:rPr lang="sv-SE" i="1" dirty="0"/>
              <a:t> (and </a:t>
            </a:r>
            <a:r>
              <a:rPr lang="sv-SE" i="1" dirty="0" err="1"/>
              <a:t>naming</a:t>
            </a:r>
            <a:r>
              <a:rPr lang="sv-SE" i="1" dirty="0"/>
              <a:t>) is </a:t>
            </a:r>
            <a:r>
              <a:rPr lang="sv-SE" i="1" dirty="0" err="1"/>
              <a:t>important</a:t>
            </a:r>
            <a:r>
              <a:rPr lang="sv-SE" i="1" dirty="0"/>
              <a:t>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087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CACE1-3AC9-2B46-905B-5E0C3517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err="1"/>
              <a:t>Kahneman</a:t>
            </a:r>
            <a:r>
              <a:rPr lang="sv-SE" sz="3600" dirty="0"/>
              <a:t> – System 1 (Fast) &amp; System 2 (</a:t>
            </a:r>
            <a:r>
              <a:rPr lang="sv-SE" sz="3600" dirty="0" err="1"/>
              <a:t>Slow</a:t>
            </a:r>
            <a:r>
              <a:rPr lang="sv-SE" sz="3600" dirty="0"/>
              <a:t>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F3E65E0-8BC7-5143-9ED1-C06B18912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395" y="1825625"/>
            <a:ext cx="9620249" cy="4351338"/>
          </a:xfrm>
        </p:spPr>
      </p:pic>
    </p:spTree>
    <p:extLst>
      <p:ext uri="{BB962C8B-B14F-4D97-AF65-F5344CB8AC3E}">
        <p14:creationId xmlns:p14="http://schemas.microsoft.com/office/powerpoint/2010/main" val="283905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144353-34A8-914B-B628-C92A0E73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General </a:t>
            </a:r>
            <a:r>
              <a:rPr lang="sv-SE" sz="3600" dirty="0" err="1"/>
              <a:t>heuristics</a:t>
            </a:r>
            <a:r>
              <a:rPr lang="sv-SE" sz="3600" dirty="0"/>
              <a:t>/</a:t>
            </a:r>
            <a:r>
              <a:rPr lang="sv-SE" sz="3600" dirty="0" err="1"/>
              <a:t>biases</a:t>
            </a:r>
            <a:r>
              <a:rPr lang="sv-SE" sz="3600" dirty="0"/>
              <a:t>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AC1719-C7CE-BC4C-A36F-74701855D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sv-SE" sz="9598"/>
          </a:p>
          <a:p>
            <a:r>
              <a:rPr lang="sv-SE" sz="9598"/>
              <a:t>The </a:t>
            </a:r>
            <a:r>
              <a:rPr lang="sv-SE" sz="9598" err="1"/>
              <a:t>availability</a:t>
            </a:r>
            <a:r>
              <a:rPr lang="sv-SE" sz="9598"/>
              <a:t> </a:t>
            </a:r>
            <a:r>
              <a:rPr lang="sv-SE" sz="9598" err="1"/>
              <a:t>heuristic</a:t>
            </a:r>
            <a:r>
              <a:rPr lang="sv-SE" sz="9598"/>
              <a:t>: </a:t>
            </a:r>
            <a:r>
              <a:rPr lang="sv-SE" sz="7198" err="1"/>
              <a:t>you</a:t>
            </a:r>
            <a:r>
              <a:rPr lang="sv-SE" sz="7198"/>
              <a:t> </a:t>
            </a:r>
            <a:r>
              <a:rPr lang="sv-SE" sz="7198" err="1"/>
              <a:t>use</a:t>
            </a:r>
            <a:r>
              <a:rPr lang="sv-SE" sz="7198"/>
              <a:t> </a:t>
            </a:r>
            <a:r>
              <a:rPr lang="sv-SE" sz="7198" err="1"/>
              <a:t>what</a:t>
            </a:r>
            <a:r>
              <a:rPr lang="sv-SE" sz="7198"/>
              <a:t> </a:t>
            </a:r>
            <a:r>
              <a:rPr lang="sv-SE" sz="7198" err="1"/>
              <a:t>you</a:t>
            </a:r>
            <a:r>
              <a:rPr lang="sv-SE" sz="7198"/>
              <a:t> </a:t>
            </a:r>
            <a:r>
              <a:rPr lang="sv-SE" sz="7198" b="1" err="1"/>
              <a:t>remember</a:t>
            </a:r>
            <a:r>
              <a:rPr lang="sv-SE" sz="7198"/>
              <a:t>. The </a:t>
            </a:r>
            <a:r>
              <a:rPr lang="sv-SE" sz="7198" err="1"/>
              <a:t>importance</a:t>
            </a:r>
            <a:r>
              <a:rPr lang="sv-SE" sz="7198"/>
              <a:t> </a:t>
            </a:r>
            <a:r>
              <a:rPr lang="sv-SE" sz="7198" err="1"/>
              <a:t>of</a:t>
            </a:r>
            <a:r>
              <a:rPr lang="sv-SE" sz="7198"/>
              <a:t> </a:t>
            </a:r>
            <a:r>
              <a:rPr lang="sv-SE" sz="7198" err="1"/>
              <a:t>memory</a:t>
            </a:r>
            <a:r>
              <a:rPr lang="sv-SE" sz="7198"/>
              <a:t>. </a:t>
            </a:r>
          </a:p>
          <a:p>
            <a:endParaRPr lang="sv-SE" sz="9598"/>
          </a:p>
          <a:p>
            <a:r>
              <a:rPr lang="sv-SE" sz="9598"/>
              <a:t>The representative </a:t>
            </a:r>
            <a:r>
              <a:rPr lang="sv-SE" sz="9598" err="1"/>
              <a:t>heuristic</a:t>
            </a:r>
            <a:r>
              <a:rPr lang="sv-SE" sz="9598"/>
              <a:t>: </a:t>
            </a:r>
            <a:r>
              <a:rPr lang="sv-SE" sz="7198"/>
              <a:t>signals/</a:t>
            </a:r>
            <a:r>
              <a:rPr lang="sv-SE" sz="7198" err="1"/>
              <a:t>traits</a:t>
            </a:r>
            <a:r>
              <a:rPr lang="sv-SE" sz="7198"/>
              <a:t> </a:t>
            </a:r>
            <a:r>
              <a:rPr lang="sv-SE" sz="7198" err="1"/>
              <a:t>that</a:t>
            </a:r>
            <a:r>
              <a:rPr lang="sv-SE" sz="7198"/>
              <a:t> </a:t>
            </a:r>
            <a:r>
              <a:rPr lang="sv-SE" sz="7198" err="1"/>
              <a:t>correspond</a:t>
            </a:r>
            <a:r>
              <a:rPr lang="sv-SE" sz="7198"/>
              <a:t> </a:t>
            </a:r>
            <a:r>
              <a:rPr lang="sv-SE" sz="7198" err="1"/>
              <a:t>with</a:t>
            </a:r>
            <a:r>
              <a:rPr lang="sv-SE" sz="7198"/>
              <a:t> </a:t>
            </a:r>
            <a:r>
              <a:rPr lang="sv-SE" sz="7198" err="1"/>
              <a:t>previously</a:t>
            </a:r>
            <a:r>
              <a:rPr lang="sv-SE" sz="7198"/>
              <a:t> </a:t>
            </a:r>
            <a:r>
              <a:rPr lang="sv-SE" sz="7198" err="1"/>
              <a:t>formed</a:t>
            </a:r>
            <a:r>
              <a:rPr lang="sv-SE" sz="7198"/>
              <a:t> </a:t>
            </a:r>
            <a:r>
              <a:rPr lang="sv-SE" sz="7198" b="1"/>
              <a:t>stereotypes </a:t>
            </a:r>
          </a:p>
          <a:p>
            <a:endParaRPr lang="sv-SE" sz="9598"/>
          </a:p>
          <a:p>
            <a:r>
              <a:rPr lang="sv-SE" sz="9598"/>
              <a:t>The </a:t>
            </a:r>
            <a:r>
              <a:rPr lang="sv-SE" sz="9598" err="1"/>
              <a:t>confirmation</a:t>
            </a:r>
            <a:r>
              <a:rPr lang="sv-SE" sz="9598"/>
              <a:t> </a:t>
            </a:r>
            <a:r>
              <a:rPr lang="sv-SE" sz="9598" err="1"/>
              <a:t>heuristic</a:t>
            </a:r>
            <a:r>
              <a:rPr lang="sv-SE" sz="9598"/>
              <a:t>: </a:t>
            </a:r>
            <a:r>
              <a:rPr lang="sv-SE" sz="7198" err="1"/>
              <a:t>search</a:t>
            </a:r>
            <a:r>
              <a:rPr lang="sv-SE" sz="7198"/>
              <a:t> and </a:t>
            </a:r>
            <a:r>
              <a:rPr lang="sv-SE" sz="7198" err="1"/>
              <a:t>collects</a:t>
            </a:r>
            <a:r>
              <a:rPr lang="sv-SE" sz="7198"/>
              <a:t> data (</a:t>
            </a:r>
            <a:r>
              <a:rPr lang="sv-SE" sz="7198" err="1"/>
              <a:t>use</a:t>
            </a:r>
            <a:r>
              <a:rPr lang="sv-SE" sz="7198"/>
              <a:t> </a:t>
            </a:r>
            <a:r>
              <a:rPr lang="sv-SE" sz="7198" err="1"/>
              <a:t>selective</a:t>
            </a:r>
            <a:r>
              <a:rPr lang="sv-SE" sz="7198"/>
              <a:t> data) </a:t>
            </a:r>
            <a:r>
              <a:rPr lang="sv-SE" sz="7198" err="1"/>
              <a:t>when</a:t>
            </a:r>
            <a:r>
              <a:rPr lang="sv-SE" sz="7198"/>
              <a:t> </a:t>
            </a:r>
            <a:r>
              <a:rPr lang="sv-SE" sz="7198" err="1"/>
              <a:t>testing</a:t>
            </a:r>
            <a:r>
              <a:rPr lang="sv-SE" sz="7198"/>
              <a:t> </a:t>
            </a:r>
            <a:r>
              <a:rPr lang="sv-SE" sz="7198" err="1"/>
              <a:t>ideas</a:t>
            </a:r>
            <a:r>
              <a:rPr lang="sv-SE" sz="7198"/>
              <a:t>/</a:t>
            </a:r>
            <a:r>
              <a:rPr lang="sv-SE" sz="7198" err="1"/>
              <a:t>hypotheses</a:t>
            </a:r>
            <a:r>
              <a:rPr lang="sv-SE" sz="7198"/>
              <a:t>. </a:t>
            </a:r>
          </a:p>
          <a:p>
            <a:endParaRPr lang="sv-SE" sz="9598"/>
          </a:p>
          <a:p>
            <a:r>
              <a:rPr lang="sv-SE" sz="9598"/>
              <a:t>The </a:t>
            </a:r>
            <a:r>
              <a:rPr lang="sv-SE" sz="9598" err="1"/>
              <a:t>affect</a:t>
            </a:r>
            <a:r>
              <a:rPr lang="sv-SE" sz="9598"/>
              <a:t> </a:t>
            </a:r>
            <a:r>
              <a:rPr lang="sv-SE" sz="9598" err="1"/>
              <a:t>heuristic</a:t>
            </a:r>
            <a:r>
              <a:rPr lang="sv-SE" sz="9598"/>
              <a:t>: </a:t>
            </a:r>
            <a:r>
              <a:rPr lang="sv-SE" sz="7198" err="1"/>
              <a:t>follow</a:t>
            </a:r>
            <a:r>
              <a:rPr lang="sv-SE" sz="7198"/>
              <a:t> a emotional </a:t>
            </a:r>
            <a:r>
              <a:rPr lang="sv-SE" sz="7198" err="1"/>
              <a:t>evaluation</a:t>
            </a:r>
            <a:r>
              <a:rPr lang="sv-SE" sz="7198"/>
              <a:t> </a:t>
            </a:r>
            <a:r>
              <a:rPr lang="sv-SE" sz="7198" err="1"/>
              <a:t>before</a:t>
            </a:r>
            <a:r>
              <a:rPr lang="sv-SE" sz="7198"/>
              <a:t> an </a:t>
            </a:r>
            <a:r>
              <a:rPr lang="sv-SE" sz="7198" err="1"/>
              <a:t>analytcal</a:t>
            </a:r>
            <a:r>
              <a:rPr lang="sv-SE" sz="7198"/>
              <a:t>. </a:t>
            </a:r>
          </a:p>
          <a:p>
            <a:pPr marL="0" indent="0">
              <a:buNone/>
            </a:pPr>
            <a:endParaRPr lang="sv-SE" sz="7198"/>
          </a:p>
          <a:p>
            <a:pPr marL="0" indent="0">
              <a:buNone/>
            </a:pPr>
            <a:r>
              <a:rPr lang="sv-SE" sz="7198" err="1"/>
              <a:t>Bazerman</a:t>
            </a:r>
            <a:r>
              <a:rPr lang="sv-SE" sz="7198"/>
              <a:t> &amp; Moore (2013, p 7) </a:t>
            </a:r>
            <a:r>
              <a:rPr lang="sv-SE" sz="7198" i="1" err="1"/>
              <a:t>Judgement</a:t>
            </a:r>
            <a:r>
              <a:rPr lang="sv-SE" sz="7198" i="1"/>
              <a:t> in </a:t>
            </a:r>
            <a:r>
              <a:rPr lang="sv-SE" sz="7198" i="1" err="1"/>
              <a:t>Managerial</a:t>
            </a:r>
            <a:r>
              <a:rPr lang="sv-SE" sz="7198" i="1"/>
              <a:t> Decision </a:t>
            </a:r>
            <a:r>
              <a:rPr lang="sv-SE" sz="7198" i="1" err="1"/>
              <a:t>Making</a:t>
            </a:r>
            <a:r>
              <a:rPr lang="sv-SE" sz="7198" i="1"/>
              <a:t> </a:t>
            </a:r>
          </a:p>
          <a:p>
            <a:endParaRPr lang="sv-SE" sz="7198"/>
          </a:p>
          <a:p>
            <a:endParaRPr lang="sv-SE" sz="9598"/>
          </a:p>
          <a:p>
            <a:endParaRPr lang="sv-SE" sz="9598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4946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3C5A4C25-FD3E-2D46-BE2E-4528BBFA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(</a:t>
            </a:r>
            <a:r>
              <a:rPr lang="sv-SE" dirty="0" err="1"/>
              <a:t>approx</a:t>
            </a:r>
            <a:r>
              <a:rPr lang="sv-SE"/>
              <a:t>)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06B7D8-2734-7943-AA5A-C145F7CD7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10.15-10.30 </a:t>
            </a:r>
            <a:r>
              <a:rPr lang="sv-SE" sz="2400" dirty="0" err="1"/>
              <a:t>Introduction</a:t>
            </a:r>
            <a:r>
              <a:rPr lang="sv-SE" sz="2400" dirty="0"/>
              <a:t>. Short presentation – ”</a:t>
            </a:r>
            <a:r>
              <a:rPr lang="sv-SE" sz="2400" dirty="0" err="1"/>
              <a:t>situate</a:t>
            </a:r>
            <a:r>
              <a:rPr lang="sv-SE" sz="2400" dirty="0"/>
              <a:t>” BI/BA</a:t>
            </a:r>
            <a:r>
              <a:rPr lang="sv-SE" sz="2000" dirty="0"/>
              <a:t>.  </a:t>
            </a:r>
            <a:r>
              <a:rPr lang="sv-SE" sz="2000" b="1" dirty="0" err="1"/>
              <a:t>Automate</a:t>
            </a:r>
            <a:r>
              <a:rPr lang="sv-SE" sz="2000" b="1" dirty="0"/>
              <a:t> </a:t>
            </a:r>
            <a:r>
              <a:rPr lang="sv-SE" sz="2000" dirty="0"/>
              <a:t>(ERP/”API”;RPA) &amp; </a:t>
            </a:r>
            <a:r>
              <a:rPr lang="sv-SE" sz="2000" b="1" dirty="0" err="1"/>
              <a:t>Informate</a:t>
            </a:r>
            <a:r>
              <a:rPr lang="sv-SE" sz="2000" dirty="0"/>
              <a:t> (BI/BA). </a:t>
            </a:r>
          </a:p>
          <a:p>
            <a:pPr marL="0" indent="0">
              <a:buNone/>
            </a:pPr>
            <a:r>
              <a:rPr lang="sv-SE" sz="2400" dirty="0"/>
              <a:t>10.30 – Focus: Learning, </a:t>
            </a:r>
            <a:r>
              <a:rPr lang="sv-SE" sz="2400" dirty="0" err="1"/>
              <a:t>Knowledge</a:t>
            </a:r>
            <a:r>
              <a:rPr lang="sv-SE" sz="2400" dirty="0"/>
              <a:t> (”</a:t>
            </a:r>
            <a:r>
              <a:rPr lang="sv-SE" sz="2400" dirty="0" err="1"/>
              <a:t>Informate</a:t>
            </a:r>
            <a:r>
              <a:rPr lang="sv-SE" sz="2400" dirty="0"/>
              <a:t>”) </a:t>
            </a:r>
            <a:r>
              <a:rPr lang="sv-SE" sz="2000" dirty="0" err="1"/>
              <a:t>March</a:t>
            </a:r>
            <a:r>
              <a:rPr lang="sv-SE" sz="2000" dirty="0"/>
              <a:t>; </a:t>
            </a:r>
            <a:r>
              <a:rPr lang="sv-SE" sz="2000" dirty="0" err="1"/>
              <a:t>Exploration</a:t>
            </a:r>
            <a:r>
              <a:rPr lang="sv-SE" sz="2000" dirty="0"/>
              <a:t> &amp; </a:t>
            </a:r>
            <a:r>
              <a:rPr lang="sv-SE" sz="2000" dirty="0" err="1"/>
              <a:t>Exploitation</a:t>
            </a:r>
            <a:r>
              <a:rPr lang="sv-SE" sz="2000" dirty="0"/>
              <a:t> in </a:t>
            </a:r>
            <a:r>
              <a:rPr lang="sv-SE" sz="2000" dirty="0" err="1"/>
              <a:t>Organizational</a:t>
            </a:r>
            <a:r>
              <a:rPr lang="sv-SE" sz="2000" dirty="0"/>
              <a:t> Learning. Jan </a:t>
            </a:r>
            <a:r>
              <a:rPr lang="sv-SE" sz="2000" dirty="0" err="1"/>
              <a:t>Löwstedt</a:t>
            </a:r>
            <a:r>
              <a:rPr lang="sv-SE" sz="2000" dirty="0"/>
              <a:t>.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11.15- 12.00 Small </a:t>
            </a:r>
            <a:r>
              <a:rPr lang="sv-SE" sz="2400" dirty="0" err="1"/>
              <a:t>group</a:t>
            </a:r>
            <a:r>
              <a:rPr lang="sv-SE" sz="2400" dirty="0"/>
              <a:t> </a:t>
            </a:r>
            <a:r>
              <a:rPr lang="sv-SE" sz="2400" dirty="0" err="1"/>
              <a:t>discussion</a:t>
            </a:r>
            <a:r>
              <a:rPr lang="sv-SE" sz="2400" dirty="0"/>
              <a:t>: </a:t>
            </a:r>
            <a:r>
              <a:rPr lang="sv-SE" sz="2000" dirty="0"/>
              <a:t>Focus </a:t>
            </a:r>
            <a:r>
              <a:rPr lang="sv-SE" sz="2000" dirty="0" err="1"/>
              <a:t>Kellog</a:t>
            </a:r>
            <a:r>
              <a:rPr lang="sv-SE" sz="2000" dirty="0"/>
              <a:t> et al. &amp; Arnott et al (2017) ”</a:t>
            </a:r>
            <a:r>
              <a:rPr lang="sv-SE" sz="2000" dirty="0" err="1"/>
              <a:t>Patterns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Business …”</a:t>
            </a:r>
          </a:p>
          <a:p>
            <a:pPr marL="0" indent="0">
              <a:buNone/>
            </a:pPr>
            <a:r>
              <a:rPr lang="sv-SE" sz="2400" dirty="0"/>
              <a:t>13.00 – 14.15 </a:t>
            </a:r>
            <a:r>
              <a:rPr lang="sv-SE" sz="2400" dirty="0" err="1"/>
              <a:t>Our</a:t>
            </a:r>
            <a:r>
              <a:rPr lang="sv-SE" sz="2400" dirty="0"/>
              <a:t> </a:t>
            </a:r>
            <a:r>
              <a:rPr lang="sv-SE" sz="2400" dirty="0" err="1"/>
              <a:t>three</a:t>
            </a:r>
            <a:r>
              <a:rPr lang="sv-SE" sz="2400" dirty="0"/>
              <a:t> </a:t>
            </a:r>
            <a:r>
              <a:rPr lang="sv-SE" sz="2400" dirty="0" err="1"/>
              <a:t>main</a:t>
            </a:r>
            <a:r>
              <a:rPr lang="sv-SE" sz="2400" dirty="0"/>
              <a:t> </a:t>
            </a:r>
            <a:r>
              <a:rPr lang="sv-SE" sz="2400" dirty="0" err="1"/>
              <a:t>articles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r>
              <a:rPr lang="sv-SE" sz="2400" dirty="0"/>
              <a:t>14.15-15.00 Three </a:t>
            </a:r>
            <a:r>
              <a:rPr lang="sv-SE" sz="2400" dirty="0" err="1"/>
              <a:t>other</a:t>
            </a:r>
            <a:r>
              <a:rPr lang="sv-SE" sz="2400" dirty="0"/>
              <a:t>… </a:t>
            </a:r>
          </a:p>
          <a:p>
            <a:pPr marL="0" indent="0">
              <a:buNone/>
            </a:pPr>
            <a:r>
              <a:rPr lang="sv-S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37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C785EB-3391-BA47-808E-152E87D9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err="1"/>
              <a:t>Use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BI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24A66F1-FA76-A54A-8F12-9F9162993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98" y="1981200"/>
            <a:ext cx="9577064" cy="4114800"/>
          </a:xfrm>
        </p:spPr>
      </p:pic>
    </p:spTree>
    <p:extLst>
      <p:ext uri="{BB962C8B-B14F-4D97-AF65-F5344CB8AC3E}">
        <p14:creationId xmlns:p14="http://schemas.microsoft.com/office/powerpoint/2010/main" val="225309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EFF1E35-C15E-764D-8CAC-B930A45D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Patterns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BI-</a:t>
            </a:r>
            <a:r>
              <a:rPr lang="sv-SE" sz="3600" dirty="0" err="1"/>
              <a:t>use</a:t>
            </a:r>
            <a:endParaRPr lang="sv-SE" sz="36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4187EF-A208-1147-BF8E-D2DC84F05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583" y="1565754"/>
            <a:ext cx="5157787" cy="751562"/>
          </a:xfrm>
        </p:spPr>
        <p:txBody>
          <a:bodyPr>
            <a:normAutofit/>
          </a:bodyPr>
          <a:lstStyle/>
          <a:p>
            <a:r>
              <a:rPr lang="sv-SE" sz="2800" b="0" dirty="0" err="1"/>
              <a:t>Generic</a:t>
            </a:r>
            <a:r>
              <a:rPr lang="sv-SE" sz="2800" b="0" dirty="0"/>
              <a:t> IS </a:t>
            </a:r>
            <a:r>
              <a:rPr lang="sv-SE" sz="2800" b="0" dirty="0" err="1"/>
              <a:t>Framework</a:t>
            </a:r>
            <a:endParaRPr lang="sv-SE" sz="2800" b="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6C7BF78-7957-AE4B-AFCE-09A9EAB4DB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147" y="2564905"/>
            <a:ext cx="5734224" cy="3217414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08A6A0-7D02-0342-9DED-BE9E14B53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94" y="1471875"/>
            <a:ext cx="5183188" cy="939321"/>
          </a:xfrm>
        </p:spPr>
        <p:txBody>
          <a:bodyPr>
            <a:normAutofit/>
          </a:bodyPr>
          <a:lstStyle/>
          <a:p>
            <a:r>
              <a:rPr lang="sv-SE" sz="2800" b="0" dirty="0" err="1"/>
              <a:t>Result</a:t>
            </a:r>
            <a:r>
              <a:rPr lang="sv-SE" sz="2800" b="0" dirty="0"/>
              <a:t>: BI-</a:t>
            </a:r>
            <a:r>
              <a:rPr lang="sv-SE" sz="2800" b="0" dirty="0" err="1"/>
              <a:t>based</a:t>
            </a:r>
            <a:r>
              <a:rPr lang="sv-SE" sz="2800" b="0" dirty="0"/>
              <a:t>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8A56A2-E758-B349-8908-E79084881B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994" y="2492897"/>
            <a:ext cx="5183188" cy="3407476"/>
          </a:xfrm>
        </p:spPr>
      </p:pic>
    </p:spTree>
    <p:extLst>
      <p:ext uri="{BB962C8B-B14F-4D97-AF65-F5344CB8AC3E}">
        <p14:creationId xmlns:p14="http://schemas.microsoft.com/office/powerpoint/2010/main" val="689000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EE6B5C-504C-3748-B774-F17192F8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Knowledge</a:t>
            </a:r>
            <a:r>
              <a:rPr lang="sv-SE" sz="3600" dirty="0"/>
              <a:t> </a:t>
            </a:r>
            <a:r>
              <a:rPr lang="sv-SE" sz="3600" dirty="0" err="1"/>
              <a:t>Worker</a:t>
            </a:r>
            <a:r>
              <a:rPr lang="sv-SE" sz="3600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74A267-8936-B543-8B2B-B11154D7A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v-SE" sz="2800" b="0" dirty="0"/>
              <a:t>A </a:t>
            </a:r>
            <a:r>
              <a:rPr lang="sv-SE" sz="2800" b="0" dirty="0" err="1"/>
              <a:t>need</a:t>
            </a:r>
            <a:r>
              <a:rPr lang="sv-SE" sz="2800" b="0" dirty="0"/>
              <a:t> </a:t>
            </a:r>
            <a:r>
              <a:rPr lang="sv-SE" sz="2800" b="0" dirty="0" err="1"/>
              <a:t>of</a:t>
            </a:r>
            <a:r>
              <a:rPr lang="sv-SE" sz="2800" b="0" dirty="0"/>
              <a:t> </a:t>
            </a:r>
            <a:r>
              <a:rPr lang="sv-SE" sz="2800" b="0" dirty="0" err="1"/>
              <a:t>managing</a:t>
            </a:r>
            <a:r>
              <a:rPr lang="sv-SE" sz="2800" b="0" dirty="0"/>
              <a:t> a new </a:t>
            </a:r>
            <a:r>
              <a:rPr lang="sv-SE" sz="2800" b="0" dirty="0" err="1"/>
              <a:t>resource</a:t>
            </a:r>
            <a:r>
              <a:rPr lang="sv-SE" sz="2800" b="0" dirty="0"/>
              <a:t> – </a:t>
            </a:r>
            <a:r>
              <a:rPr lang="sv-SE" sz="2800" b="0" dirty="0" err="1"/>
              <a:t>knowledge</a:t>
            </a:r>
            <a:r>
              <a:rPr lang="sv-SE" sz="2800" b="0" dirty="0"/>
              <a:t>!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D6E6521-D76D-8B4F-BCBE-2D46068C5E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2090" y="2996951"/>
            <a:ext cx="4514773" cy="3192711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5F71657-64B4-F446-8206-CA0DEEDF8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v-SE" sz="2800" b="0" dirty="0"/>
              <a:t>Different </a:t>
            </a:r>
            <a:r>
              <a:rPr lang="sv-SE" sz="2800" b="0" dirty="0" err="1"/>
              <a:t>Approaches</a:t>
            </a:r>
            <a:r>
              <a:rPr lang="sv-SE" sz="2800" b="0" dirty="0"/>
              <a:t> to KM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5F9A7A32-021D-A245-9E3C-A75B0C1542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994" y="3279726"/>
            <a:ext cx="5183188" cy="2135286"/>
          </a:xfrm>
        </p:spPr>
      </p:pic>
    </p:spTree>
    <p:extLst>
      <p:ext uri="{BB962C8B-B14F-4D97-AF65-F5344CB8AC3E}">
        <p14:creationId xmlns:p14="http://schemas.microsoft.com/office/powerpoint/2010/main" val="43527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E8B16-8BAB-7644-B58A-350A5120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”</a:t>
            </a:r>
            <a:r>
              <a:rPr lang="sv-SE" sz="3600" dirty="0" err="1"/>
              <a:t>Contested</a:t>
            </a:r>
            <a:r>
              <a:rPr lang="sv-SE" sz="3600" dirty="0"/>
              <a:t> </a:t>
            </a:r>
            <a:r>
              <a:rPr lang="sv-SE" sz="3600" dirty="0" err="1"/>
              <a:t>Terrain</a:t>
            </a:r>
            <a:r>
              <a:rPr lang="sv-SE" sz="3600" dirty="0"/>
              <a:t>”: </a:t>
            </a:r>
            <a:r>
              <a:rPr lang="sv-SE" sz="2400" dirty="0" err="1"/>
              <a:t>Maximation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Labor </a:t>
            </a:r>
            <a:r>
              <a:rPr lang="sv-SE" sz="2400" dirty="0" err="1"/>
              <a:t>Value</a:t>
            </a:r>
            <a:r>
              <a:rPr lang="sv-SE" sz="2400" dirty="0"/>
              <a:t> &amp; </a:t>
            </a:r>
            <a:r>
              <a:rPr lang="sv-SE" sz="2400" dirty="0" err="1"/>
              <a:t>Workers</a:t>
            </a:r>
            <a:r>
              <a:rPr lang="sv-SE" sz="2400" dirty="0"/>
              <a:t> </a:t>
            </a:r>
            <a:r>
              <a:rPr lang="sv-SE" sz="2400" dirty="0" err="1"/>
              <a:t>Resistance</a:t>
            </a:r>
            <a:r>
              <a:rPr lang="sv-SE" sz="2400" dirty="0"/>
              <a:t>. </a:t>
            </a:r>
            <a:r>
              <a:rPr lang="sv-SE" sz="2400" dirty="0" err="1"/>
              <a:t>Conflict</a:t>
            </a:r>
            <a:r>
              <a:rPr lang="sv-SE" sz="2400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3E0645C-7F74-C14C-B799-0C62E04D6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145" y="1825625"/>
            <a:ext cx="6967397" cy="4351338"/>
          </a:xfrm>
        </p:spPr>
      </p:pic>
    </p:spTree>
    <p:extLst>
      <p:ext uri="{BB962C8B-B14F-4D97-AF65-F5344CB8AC3E}">
        <p14:creationId xmlns:p14="http://schemas.microsoft.com/office/powerpoint/2010/main" val="441651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9639A-0612-8B49-9221-C43A60CD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What</a:t>
            </a:r>
            <a:r>
              <a:rPr lang="sv-SE" sz="3600" dirty="0"/>
              <a:t> </a:t>
            </a:r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algorithms</a:t>
            </a:r>
            <a:r>
              <a:rPr lang="sv-SE" sz="3600" dirty="0"/>
              <a:t> do? </a:t>
            </a:r>
            <a:r>
              <a:rPr lang="sv-SE" sz="2400" dirty="0" err="1"/>
              <a:t>Algorithms</a:t>
            </a:r>
            <a:r>
              <a:rPr lang="sv-SE" sz="2400" dirty="0"/>
              <a:t> &amp; </a:t>
            </a:r>
            <a:r>
              <a:rPr lang="sv-SE" sz="2400" b="1" dirty="0" err="1"/>
              <a:t>affordance</a:t>
            </a:r>
            <a:endParaRPr lang="sv-SE" sz="2400" b="1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C1EE962-5E74-1C46-9A4B-8662D45C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94" y="1690689"/>
            <a:ext cx="10922000" cy="4486275"/>
          </a:xfrm>
        </p:spPr>
      </p:pic>
    </p:spTree>
    <p:extLst>
      <p:ext uri="{BB962C8B-B14F-4D97-AF65-F5344CB8AC3E}">
        <p14:creationId xmlns:p14="http://schemas.microsoft.com/office/powerpoint/2010/main" val="193923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47D9B5-C9B3-C44D-A85C-3F7B3FDF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Result</a:t>
            </a:r>
            <a:r>
              <a:rPr lang="sv-SE" sz="3600" dirty="0"/>
              <a:t> </a:t>
            </a:r>
            <a:r>
              <a:rPr lang="sv-SE" sz="2800" dirty="0"/>
              <a:t>– </a:t>
            </a:r>
            <a:r>
              <a:rPr lang="sv-SE" sz="2800" dirty="0" err="1"/>
              <a:t>how</a:t>
            </a:r>
            <a:r>
              <a:rPr lang="sv-SE" sz="2800" dirty="0"/>
              <a:t> do </a:t>
            </a:r>
            <a:r>
              <a:rPr lang="sv-SE" sz="2800" dirty="0" err="1"/>
              <a:t>employees</a:t>
            </a:r>
            <a:r>
              <a:rPr lang="sv-SE" sz="2800" dirty="0"/>
              <a:t> </a:t>
            </a:r>
            <a:r>
              <a:rPr lang="sv-SE" sz="2800" dirty="0" err="1"/>
              <a:t>experience</a:t>
            </a:r>
            <a:r>
              <a:rPr lang="sv-SE" sz="2800" dirty="0"/>
              <a:t> </a:t>
            </a:r>
            <a:r>
              <a:rPr lang="sv-SE" sz="2800" dirty="0" err="1"/>
              <a:t>use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algorithms</a:t>
            </a:r>
            <a:r>
              <a:rPr lang="sv-SE" sz="2800" dirty="0"/>
              <a:t>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39E80D2-3DC7-9746-A091-FE289E878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744" y="1825625"/>
            <a:ext cx="8451850" cy="4351338"/>
          </a:xfrm>
        </p:spPr>
      </p:pic>
    </p:spTree>
    <p:extLst>
      <p:ext uri="{BB962C8B-B14F-4D97-AF65-F5344CB8AC3E}">
        <p14:creationId xmlns:p14="http://schemas.microsoft.com/office/powerpoint/2010/main" val="89577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B7A8ED-7024-564C-A545-9F863241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DIRECTING: </a:t>
            </a:r>
            <a:r>
              <a:rPr lang="sv-SE" sz="2800" dirty="0" err="1"/>
              <a:t>Recommending</a:t>
            </a:r>
            <a:r>
              <a:rPr lang="sv-SE" sz="2800" dirty="0"/>
              <a:t> &amp; </a:t>
            </a:r>
            <a:r>
              <a:rPr lang="sv-SE" sz="2800" dirty="0" err="1"/>
              <a:t>Restricting</a:t>
            </a:r>
            <a:endParaRPr lang="sv-SE" sz="28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11A2567-6ABE-9947-A813-D40385F17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357" y="1825625"/>
            <a:ext cx="9063411" cy="4351338"/>
          </a:xfrm>
        </p:spPr>
      </p:pic>
    </p:spTree>
    <p:extLst>
      <p:ext uri="{BB962C8B-B14F-4D97-AF65-F5344CB8AC3E}">
        <p14:creationId xmlns:p14="http://schemas.microsoft.com/office/powerpoint/2010/main" val="356269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BDB8AB-0134-D34C-8AEE-397F02D3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EVALUATING: </a:t>
            </a:r>
            <a:r>
              <a:rPr lang="sv-SE" sz="2800" dirty="0"/>
              <a:t>Recording &amp; Rating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7A41473-BCDE-5D42-B7C4-42A4B2EE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09" y="1831975"/>
            <a:ext cx="8393208" cy="4351338"/>
          </a:xfrm>
        </p:spPr>
      </p:pic>
    </p:spTree>
    <p:extLst>
      <p:ext uri="{BB962C8B-B14F-4D97-AF65-F5344CB8AC3E}">
        <p14:creationId xmlns:p14="http://schemas.microsoft.com/office/powerpoint/2010/main" val="2680493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01C87E-0B75-6745-8560-E409E812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DISCIPLINE: </a:t>
            </a:r>
            <a:r>
              <a:rPr lang="sv-SE" sz="2800" dirty="0" err="1"/>
              <a:t>Replacing</a:t>
            </a:r>
            <a:r>
              <a:rPr lang="sv-SE" sz="2800" dirty="0"/>
              <a:t> &amp; </a:t>
            </a:r>
            <a:r>
              <a:rPr lang="sv-SE" sz="2800" dirty="0" err="1"/>
              <a:t>Rewarding</a:t>
            </a:r>
            <a:endParaRPr lang="sv-SE" sz="28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C72FB58-2B9D-C043-835A-2EF26E116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400" y="1825625"/>
            <a:ext cx="8463436" cy="4351338"/>
          </a:xfrm>
        </p:spPr>
      </p:pic>
    </p:spTree>
    <p:extLst>
      <p:ext uri="{BB962C8B-B14F-4D97-AF65-F5344CB8AC3E}">
        <p14:creationId xmlns:p14="http://schemas.microsoft.com/office/powerpoint/2010/main" val="28187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D61FD7-600C-E843-9A5E-9CD3C3BE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Decision </a:t>
            </a:r>
            <a:r>
              <a:rPr lang="sv-SE" sz="3600" dirty="0" err="1"/>
              <a:t>making</a:t>
            </a:r>
            <a:r>
              <a:rPr lang="sv-SE" sz="3600" dirty="0"/>
              <a:t> (process?)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AFDA21-A336-7D40-AC81-7E8A2AAE7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583" y="1511301"/>
            <a:ext cx="5157787" cy="762000"/>
          </a:xfrm>
        </p:spPr>
        <p:txBody>
          <a:bodyPr>
            <a:normAutofit fontScale="92500"/>
          </a:bodyPr>
          <a:lstStyle/>
          <a:p>
            <a:r>
              <a:rPr lang="sv-SE" sz="2800" b="0" dirty="0" err="1"/>
              <a:t>Theories</a:t>
            </a:r>
            <a:r>
              <a:rPr lang="sv-SE" sz="2800" b="0" dirty="0"/>
              <a:t>- </a:t>
            </a:r>
            <a:r>
              <a:rPr lang="sv-SE" sz="2800" b="0" dirty="0" err="1"/>
              <a:t>Ideas</a:t>
            </a:r>
            <a:r>
              <a:rPr lang="sv-SE" sz="2800" b="0" dirty="0"/>
              <a:t> (”Socio”, Social”)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26FBDC33-2BD9-FD4B-AEA2-34FE6C2EF4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583" y="2749463"/>
            <a:ext cx="5157787" cy="3122172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4C8488-ED56-DC43-8B1F-59FE48C1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94" y="1409701"/>
            <a:ext cx="5183188" cy="800100"/>
          </a:xfrm>
        </p:spPr>
        <p:txBody>
          <a:bodyPr/>
          <a:lstStyle/>
          <a:p>
            <a:r>
              <a:rPr lang="sv-SE" dirty="0"/>
              <a:t> </a:t>
            </a:r>
            <a:r>
              <a:rPr lang="sv-SE" sz="2800" b="0" dirty="0"/>
              <a:t>Tools - </a:t>
            </a:r>
            <a:r>
              <a:rPr lang="sv-SE" sz="2800" b="0" dirty="0" err="1"/>
              <a:t>Materiality</a:t>
            </a:r>
            <a:endParaRPr lang="sv-SE" sz="2800" b="0" dirty="0"/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00CBFA38-77DD-514E-A30B-D75CE0E8D9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5244" y="2505075"/>
            <a:ext cx="4918688" cy="3684588"/>
          </a:xfrm>
        </p:spPr>
      </p:pic>
    </p:spTree>
    <p:extLst>
      <p:ext uri="{BB962C8B-B14F-4D97-AF65-F5344CB8AC3E}">
        <p14:creationId xmlns:p14="http://schemas.microsoft.com/office/powerpoint/2010/main" val="358486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40149-1833-8547-BC9D-0D12DF5A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378" y="620688"/>
            <a:ext cx="9314248" cy="1143000"/>
          </a:xfrm>
        </p:spPr>
        <p:txBody>
          <a:bodyPr/>
          <a:lstStyle/>
          <a:p>
            <a:r>
              <a:rPr lang="sv-SE" sz="3600" dirty="0" err="1"/>
              <a:t>Materiality</a:t>
            </a:r>
            <a:r>
              <a:rPr lang="sv-SE" sz="3600" dirty="0"/>
              <a:t>: Tools- </a:t>
            </a:r>
            <a:r>
              <a:rPr lang="sv-SE" sz="3600" dirty="0" err="1"/>
              <a:t>history</a:t>
            </a:r>
            <a:r>
              <a:rPr lang="sv-SE" sz="3600" dirty="0"/>
              <a:t>. </a:t>
            </a:r>
            <a:r>
              <a:rPr lang="sv-SE" sz="2000" dirty="0"/>
              <a:t>Power et al (2019)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EECCB45-3C54-224F-8559-AAF2A6599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" y="1981200"/>
            <a:ext cx="11017223" cy="4114800"/>
          </a:xfrm>
        </p:spPr>
      </p:pic>
    </p:spTree>
    <p:extLst>
      <p:ext uri="{BB962C8B-B14F-4D97-AF65-F5344CB8AC3E}">
        <p14:creationId xmlns:p14="http://schemas.microsoft.com/office/powerpoint/2010/main" val="254328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5668" y="2628900"/>
            <a:ext cx="6622256" cy="26860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582194" y="5634039"/>
            <a:ext cx="5829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2450" indent="-552450" algn="r">
              <a:spcBef>
                <a:spcPct val="50000"/>
              </a:spcBef>
            </a:pPr>
            <a:r>
              <a:rPr lang="en-US" sz="1200" b="1" i="1">
                <a:solidFill>
                  <a:srgbClr val="17375E"/>
                </a:solidFill>
                <a:latin typeface="Arial" pitchFamily="34" charset="0"/>
              </a:rPr>
              <a:t>SO 3  Current ERP system characteristics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124994" y="1885950"/>
            <a:ext cx="5943600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70000"/>
              </a:spcBef>
            </a:pPr>
            <a:r>
              <a:rPr lang="en-US" sz="1500" b="1" dirty="0">
                <a:solidFill>
                  <a:srgbClr val="17375E"/>
                </a:solidFill>
                <a:latin typeface="Arial" pitchFamily="34" charset="0"/>
              </a:rPr>
              <a:t>EDI</a:t>
            </a:r>
            <a:r>
              <a:rPr lang="en-US" sz="1500" dirty="0">
                <a:solidFill>
                  <a:srgbClr val="17375E"/>
                </a:solidFill>
                <a:latin typeface="Arial" pitchFamily="34" charset="0"/>
              </a:rPr>
              <a:t>, </a:t>
            </a:r>
            <a:r>
              <a:rPr lang="en-US" sz="1500" b="1" dirty="0">
                <a:solidFill>
                  <a:srgbClr val="17375E"/>
                </a:solidFill>
                <a:latin typeface="Arial" pitchFamily="34" charset="0"/>
              </a:rPr>
              <a:t>Internet EDI</a:t>
            </a:r>
            <a:r>
              <a:rPr lang="en-US" sz="1500" dirty="0">
                <a:solidFill>
                  <a:srgbClr val="17375E"/>
                </a:solidFill>
                <a:latin typeface="Arial" pitchFamily="34" charset="0"/>
              </a:rPr>
              <a:t>, or </a:t>
            </a:r>
            <a:r>
              <a:rPr lang="en-US" sz="1500" b="1" dirty="0">
                <a:solidFill>
                  <a:srgbClr val="17375E"/>
                </a:solidFill>
                <a:latin typeface="Arial" pitchFamily="34" charset="0"/>
              </a:rPr>
              <a:t>extranets</a:t>
            </a:r>
            <a:r>
              <a:rPr lang="en-US" sz="1500" dirty="0">
                <a:solidFill>
                  <a:srgbClr val="17375E"/>
                </a:solidFill>
                <a:latin typeface="Arial" pitchFamily="34" charset="0"/>
              </a:rPr>
              <a:t> are used to connect a company</a:t>
            </a:r>
            <a:r>
              <a:rPr lang="ja-JP" altLang="en-US" sz="1500">
                <a:solidFill>
                  <a:srgbClr val="17375E"/>
                </a:solidFill>
                <a:latin typeface="Arial" pitchFamily="34" charset="0"/>
              </a:rPr>
              <a:t>’</a:t>
            </a:r>
            <a:r>
              <a:rPr lang="en-US" altLang="ja-JP" sz="1500" dirty="0">
                <a:solidFill>
                  <a:srgbClr val="17375E"/>
                </a:solidFill>
                <a:latin typeface="Arial" pitchFamily="34" charset="0"/>
              </a:rPr>
              <a:t>s ERP system to the IT systems of its suppliers and customers.</a:t>
            </a:r>
            <a:endParaRPr lang="en-US" sz="1500" dirty="0">
              <a:solidFill>
                <a:srgbClr val="17375E"/>
              </a:solidFill>
              <a:latin typeface="Arial" pitchFamily="34" charset="0"/>
            </a:endParaRPr>
          </a:p>
        </p:txBody>
      </p:sp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2953544" y="4686301"/>
            <a:ext cx="1485900" cy="41549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50" b="1" dirty="0">
                <a:solidFill>
                  <a:srgbClr val="004070"/>
                </a:solidFill>
              </a:rPr>
              <a:t>Exhibit 6-2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50" dirty="0"/>
              <a:t>An ERP II System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4008562" y="1033908"/>
            <a:ext cx="5589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ERP systems: AUTOMATE </a:t>
            </a:r>
            <a:r>
              <a:rPr lang="en-US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Integration. </a:t>
            </a:r>
            <a:r>
              <a:rPr lang="en-US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Transactional Data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F90588C-4C27-B04F-AAA5-13F270B3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43921BC-9A14-2844-ADEE-6126ACF7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53631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4D5308-9F26-5D4C-AA08-AEED10C0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err="1"/>
              <a:t>Materiality</a:t>
            </a:r>
            <a:r>
              <a:rPr lang="sv-SE" sz="3600" dirty="0"/>
              <a:t>: Tools – </a:t>
            </a:r>
            <a:r>
              <a:rPr lang="sv-SE" sz="3600" dirty="0" err="1"/>
              <a:t>history</a:t>
            </a:r>
            <a:r>
              <a:rPr lang="sv-SE" sz="3600" dirty="0"/>
              <a:t>/</a:t>
            </a:r>
            <a:r>
              <a:rPr lang="sv-SE" sz="3600" dirty="0" err="1"/>
              <a:t>Legacy</a:t>
            </a:r>
            <a:r>
              <a:rPr lang="sv-SE" sz="3600" dirty="0"/>
              <a:t>. </a:t>
            </a:r>
            <a:r>
              <a:rPr lang="sv-SE" sz="3600" dirty="0" err="1"/>
              <a:t>Functionality</a:t>
            </a:r>
            <a:r>
              <a:rPr lang="sv-SE" sz="3600" dirty="0"/>
              <a:t> &amp; </a:t>
            </a:r>
            <a:r>
              <a:rPr lang="sv-SE" sz="3600" dirty="0" err="1"/>
              <a:t>Use</a:t>
            </a:r>
            <a:r>
              <a:rPr lang="sv-SE" sz="3600" dirty="0"/>
              <a:t> </a:t>
            </a:r>
            <a:r>
              <a:rPr lang="sv-SE" sz="2800" dirty="0"/>
              <a:t>(”Design &amp; </a:t>
            </a:r>
            <a:r>
              <a:rPr lang="sv-SE" sz="2800" dirty="0" err="1"/>
              <a:t>Use</a:t>
            </a:r>
            <a:r>
              <a:rPr lang="sv-SE" sz="2800" dirty="0"/>
              <a:t>”).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F916A25-650D-1D42-8352-374102C88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295" y="1825625"/>
            <a:ext cx="8445499" cy="4351338"/>
          </a:xfrm>
        </p:spPr>
      </p:pic>
    </p:spTree>
    <p:extLst>
      <p:ext uri="{BB962C8B-B14F-4D97-AF65-F5344CB8AC3E}">
        <p14:creationId xmlns:p14="http://schemas.microsoft.com/office/powerpoint/2010/main" val="281469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BECE7-B837-3546-9382-E226CEA8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62" y="188640"/>
            <a:ext cx="7886700" cy="1218560"/>
          </a:xfrm>
        </p:spPr>
        <p:txBody>
          <a:bodyPr>
            <a:noAutofit/>
          </a:bodyPr>
          <a:lstStyle/>
          <a:p>
            <a:r>
              <a:rPr lang="sv-SE" sz="2700" dirty="0"/>
              <a:t>The AI – </a:t>
            </a:r>
            <a:r>
              <a:rPr lang="sv-SE" sz="2700" dirty="0" err="1"/>
              <a:t>environment</a:t>
            </a:r>
            <a:r>
              <a:rPr lang="sv-SE" sz="2700" dirty="0"/>
              <a:t>/ </a:t>
            </a:r>
            <a:r>
              <a:rPr lang="sv-SE" sz="2700" dirty="0" err="1"/>
              <a:t>development?Royal</a:t>
            </a:r>
            <a:r>
              <a:rPr lang="sv-SE" sz="2700" dirty="0"/>
              <a:t> </a:t>
            </a:r>
            <a:r>
              <a:rPr lang="sv-SE" sz="2700" dirty="0" err="1"/>
              <a:t>Society</a:t>
            </a:r>
            <a:r>
              <a:rPr lang="sv-SE" sz="2700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CBD6A63-0BF8-0248-9A28-C6BD62CEE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306" y="1196752"/>
            <a:ext cx="10873208" cy="5544616"/>
          </a:xfrm>
        </p:spPr>
      </p:pic>
    </p:spTree>
    <p:extLst>
      <p:ext uri="{BB962C8B-B14F-4D97-AF65-F5344CB8AC3E}">
        <p14:creationId xmlns:p14="http://schemas.microsoft.com/office/powerpoint/2010/main" val="367587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6DCD1F-F14C-DA47-9245-CAF122C1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”Learning”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5ED33B4-66A5-B341-A70D-FCDCB0AE8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90" y="1752600"/>
            <a:ext cx="8641448" cy="4772744"/>
          </a:xfrm>
        </p:spPr>
      </p:pic>
    </p:spTree>
    <p:extLst>
      <p:ext uri="{BB962C8B-B14F-4D97-AF65-F5344CB8AC3E}">
        <p14:creationId xmlns:p14="http://schemas.microsoft.com/office/powerpoint/2010/main" val="344902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D0525C-9B45-1141-BFDA-946B41CD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 err="1"/>
              <a:t>Analytics</a:t>
            </a:r>
            <a:r>
              <a:rPr lang="sv-SE" sz="4000" dirty="0"/>
              <a:t> – old (RDBM; Query) and new. </a:t>
            </a:r>
            <a:r>
              <a:rPr lang="sv-SE" sz="1800" dirty="0" err="1"/>
              <a:t>According</a:t>
            </a:r>
            <a:r>
              <a:rPr lang="sv-SE" sz="1800" dirty="0"/>
              <a:t> to </a:t>
            </a:r>
            <a:r>
              <a:rPr lang="sv-SE" sz="1800" dirty="0" err="1"/>
              <a:t>Qlik</a:t>
            </a:r>
            <a:r>
              <a:rPr lang="sv-SE" sz="1800" dirty="0"/>
              <a:t>!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C68CB98-C471-174F-B4DE-ADDE3130B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6194" y="1752600"/>
            <a:ext cx="5357738" cy="3465911"/>
          </a:xfr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D177ADC-7495-3848-A42A-5CA27617C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9657" y="1752600"/>
            <a:ext cx="5069705" cy="3465911"/>
          </a:xfrm>
        </p:spPr>
      </p:pic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10DB5798-36E0-BD45-9C93-4FF9903A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F69B5CBE-CC2C-6F43-845F-419A99C2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4A1D-46CD-AF41-AFDA-2BB93675DBE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598492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tets 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1E1E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902</Words>
  <Application>Microsoft Macintosh PowerPoint</Application>
  <PresentationFormat>Anpassad</PresentationFormat>
  <Paragraphs>273</Paragraphs>
  <Slides>28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Berling</vt:lpstr>
      <vt:lpstr>Calibri</vt:lpstr>
      <vt:lpstr>Universitetets mall</vt:lpstr>
      <vt:lpstr>Doctoral Course Management, Organisation, ICT.  Meeting 3, May 2, 2022.   Decision - Learning</vt:lpstr>
      <vt:lpstr>Agenda (approx) </vt:lpstr>
      <vt:lpstr>Decision making (process?)</vt:lpstr>
      <vt:lpstr>Materiality: Tools- history. Power et al (2019)</vt:lpstr>
      <vt:lpstr>PowerPoint-presentation</vt:lpstr>
      <vt:lpstr>Materiality: Tools – history/Legacy. Functionality &amp; Use (”Design &amp; Use”).</vt:lpstr>
      <vt:lpstr>The AI – environment/ development?Royal Society </vt:lpstr>
      <vt:lpstr>”Learning”</vt:lpstr>
      <vt:lpstr>Analytics – old (RDBM; Query) and new. According to Qlik!</vt:lpstr>
      <vt:lpstr>Ideas about decision</vt:lpstr>
      <vt:lpstr>Ideas: Tradition vs Alternative (Behavioral Economics)</vt:lpstr>
      <vt:lpstr>Behavioral Decision </vt:lpstr>
      <vt:lpstr>Herbert Simon</vt:lpstr>
      <vt:lpstr>Central Assumptions/Concepts in Decision Theory/Making and Organisational Design (e.g. Design Science; Nudging). </vt:lpstr>
      <vt:lpstr>Some aspects…</vt:lpstr>
      <vt:lpstr>Person &amp; Situation (”SocialPsycology”): The Situation</vt:lpstr>
      <vt:lpstr>Different situations – different decisions, different actions!</vt:lpstr>
      <vt:lpstr>Kahneman – System 1 (Fast) &amp; System 2 (Slow)</vt:lpstr>
      <vt:lpstr>General heuristics/biases  </vt:lpstr>
      <vt:lpstr>Use of BI</vt:lpstr>
      <vt:lpstr>Patterns of BI-use</vt:lpstr>
      <vt:lpstr>Knowledge Worker </vt:lpstr>
      <vt:lpstr>”Contested Terrain”: Maximation of Labor Value &amp; Workers Resistance. Conflict </vt:lpstr>
      <vt:lpstr>What can algorithms do? Algorithms &amp; affordance</vt:lpstr>
      <vt:lpstr>Result – how do employees experience use of algorithms?</vt:lpstr>
      <vt:lpstr>DIRECTING: Recommending &amp; Restricting</vt:lpstr>
      <vt:lpstr>EVALUATING: Recording &amp; Rating</vt:lpstr>
      <vt:lpstr>DISCIPLINE: Replacing &amp; Rewarding</vt:lpstr>
    </vt:vector>
  </TitlesOfParts>
  <Company>Engelska parken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Microsoft Office-användare</cp:lastModifiedBy>
  <cp:revision>28</cp:revision>
  <dcterms:created xsi:type="dcterms:W3CDTF">2013-08-22T08:31:25Z</dcterms:created>
  <dcterms:modified xsi:type="dcterms:W3CDTF">2022-05-02T06:46:31Z</dcterms:modified>
</cp:coreProperties>
</file>