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  <p:sldId id="271" r:id="rId7"/>
    <p:sldId id="262" r:id="rId8"/>
    <p:sldId id="273" r:id="rId9"/>
    <p:sldId id="272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2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3D8DA-8AAB-0CAD-C9C6-6AD449DAC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F944BF-CA9B-5A1D-C23A-F72BAAB1D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34F573-E800-6436-77F7-0D2906A7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AD4204-CDAB-4A4C-56F4-EEEBB88F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E9B62D-5DBC-71FF-82CC-FA17BC67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42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63D961-79CB-3917-BE65-6626EB54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1965B9-5D72-E298-19F8-0A3A9BB50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272C09-A895-9AA4-7066-11D18D27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BBDDAE-A35B-A1FC-0588-55EAE462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173919-9515-F6A4-7955-4510E750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13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349C982-BB47-1DCB-9222-9EC22A518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B15076-DF3F-9A8E-0359-49E31C532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108C23-9BF7-85A0-66FC-A25F711C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4FEA94-B561-E73A-F5D1-684ED56B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D5431C-2E7A-E325-8EC5-9BD89A52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16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44FA54-B944-0E94-20D5-8D9C586D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BB92B3-AB2E-6E32-CFF0-BF3134F50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347BE6-E56F-865B-31DC-D029D6E0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A6817C-B2C8-E596-ACCE-A5F9B189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4D1D5E-8A03-381F-0677-BD2B5142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2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B479E-9916-71FD-FA3F-15A7F8D7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A70965-0A80-61BB-39C6-CCE4C5958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2A7644-0DDC-9AA6-CF45-0B92B77A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82BF74-FD8C-F8F8-E9D2-04EBAF19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C7B1D1-EB65-BCD2-C85F-734DA13F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4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269AD-9D81-7C94-44D0-D414C527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8556C8-E208-B591-D32C-FB76CA3F6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0F9239C-A517-15A9-D58D-E104C3F1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EF3499-6EFF-8DDE-DAEA-632321D7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E61BD4-401E-982F-D622-6735424C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71FA6B-1F84-D93C-7B21-CF71B535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64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313858-75C1-BD66-2E6C-39A05AD3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099F43-635C-56CC-2D92-A72E198E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E1EC439-84C3-BB01-CA59-E16CC73E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C55F1B8-6A23-F949-725F-97D819F04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A5A23C-FFD0-4723-C7E1-2E97C5657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3311DB-D158-C3E2-7AB2-2A42A369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43044C3-CF72-9B7A-7B29-A3ED4A8A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C107CA2-0CA0-48F9-51E0-0C8AE883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43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10721-740D-624A-BF03-73729641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1A6FF4B-7AFB-E04D-C0A7-94608AD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C7F4B1B-75DF-FCB3-7BCF-7C04384A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59356F-94DA-9803-94AE-98A533F0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5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34EFBB-1D5F-648F-562B-3B346E53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8EDA556-2159-0F08-C0F5-06EC2330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B7F668-FEB5-8D67-16E7-7F93CD0F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26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3B6348-026C-3046-B54B-1417E45E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685CD4-9329-0B71-90DE-3DE8C175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D08FDD-6382-CF37-AD47-0A95C1859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D470470-0038-BE48-02FB-E04367B9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8B7B42-55B5-ECBF-1027-4E666CFC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43EB8C-85E1-4D64-33EA-D0BD51A3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019E41-C99A-3333-F615-F52EB31E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6896F34-D687-4415-B815-7569B3B23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11C617-56C2-FFF4-EAB0-FA02993BD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0274D34-E5B9-8A54-334C-2623BAC7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787D6E2-2BAC-3E7D-1514-2269BD12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4B9B8E-3C38-9032-11EF-EF86B357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53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ED9EF9-9D83-0482-284D-C2FEA15A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D2E7CD-1256-8621-6EB5-B66BE56EF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BA65F7-A545-DDAA-33D2-0953F9EC5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0A8A-85D3-4CB0-B67C-EF83F559F0DC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CDB109-CD34-359C-F880-0B0D545D3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948667-C6E6-FD6F-A7FA-759BC7511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E29CB-E99B-4366-BBC1-DB936D8F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05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33787" y="1120003"/>
            <a:ext cx="4494598" cy="35702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defTabSz="914400"/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Organizational Memory, </a:t>
            </a:r>
            <a:b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Routines </a:t>
            </a:r>
            <a:b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Technology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body" idx="1"/>
          </p:nvPr>
        </p:nvSpPr>
        <p:spPr>
          <a:xfrm>
            <a:off x="3028950" y="4782320"/>
            <a:ext cx="5733470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Management, Organization and ICT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defTabSz="914400"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Ph.D. course 22 05 18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75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560B6-B9B6-8945-BA15-53AED6107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764704"/>
            <a:ext cx="8784976" cy="5976664"/>
          </a:xfrm>
        </p:spPr>
      </p:pic>
    </p:spTree>
    <p:extLst>
      <p:ext uri="{BB962C8B-B14F-4D97-AF65-F5344CB8AC3E}">
        <p14:creationId xmlns:p14="http://schemas.microsoft.com/office/powerpoint/2010/main" val="302863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D563A3-EEE1-A447-B04C-0CB835D83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76672"/>
            <a:ext cx="8712967" cy="6192688"/>
          </a:xfrm>
        </p:spPr>
      </p:pic>
    </p:spTree>
    <p:extLst>
      <p:ext uri="{BB962C8B-B14F-4D97-AF65-F5344CB8AC3E}">
        <p14:creationId xmlns:p14="http://schemas.microsoft.com/office/powerpoint/2010/main" val="178048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94ACA3-E630-414C-8BF5-74A12B1AD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3" y="476673"/>
            <a:ext cx="8064896" cy="6264696"/>
          </a:xfrm>
        </p:spPr>
      </p:pic>
    </p:spTree>
    <p:extLst>
      <p:ext uri="{BB962C8B-B14F-4D97-AF65-F5344CB8AC3E}">
        <p14:creationId xmlns:p14="http://schemas.microsoft.com/office/powerpoint/2010/main" val="65792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CDEC3C-9FE6-A3F5-125C-076BCE17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br>
              <a:rPr lang="sv-SE" sz="3100" dirty="0">
                <a:solidFill>
                  <a:srgbClr val="FFFFFF"/>
                </a:solidFill>
              </a:rPr>
            </a:br>
            <a:r>
              <a:rPr lang="sv-SE" sz="3100" dirty="0" err="1">
                <a:solidFill>
                  <a:srgbClr val="FFFFFF"/>
                </a:solidFill>
              </a:rPr>
              <a:t>Development</a:t>
            </a:r>
            <a:r>
              <a:rPr lang="sv-SE" sz="3100" dirty="0">
                <a:solidFill>
                  <a:srgbClr val="FFFFFF"/>
                </a:solidFill>
              </a:rPr>
              <a:t> </a:t>
            </a:r>
            <a:r>
              <a:rPr lang="sv-SE" sz="3100" dirty="0" err="1">
                <a:solidFill>
                  <a:srgbClr val="FFFFFF"/>
                </a:solidFill>
              </a:rPr>
              <a:t>of</a:t>
            </a:r>
            <a:r>
              <a:rPr lang="sv-SE" sz="3100" dirty="0">
                <a:solidFill>
                  <a:srgbClr val="FFFFFF"/>
                </a:solidFill>
              </a:rPr>
              <a:t> </a:t>
            </a:r>
            <a:r>
              <a:rPr lang="sv-SE" sz="3100" dirty="0" err="1">
                <a:solidFill>
                  <a:srgbClr val="FFFFFF"/>
                </a:solidFill>
              </a:rPr>
              <a:t>Dynamic</a:t>
            </a:r>
            <a:r>
              <a:rPr lang="sv-SE" sz="3100" dirty="0">
                <a:solidFill>
                  <a:srgbClr val="FFFFFF"/>
                </a:solidFill>
              </a:rPr>
              <a:t>  </a:t>
            </a:r>
            <a:r>
              <a:rPr lang="sv-SE" sz="3100" dirty="0" err="1">
                <a:solidFill>
                  <a:srgbClr val="FFFFFF"/>
                </a:solidFill>
              </a:rPr>
              <a:t>capabilities</a:t>
            </a:r>
            <a:br>
              <a:rPr lang="sv-SE" sz="3100" dirty="0">
                <a:solidFill>
                  <a:srgbClr val="FFFFFF"/>
                </a:solidFill>
              </a:rPr>
            </a:br>
            <a:r>
              <a:rPr lang="sv-SE" sz="3100" dirty="0">
                <a:solidFill>
                  <a:srgbClr val="FFFFFF"/>
                </a:solidFill>
              </a:rPr>
              <a:t>(</a:t>
            </a:r>
            <a:r>
              <a:rPr lang="sv-SE" sz="3100" dirty="0" err="1">
                <a:solidFill>
                  <a:srgbClr val="FFFFFF"/>
                </a:solidFill>
              </a:rPr>
              <a:t>competitive</a:t>
            </a:r>
            <a:r>
              <a:rPr lang="sv-SE" sz="3100" dirty="0">
                <a:solidFill>
                  <a:srgbClr val="FFFFFF"/>
                </a:solidFill>
              </a:rPr>
              <a:t> </a:t>
            </a:r>
            <a:r>
              <a:rPr lang="sv-SE" sz="3100" dirty="0" err="1">
                <a:solidFill>
                  <a:srgbClr val="FFFFFF"/>
                </a:solidFill>
              </a:rPr>
              <a:t>adantage</a:t>
            </a:r>
            <a:r>
              <a:rPr lang="sv-SE" sz="31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1656F95-5974-E5D5-5782-FA8F4631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sz="3200" dirty="0"/>
              <a:t>Resources – </a:t>
            </a:r>
            <a:r>
              <a:rPr lang="sv-SE" sz="3200" dirty="0" err="1"/>
              <a:t>routines</a:t>
            </a:r>
            <a:r>
              <a:rPr lang="sv-SE" sz="3200" dirty="0"/>
              <a:t> – </a:t>
            </a:r>
            <a:r>
              <a:rPr lang="sv-SE" sz="3200" dirty="0" err="1"/>
              <a:t>capabilities</a:t>
            </a:r>
            <a:endParaRPr lang="sv-SE" sz="3200" dirty="0"/>
          </a:p>
          <a:p>
            <a:r>
              <a:rPr lang="sv-SE" sz="3200" dirty="0"/>
              <a:t> </a:t>
            </a:r>
            <a:r>
              <a:rPr lang="sv-SE" sz="3200" dirty="0" err="1"/>
              <a:t>Interplay</a:t>
            </a:r>
            <a:r>
              <a:rPr lang="sv-SE" sz="3200" dirty="0"/>
              <a:t> </a:t>
            </a:r>
            <a:r>
              <a:rPr lang="sv-SE" sz="3200" dirty="0" err="1"/>
              <a:t>between</a:t>
            </a:r>
            <a:r>
              <a:rPr lang="sv-SE" sz="3200" dirty="0"/>
              <a:t> </a:t>
            </a:r>
            <a:r>
              <a:rPr lang="sv-SE" sz="3200" dirty="0" err="1"/>
              <a:t>tangible</a:t>
            </a:r>
            <a:r>
              <a:rPr lang="sv-SE" sz="3200" dirty="0"/>
              <a:t> and </a:t>
            </a:r>
            <a:r>
              <a:rPr lang="sv-SE" sz="3200" dirty="0" err="1"/>
              <a:t>intangible</a:t>
            </a:r>
            <a:r>
              <a:rPr lang="sv-SE" sz="3200" dirty="0"/>
              <a:t> </a:t>
            </a:r>
            <a:r>
              <a:rPr lang="sv-SE" sz="3200" dirty="0" err="1"/>
              <a:t>resources</a:t>
            </a:r>
            <a:r>
              <a:rPr lang="sv-SE" sz="32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200" dirty="0" err="1"/>
              <a:t>Idea</a:t>
            </a:r>
            <a:r>
              <a:rPr lang="sv-SE" sz="3200" dirty="0"/>
              <a:t> generation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200" dirty="0" err="1"/>
              <a:t>Idea</a:t>
            </a:r>
            <a:r>
              <a:rPr lang="sv-SE" sz="3200" dirty="0"/>
              <a:t> </a:t>
            </a:r>
            <a:r>
              <a:rPr lang="sv-SE" sz="3200" dirty="0" err="1"/>
              <a:t>validation</a:t>
            </a:r>
            <a:endParaRPr lang="sv-SE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3200" dirty="0" err="1"/>
              <a:t>Knowledge</a:t>
            </a:r>
            <a:r>
              <a:rPr lang="sv-SE" sz="3200" dirty="0"/>
              <a:t> integration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200" dirty="0" err="1"/>
              <a:t>Knowledge</a:t>
            </a:r>
            <a:r>
              <a:rPr lang="sv-SE" sz="3200" dirty="0"/>
              <a:t> </a:t>
            </a:r>
            <a:r>
              <a:rPr lang="sv-SE" sz="3200" dirty="0" err="1"/>
              <a:t>development</a:t>
            </a:r>
            <a:endParaRPr lang="sv-SE" sz="3200" dirty="0"/>
          </a:p>
          <a:p>
            <a:r>
              <a:rPr lang="sv-SE" sz="3200" dirty="0"/>
              <a:t> </a:t>
            </a:r>
            <a:r>
              <a:rPr lang="sv-SE" sz="3200" dirty="0" err="1"/>
              <a:t>Dynamic</a:t>
            </a:r>
            <a:r>
              <a:rPr lang="sv-SE" sz="3200" dirty="0"/>
              <a:t> </a:t>
            </a:r>
            <a:r>
              <a:rPr lang="sv-SE" sz="3200" dirty="0" err="1"/>
              <a:t>capability</a:t>
            </a:r>
            <a:r>
              <a:rPr lang="sv-SE" sz="3200" dirty="0"/>
              <a:t> – </a:t>
            </a:r>
            <a:r>
              <a:rPr lang="sv-SE" sz="3200" dirty="0" err="1"/>
              <a:t>orchestration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resources</a:t>
            </a:r>
            <a:r>
              <a:rPr lang="sv-SE" sz="3200" dirty="0"/>
              <a:t> </a:t>
            </a:r>
            <a:r>
              <a:rPr lang="sv-SE" sz="3200" dirty="0" err="1"/>
              <a:t>into</a:t>
            </a:r>
            <a:r>
              <a:rPr lang="sv-SE" sz="3200" dirty="0"/>
              <a:t> </a:t>
            </a:r>
            <a:r>
              <a:rPr lang="sv-SE" sz="3200" dirty="0" err="1"/>
              <a:t>routines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04236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sv-SE" sz="2800">
                <a:solidFill>
                  <a:srgbClr val="FFFFFF"/>
                </a:solidFill>
              </a:rPr>
              <a:t>Collective and organizational memory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i="1" dirty="0"/>
              <a:t>”</a:t>
            </a:r>
            <a:r>
              <a:rPr lang="sv-SE" b="1" i="1" dirty="0" err="1"/>
              <a:t>Collective</a:t>
            </a:r>
            <a:r>
              <a:rPr lang="sv-SE" b="1" i="1" dirty="0"/>
              <a:t> </a:t>
            </a:r>
            <a:r>
              <a:rPr lang="sv-SE" b="1" i="1" dirty="0" err="1"/>
              <a:t>ways</a:t>
            </a:r>
            <a:r>
              <a:rPr lang="sv-SE" b="1" i="1" dirty="0"/>
              <a:t> </a:t>
            </a:r>
            <a:r>
              <a:rPr lang="sv-SE" b="1" i="1" dirty="0" err="1"/>
              <a:t>of</a:t>
            </a:r>
            <a:r>
              <a:rPr lang="sv-SE" b="1" i="1" dirty="0"/>
              <a:t> </a:t>
            </a:r>
            <a:r>
              <a:rPr lang="sv-SE" b="1" i="1" dirty="0" err="1"/>
              <a:t>acting</a:t>
            </a:r>
            <a:r>
              <a:rPr lang="sv-SE" b="1" i="1" dirty="0"/>
              <a:t> and </a:t>
            </a:r>
            <a:r>
              <a:rPr lang="sv-SE" b="1" i="1" dirty="0" err="1"/>
              <a:t>thinking</a:t>
            </a:r>
            <a:r>
              <a:rPr lang="sv-SE" b="1" i="1" dirty="0"/>
              <a:t> </a:t>
            </a:r>
            <a:r>
              <a:rPr lang="sv-SE" b="1" i="1" dirty="0" err="1"/>
              <a:t>that</a:t>
            </a:r>
            <a:r>
              <a:rPr lang="sv-SE" b="1" i="1" dirty="0"/>
              <a:t> </a:t>
            </a:r>
            <a:r>
              <a:rPr lang="sv-SE" b="1" i="1" dirty="0" err="1"/>
              <a:t>have</a:t>
            </a:r>
            <a:r>
              <a:rPr lang="sv-SE" b="1" i="1" dirty="0"/>
              <a:t> a </a:t>
            </a:r>
            <a:r>
              <a:rPr lang="sv-SE" b="1" i="1" dirty="0" err="1"/>
              <a:t>reality</a:t>
            </a:r>
            <a:r>
              <a:rPr lang="sv-SE" b="1" i="1" dirty="0"/>
              <a:t> </a:t>
            </a:r>
            <a:r>
              <a:rPr lang="sv-SE" b="1" i="1" dirty="0" err="1"/>
              <a:t>outside</a:t>
            </a:r>
            <a:r>
              <a:rPr lang="sv-SE" b="1" i="1" dirty="0"/>
              <a:t> the </a:t>
            </a:r>
            <a:r>
              <a:rPr lang="sv-SE" b="1" i="1" dirty="0" err="1"/>
              <a:t>individuals</a:t>
            </a:r>
            <a:r>
              <a:rPr lang="sv-SE" b="1" i="1" dirty="0"/>
              <a:t> </a:t>
            </a:r>
            <a:r>
              <a:rPr lang="sv-SE" b="1" i="1" dirty="0" err="1"/>
              <a:t>who</a:t>
            </a:r>
            <a:r>
              <a:rPr lang="sv-SE" b="1" i="1" dirty="0"/>
              <a:t>, at </a:t>
            </a:r>
            <a:r>
              <a:rPr lang="sv-SE" b="1" i="1" dirty="0" err="1"/>
              <a:t>every</a:t>
            </a:r>
            <a:r>
              <a:rPr lang="sv-SE" b="1" i="1" dirty="0"/>
              <a:t> moment </a:t>
            </a:r>
            <a:r>
              <a:rPr lang="sv-SE" b="1" i="1" dirty="0" err="1"/>
              <a:t>of</a:t>
            </a:r>
            <a:r>
              <a:rPr lang="sv-SE" b="1" i="1" dirty="0"/>
              <a:t> </a:t>
            </a:r>
            <a:r>
              <a:rPr lang="sv-SE" b="1" i="1" dirty="0" err="1"/>
              <a:t>time</a:t>
            </a:r>
            <a:r>
              <a:rPr lang="sv-SE" b="1" i="1" dirty="0"/>
              <a:t>, </a:t>
            </a:r>
            <a:r>
              <a:rPr lang="sv-SE" b="1" i="1" dirty="0" err="1"/>
              <a:t>conforme</a:t>
            </a:r>
            <a:r>
              <a:rPr lang="sv-SE" b="1" i="1" dirty="0"/>
              <a:t> to it</a:t>
            </a:r>
            <a:r>
              <a:rPr lang="sv-SE" i="1" dirty="0"/>
              <a:t>” </a:t>
            </a:r>
            <a:br>
              <a:rPr lang="sv-SE" i="1" dirty="0"/>
            </a:br>
            <a:r>
              <a:rPr lang="sv-SE" dirty="0"/>
              <a:t>(Durkheim,1895)</a:t>
            </a:r>
            <a:br>
              <a:rPr lang="sv-SE" dirty="0"/>
            </a:br>
            <a:endParaRPr lang="sv-SE" dirty="0"/>
          </a:p>
          <a:p>
            <a:r>
              <a:rPr lang="sv-SE" b="1" i="1" dirty="0"/>
              <a:t>If an </a:t>
            </a:r>
            <a:r>
              <a:rPr lang="sv-SE" b="1" i="1" dirty="0" err="1"/>
              <a:t>organization</a:t>
            </a:r>
            <a:r>
              <a:rPr lang="sv-SE" b="1" i="1" dirty="0"/>
              <a:t> is to </a:t>
            </a:r>
            <a:r>
              <a:rPr lang="sv-SE" b="1" i="1" dirty="0" err="1"/>
              <a:t>learn</a:t>
            </a:r>
            <a:r>
              <a:rPr lang="sv-SE" b="1" i="1" dirty="0"/>
              <a:t> </a:t>
            </a:r>
            <a:r>
              <a:rPr lang="sv-SE" b="1" i="1" dirty="0" err="1"/>
              <a:t>anything</a:t>
            </a:r>
            <a:r>
              <a:rPr lang="sv-SE" b="1" i="1" dirty="0"/>
              <a:t>, </a:t>
            </a:r>
            <a:r>
              <a:rPr lang="sv-SE" b="1" i="1" dirty="0" err="1"/>
              <a:t>then</a:t>
            </a:r>
            <a:r>
              <a:rPr lang="sv-SE" b="1" i="1" dirty="0"/>
              <a:t> the distribution </a:t>
            </a:r>
            <a:r>
              <a:rPr lang="sv-SE" b="1" i="1" dirty="0" err="1"/>
              <a:t>of</a:t>
            </a:r>
            <a:r>
              <a:rPr lang="sv-SE" b="1" i="1" dirty="0"/>
              <a:t> </a:t>
            </a:r>
            <a:r>
              <a:rPr lang="sv-SE" b="1" i="1" dirty="0" err="1"/>
              <a:t>its</a:t>
            </a:r>
            <a:r>
              <a:rPr lang="sv-SE" b="1" i="1" dirty="0"/>
              <a:t> </a:t>
            </a:r>
            <a:r>
              <a:rPr lang="sv-SE" b="1" i="1" dirty="0" err="1"/>
              <a:t>memory</a:t>
            </a:r>
            <a:r>
              <a:rPr lang="sv-SE" b="1" i="1" dirty="0"/>
              <a:t>, the </a:t>
            </a:r>
            <a:r>
              <a:rPr lang="sv-SE" b="1" i="1" dirty="0" err="1"/>
              <a:t>accuracy</a:t>
            </a:r>
            <a:r>
              <a:rPr lang="sv-SE" b="1" i="1" dirty="0"/>
              <a:t> </a:t>
            </a:r>
            <a:r>
              <a:rPr lang="sv-SE" b="1" i="1" dirty="0" err="1"/>
              <a:t>of</a:t>
            </a:r>
            <a:r>
              <a:rPr lang="sv-SE" b="1" i="1" dirty="0"/>
              <a:t> the </a:t>
            </a:r>
            <a:r>
              <a:rPr lang="sv-SE" b="1" i="1" dirty="0" err="1"/>
              <a:t>memory</a:t>
            </a:r>
            <a:r>
              <a:rPr lang="sv-SE" b="1" i="1" dirty="0"/>
              <a:t>, and the </a:t>
            </a:r>
            <a:r>
              <a:rPr lang="sv-SE" b="1" i="1" dirty="0" err="1"/>
              <a:t>conditions</a:t>
            </a:r>
            <a:r>
              <a:rPr lang="sv-SE" b="1" i="1" dirty="0"/>
              <a:t> under </a:t>
            </a:r>
            <a:r>
              <a:rPr lang="sv-SE" b="1" i="1" dirty="0" err="1"/>
              <a:t>which</a:t>
            </a:r>
            <a:r>
              <a:rPr lang="sv-SE" b="1" i="1" dirty="0"/>
              <a:t> the </a:t>
            </a:r>
            <a:r>
              <a:rPr lang="sv-SE" b="1" i="1" dirty="0" err="1"/>
              <a:t>memory</a:t>
            </a:r>
            <a:r>
              <a:rPr lang="sv-SE" b="1" i="1" dirty="0"/>
              <a:t> is </a:t>
            </a:r>
            <a:r>
              <a:rPr lang="sv-SE" b="1" i="1" dirty="0" err="1"/>
              <a:t>treated</a:t>
            </a:r>
            <a:r>
              <a:rPr lang="sv-SE" b="1" i="1" dirty="0"/>
              <a:t> as a </a:t>
            </a:r>
            <a:r>
              <a:rPr lang="sv-SE" b="1" i="1" dirty="0" err="1"/>
              <a:t>constraint</a:t>
            </a:r>
            <a:r>
              <a:rPr lang="sv-SE" b="1" i="1" dirty="0"/>
              <a:t> </a:t>
            </a:r>
            <a:r>
              <a:rPr lang="sv-SE" b="1" i="1" dirty="0" err="1"/>
              <a:t>become</a:t>
            </a:r>
            <a:r>
              <a:rPr lang="sv-SE" b="1" i="1" dirty="0"/>
              <a:t> </a:t>
            </a:r>
            <a:r>
              <a:rPr lang="sv-SE" b="1" i="1" dirty="0" err="1"/>
              <a:t>crucial</a:t>
            </a:r>
            <a:r>
              <a:rPr lang="sv-SE" b="1" i="1" dirty="0"/>
              <a:t> </a:t>
            </a:r>
            <a:r>
              <a:rPr lang="sv-SE" b="1" i="1" dirty="0" err="1"/>
              <a:t>characteristics</a:t>
            </a:r>
            <a:r>
              <a:rPr lang="sv-SE" b="1" i="1" dirty="0"/>
              <a:t> </a:t>
            </a:r>
            <a:r>
              <a:rPr lang="sv-SE" b="1" i="1" dirty="0" err="1"/>
              <a:t>of</a:t>
            </a:r>
            <a:r>
              <a:rPr lang="sv-SE" b="1" i="1" dirty="0"/>
              <a:t> </a:t>
            </a:r>
            <a:r>
              <a:rPr lang="sv-SE" b="1" i="1" dirty="0" err="1"/>
              <a:t>organizing</a:t>
            </a:r>
            <a:r>
              <a:rPr lang="sv-SE" dirty="0"/>
              <a:t>” (</a:t>
            </a:r>
            <a:r>
              <a:rPr lang="sv-SE" dirty="0" err="1"/>
              <a:t>Weick</a:t>
            </a:r>
            <a:r>
              <a:rPr lang="sv-SE" dirty="0"/>
              <a:t> ,1979:202)</a:t>
            </a:r>
            <a:r>
              <a:rPr lang="sv-SE" sz="2000" dirty="0"/>
              <a:t> </a:t>
            </a:r>
            <a:br>
              <a:rPr lang="sv-SE" sz="2000" dirty="0"/>
            </a:br>
            <a:endParaRPr lang="sv-SE" sz="2000" dirty="0"/>
          </a:p>
          <a:p>
            <a:r>
              <a:rPr lang="sv-SE" sz="2400" i="1" dirty="0" err="1"/>
              <a:t>Locus</a:t>
            </a:r>
            <a:r>
              <a:rPr lang="sv-SE" sz="2400" i="1" dirty="0"/>
              <a:t> </a:t>
            </a:r>
            <a:r>
              <a:rPr lang="sv-SE" sz="2400" i="1" dirty="0" err="1"/>
              <a:t>of</a:t>
            </a:r>
            <a:r>
              <a:rPr lang="sv-SE" sz="2400" i="1" dirty="0"/>
              <a:t> org. </a:t>
            </a:r>
            <a:r>
              <a:rPr lang="sv-SE" sz="2400" i="1" dirty="0" err="1"/>
              <a:t>memory</a:t>
            </a:r>
            <a:r>
              <a:rPr lang="sv-SE" sz="2400" i="1" dirty="0"/>
              <a:t>: </a:t>
            </a:r>
            <a:r>
              <a:rPr lang="sv-SE" sz="2400" i="1" dirty="0" err="1"/>
              <a:t>cognitiv</a:t>
            </a:r>
            <a:r>
              <a:rPr lang="sv-SE" sz="2400" i="1" dirty="0"/>
              <a:t> </a:t>
            </a:r>
            <a:r>
              <a:rPr lang="sv-SE" sz="2400" i="1" dirty="0" err="1"/>
              <a:t>maps</a:t>
            </a:r>
            <a:r>
              <a:rPr lang="sv-SE" sz="2400" i="1" dirty="0"/>
              <a:t>, </a:t>
            </a:r>
            <a:r>
              <a:rPr lang="sv-SE" sz="2400" i="1" dirty="0" err="1"/>
              <a:t>iterpretative</a:t>
            </a:r>
            <a:r>
              <a:rPr lang="sv-SE" sz="2400" i="1" dirty="0"/>
              <a:t> schema, </a:t>
            </a:r>
            <a:r>
              <a:rPr lang="sv-SE" sz="2400" i="1" dirty="0" err="1"/>
              <a:t>organizational</a:t>
            </a:r>
            <a:r>
              <a:rPr lang="sv-SE" sz="2400" i="1" dirty="0"/>
              <a:t> </a:t>
            </a:r>
            <a:r>
              <a:rPr lang="sv-SE" sz="2400" i="1" dirty="0" err="1"/>
              <a:t>frame</a:t>
            </a:r>
            <a:r>
              <a:rPr lang="sv-SE" sz="2400" i="1" dirty="0"/>
              <a:t> </a:t>
            </a:r>
            <a:r>
              <a:rPr lang="sv-SE" sz="2400" i="1" dirty="0" err="1"/>
              <a:t>of</a:t>
            </a:r>
            <a:r>
              <a:rPr lang="sv-SE" sz="2400" i="1" dirty="0"/>
              <a:t> </a:t>
            </a:r>
            <a:r>
              <a:rPr lang="sv-SE" sz="2400" i="1" dirty="0" err="1"/>
              <a:t>reference</a:t>
            </a:r>
            <a:r>
              <a:rPr lang="sv-SE" sz="2400" i="1" dirty="0"/>
              <a:t>, </a:t>
            </a:r>
            <a:r>
              <a:rPr lang="sv-SE" sz="2400" i="1" dirty="0" err="1"/>
              <a:t>etc</a:t>
            </a:r>
            <a:endParaRPr lang="sv-SE" sz="2400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758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sz="2400" dirty="0"/>
              <a:t>”the </a:t>
            </a:r>
            <a:r>
              <a:rPr lang="sv-SE" sz="2400" dirty="0" err="1"/>
              <a:t>faculty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retaining</a:t>
            </a:r>
            <a:r>
              <a:rPr lang="sv-SE" sz="2400" dirty="0"/>
              <a:t> and </a:t>
            </a:r>
            <a:r>
              <a:rPr lang="sv-SE" sz="2400" dirty="0" err="1"/>
              <a:t>recaling</a:t>
            </a:r>
            <a:r>
              <a:rPr lang="sv-SE" sz="2400" dirty="0"/>
              <a:t> </a:t>
            </a:r>
            <a:r>
              <a:rPr lang="sv-SE" sz="2400" dirty="0" err="1"/>
              <a:t>things</a:t>
            </a:r>
            <a:r>
              <a:rPr lang="sv-SE" sz="2400" dirty="0"/>
              <a:t> </a:t>
            </a:r>
            <a:r>
              <a:rPr lang="sv-SE" sz="2400" dirty="0" err="1"/>
              <a:t>past</a:t>
            </a:r>
            <a:r>
              <a:rPr lang="sv-SE" sz="2400" dirty="0"/>
              <a:t>” (</a:t>
            </a:r>
            <a:r>
              <a:rPr lang="sv-SE" sz="2400" dirty="0" err="1"/>
              <a:t>American</a:t>
            </a:r>
            <a:r>
              <a:rPr lang="sv-SE" sz="2400" dirty="0"/>
              <a:t> </a:t>
            </a:r>
            <a:r>
              <a:rPr lang="sv-SE" sz="2400" dirty="0" err="1"/>
              <a:t>Heritage</a:t>
            </a:r>
            <a:r>
              <a:rPr lang="sv-SE" sz="2400" dirty="0"/>
              <a:t> Dictionary, 1969)</a:t>
            </a:r>
          </a:p>
          <a:p>
            <a:r>
              <a:rPr lang="sv-SE" sz="2400" dirty="0" err="1"/>
              <a:t>Core</a:t>
            </a:r>
            <a:r>
              <a:rPr lang="sv-SE" sz="2400" dirty="0"/>
              <a:t> </a:t>
            </a:r>
            <a:r>
              <a:rPr lang="sv-SE" sz="2400" dirty="0" err="1"/>
              <a:t>concept</a:t>
            </a:r>
            <a:r>
              <a:rPr lang="sv-SE" sz="2400" dirty="0"/>
              <a:t> in information-</a:t>
            </a:r>
            <a:r>
              <a:rPr lang="sv-SE" sz="2400" dirty="0" err="1"/>
              <a:t>processing</a:t>
            </a:r>
            <a:r>
              <a:rPr lang="sv-SE" sz="2400" dirty="0"/>
              <a:t> </a:t>
            </a:r>
            <a:r>
              <a:rPr lang="sv-SE" sz="2400" dirty="0" err="1"/>
              <a:t>theories</a:t>
            </a:r>
            <a:r>
              <a:rPr lang="sv-SE" sz="2400" dirty="0"/>
              <a:t>: </a:t>
            </a:r>
            <a:r>
              <a:rPr lang="sv-SE" sz="2400" dirty="0" err="1"/>
              <a:t>Organizations</a:t>
            </a:r>
            <a:r>
              <a:rPr lang="sv-SE" sz="2400" dirty="0"/>
              <a:t> as information </a:t>
            </a:r>
            <a:r>
              <a:rPr lang="sv-SE" sz="2400" dirty="0" err="1"/>
              <a:t>processing</a:t>
            </a:r>
            <a:r>
              <a:rPr lang="sv-SE" sz="2400" dirty="0"/>
              <a:t> systems (Galbraith 1977)</a:t>
            </a:r>
          </a:p>
          <a:p>
            <a:r>
              <a:rPr lang="sv-SE" sz="2400" dirty="0"/>
              <a:t>The </a:t>
            </a:r>
            <a:r>
              <a:rPr lang="sv-SE" sz="2400" dirty="0" err="1"/>
              <a:t>Thinking</a:t>
            </a:r>
            <a:r>
              <a:rPr lang="sv-SE" sz="2400" dirty="0"/>
              <a:t> </a:t>
            </a:r>
            <a:r>
              <a:rPr lang="sv-SE" sz="2400" dirty="0" err="1"/>
              <a:t>organization</a:t>
            </a:r>
            <a:r>
              <a:rPr lang="sv-SE" sz="2400" dirty="0"/>
              <a:t> (</a:t>
            </a:r>
            <a:r>
              <a:rPr lang="sv-SE" sz="2400" dirty="0" err="1"/>
              <a:t>Sims&amp;Gioia</a:t>
            </a:r>
            <a:r>
              <a:rPr lang="sv-SE" sz="2400" dirty="0"/>
              <a:t> 1986)</a:t>
            </a:r>
          </a:p>
          <a:p>
            <a:r>
              <a:rPr lang="sv-SE" sz="2400" dirty="0" err="1"/>
              <a:t>Organizal</a:t>
            </a:r>
            <a:r>
              <a:rPr lang="sv-SE" sz="2400" dirty="0"/>
              <a:t> </a:t>
            </a:r>
            <a:r>
              <a:rPr lang="sv-SE" sz="2400" dirty="0" err="1"/>
              <a:t>Memory</a:t>
            </a:r>
            <a:r>
              <a:rPr lang="sv-SE" sz="2400" dirty="0"/>
              <a:t> (Walsh &amp; </a:t>
            </a:r>
            <a:r>
              <a:rPr lang="sv-SE" sz="2400" dirty="0" err="1"/>
              <a:t>Ungson</a:t>
            </a:r>
            <a:r>
              <a:rPr lang="sv-SE" sz="2400" dirty="0"/>
              <a:t> 1991)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455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Organization memory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81200" y="692696"/>
            <a:ext cx="4763208" cy="5484267"/>
          </a:xfrm>
        </p:spPr>
        <p:txBody>
          <a:bodyPr anchor="ctr"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CF80491-0A4B-AC53-5342-6F13C3410B79}"/>
              </a:ext>
            </a:extLst>
          </p:cNvPr>
          <p:cNvSpPr txBox="1"/>
          <p:nvPr/>
        </p:nvSpPr>
        <p:spPr>
          <a:xfrm>
            <a:off x="2915425" y="1305342"/>
            <a:ext cx="604906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Embodied</a:t>
            </a:r>
            <a:r>
              <a:rPr lang="sv-SE" sz="2400" dirty="0"/>
              <a:t> in SOP (</a:t>
            </a:r>
            <a:r>
              <a:rPr lang="sv-SE" sz="2400" dirty="0" err="1"/>
              <a:t>March&amp;Simon</a:t>
            </a:r>
            <a:r>
              <a:rPr lang="sv-SE" sz="2400" dirty="0"/>
              <a:t> 1958)</a:t>
            </a:r>
            <a:br>
              <a:rPr lang="sv-SE" sz="2400" dirty="0"/>
            </a:b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Structural</a:t>
            </a:r>
            <a:r>
              <a:rPr lang="sv-SE" sz="2400" dirty="0"/>
              <a:t> </a:t>
            </a:r>
            <a:r>
              <a:rPr lang="sv-SE" sz="2400" dirty="0" err="1"/>
              <a:t>artifacts</a:t>
            </a:r>
            <a:r>
              <a:rPr lang="sv-SE" sz="2400" dirty="0"/>
              <a:t> (</a:t>
            </a:r>
            <a:r>
              <a:rPr lang="sv-SE" sz="2400" dirty="0" err="1"/>
              <a:t>e.g</a:t>
            </a:r>
            <a:r>
              <a:rPr lang="sv-SE" sz="2400" dirty="0"/>
              <a:t> </a:t>
            </a:r>
            <a:r>
              <a:rPr lang="sv-SE" sz="2400" dirty="0" err="1"/>
              <a:t>roles</a:t>
            </a:r>
            <a:r>
              <a:rPr lang="sv-SE" sz="2400" dirty="0"/>
              <a:t>) (</a:t>
            </a:r>
            <a:r>
              <a:rPr lang="sv-SE" sz="2400" dirty="0" err="1"/>
              <a:t>Starbuck&amp;Hedberg</a:t>
            </a:r>
            <a:r>
              <a:rPr lang="sv-SE" sz="2400" dirty="0"/>
              <a:t> 1977)</a:t>
            </a:r>
            <a:br>
              <a:rPr lang="sv-SE" sz="2400" dirty="0"/>
            </a:b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Organizational</a:t>
            </a:r>
            <a:r>
              <a:rPr lang="sv-SE" sz="2400" dirty="0"/>
              <a:t> </a:t>
            </a:r>
            <a:r>
              <a:rPr lang="sv-SE" sz="2400" dirty="0" err="1"/>
              <a:t>learning</a:t>
            </a:r>
            <a:r>
              <a:rPr lang="sv-SE" sz="2400" dirty="0"/>
              <a:t> (</a:t>
            </a:r>
            <a:r>
              <a:rPr lang="sv-SE" sz="2400" dirty="0" err="1"/>
              <a:t>Argyrsis&amp;Schön</a:t>
            </a:r>
            <a:r>
              <a:rPr lang="sv-SE" sz="2400" dirty="0"/>
              <a:t> 1978)</a:t>
            </a:r>
            <a:br>
              <a:rPr lang="sv-SE" sz="2400" dirty="0"/>
            </a:b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Individual</a:t>
            </a:r>
            <a:r>
              <a:rPr lang="sv-SE" sz="2400" dirty="0"/>
              <a:t> or the </a:t>
            </a:r>
            <a:r>
              <a:rPr lang="sv-SE" sz="2400" dirty="0" err="1"/>
              <a:t>upper</a:t>
            </a:r>
            <a:r>
              <a:rPr lang="sv-SE" sz="2400" dirty="0"/>
              <a:t> </a:t>
            </a:r>
            <a:r>
              <a:rPr lang="sv-SE" sz="2400" dirty="0" err="1"/>
              <a:t>echolon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the </a:t>
            </a:r>
            <a:r>
              <a:rPr lang="sv-SE" sz="2400" dirty="0" err="1"/>
              <a:t>organization</a:t>
            </a:r>
            <a:r>
              <a:rPr lang="sv-SE" sz="2400" dirty="0"/>
              <a:t> or  </a:t>
            </a:r>
            <a:r>
              <a:rPr lang="sv-SE" sz="2400" dirty="0" err="1"/>
              <a:t>organization</a:t>
            </a:r>
            <a:r>
              <a:rPr lang="sv-SE" sz="2400" dirty="0"/>
              <a:t> (</a:t>
            </a:r>
            <a:r>
              <a:rPr lang="sv-SE" sz="2400" dirty="0" err="1"/>
              <a:t>Hambrick</a:t>
            </a:r>
            <a:r>
              <a:rPr lang="sv-SE" sz="2400" dirty="0"/>
              <a:t>&amp; Manson 1984)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Is </a:t>
            </a:r>
            <a:r>
              <a:rPr lang="sv-SE" sz="2400" dirty="0" err="1"/>
              <a:t>comprised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cause </a:t>
            </a:r>
            <a:r>
              <a:rPr lang="sv-SE" sz="2400" dirty="0" err="1"/>
              <a:t>maps</a:t>
            </a:r>
            <a:r>
              <a:rPr lang="sv-SE" sz="2400" dirty="0"/>
              <a:t>, </a:t>
            </a:r>
            <a:r>
              <a:rPr lang="sv-SE" sz="2400" dirty="0" err="1"/>
              <a:t>strategic</a:t>
            </a:r>
            <a:r>
              <a:rPr lang="sv-SE" sz="2400" dirty="0"/>
              <a:t> </a:t>
            </a:r>
            <a:r>
              <a:rPr lang="sv-SE" sz="2400" dirty="0" err="1"/>
              <a:t>orientation</a:t>
            </a:r>
            <a:r>
              <a:rPr lang="sv-SE" sz="2400" dirty="0"/>
              <a:t> and SOP (Hall 1984)</a:t>
            </a:r>
            <a:br>
              <a:rPr lang="sv-SE" sz="2000" dirty="0"/>
            </a:b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3060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sv-SE" sz="2800" dirty="0" err="1">
                <a:solidFill>
                  <a:srgbClr val="FFFFFF"/>
                </a:solidFill>
              </a:rPr>
              <a:t>Routines</a:t>
            </a:r>
            <a:r>
              <a:rPr lang="sv-SE" sz="2800" dirty="0">
                <a:solidFill>
                  <a:srgbClr val="FFFFFF"/>
                </a:solidFill>
              </a:rPr>
              <a:t> and </a:t>
            </a:r>
            <a:r>
              <a:rPr lang="sv-SE" sz="2800" dirty="0" err="1">
                <a:solidFill>
                  <a:srgbClr val="FFFFFF"/>
                </a:solidFill>
              </a:rPr>
              <a:t>Resourses</a:t>
            </a:r>
            <a:r>
              <a:rPr lang="sv-SE" sz="2800" dirty="0">
                <a:solidFill>
                  <a:srgbClr val="FFFFFF"/>
                </a:solidFill>
              </a:rPr>
              <a:t> in </a:t>
            </a:r>
            <a:r>
              <a:rPr lang="sv-SE" sz="2800" dirty="0" err="1">
                <a:solidFill>
                  <a:srgbClr val="FFFFFF"/>
                </a:solidFill>
              </a:rPr>
              <a:t>Capability</a:t>
            </a:r>
            <a:r>
              <a:rPr lang="sv-SE" sz="2800" dirty="0">
                <a:solidFill>
                  <a:srgbClr val="FFFFFF"/>
                </a:solidFill>
              </a:rPr>
              <a:t> </a:t>
            </a:r>
            <a:r>
              <a:rPr lang="sv-SE" sz="2800" dirty="0" err="1">
                <a:solidFill>
                  <a:srgbClr val="FFFFFF"/>
                </a:solidFill>
              </a:rPr>
              <a:t>theory</a:t>
            </a:r>
            <a:endParaRPr lang="sv-SE" sz="28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25454" y="591344"/>
            <a:ext cx="5389895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/>
              <a:t>Research on dynamic capabilities theory aims to explain how organizations to survive or even achieve competitive advantage by adjusting firm assets in response to changing environments (</a:t>
            </a:r>
            <a:r>
              <a:rPr lang="en-US" sz="2000" dirty="0" err="1"/>
              <a:t>Helfat</a:t>
            </a:r>
            <a:r>
              <a:rPr lang="en-US" sz="2000" dirty="0"/>
              <a:t> &amp; Winter, </a:t>
            </a:r>
            <a:r>
              <a:rPr lang="fi-FI" sz="2000" dirty="0"/>
              <a:t>2011; </a:t>
            </a:r>
            <a:r>
              <a:rPr lang="sv-SE" sz="2000" dirty="0" err="1"/>
              <a:t>Teece</a:t>
            </a:r>
            <a:r>
              <a:rPr lang="sv-SE" sz="2000" dirty="0"/>
              <a:t>, 2007</a:t>
            </a:r>
            <a:r>
              <a:rPr lang="en-US" sz="2000" dirty="0"/>
              <a:t>). 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Dynamic capabilities are generally considered “the capacity of an organization to purposefully create, extend, or modify its </a:t>
            </a:r>
            <a:r>
              <a:rPr lang="sv-SE" dirty="0" err="1"/>
              <a:t>resource</a:t>
            </a:r>
            <a:r>
              <a:rPr lang="sv-SE" dirty="0"/>
              <a:t> </a:t>
            </a:r>
            <a:r>
              <a:rPr lang="sv-SE" dirty="0" err="1"/>
              <a:t>base</a:t>
            </a:r>
            <a:r>
              <a:rPr lang="sv-SE" dirty="0"/>
              <a:t>” (</a:t>
            </a:r>
            <a:r>
              <a:rPr lang="sv-SE" dirty="0" err="1"/>
              <a:t>Helfat</a:t>
            </a:r>
            <a:r>
              <a:rPr lang="sv-SE" dirty="0"/>
              <a:t> et al., 2007: 1)</a:t>
            </a:r>
          </a:p>
          <a:p>
            <a:r>
              <a:rPr lang="en-US" dirty="0"/>
              <a:t>The conceptual argument that tangible resources available ‘‘off the shelf’’, being available to all competitors, do not play a role in sustained resource- or capabilities-based competitive advantage (</a:t>
            </a:r>
            <a:r>
              <a:rPr lang="en-US" dirty="0" err="1"/>
              <a:t>Peteraf</a:t>
            </a:r>
            <a:r>
              <a:rPr lang="en-US" dirty="0"/>
              <a:t>, 1993; Teece et al., 1997). </a:t>
            </a:r>
            <a:endParaRPr lang="sv-SE" dirty="0"/>
          </a:p>
          <a:p>
            <a:r>
              <a:rPr lang="en-US" dirty="0"/>
              <a:t>Since tangible resources are recognized as indispensable aspects of the context in which organizational activities take place neglecting these resources means bypassing a potentially important factor when accounting for how routines develop (</a:t>
            </a:r>
            <a:r>
              <a:rPr lang="en-US" dirty="0" err="1"/>
              <a:t>D’Adderio</a:t>
            </a:r>
            <a:r>
              <a:rPr lang="en-US" dirty="0"/>
              <a:t>, 2011).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29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5E4981-8820-5450-7CD1-3118E982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The innovative </a:t>
            </a:r>
            <a:r>
              <a:rPr lang="sv-SE" dirty="0" err="1">
                <a:solidFill>
                  <a:srgbClr val="FFFFFF"/>
                </a:solidFill>
              </a:rPr>
              <a:t>organization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dirty="0" err="1">
                <a:solidFill>
                  <a:srgbClr val="FFFFFF"/>
                </a:solidFill>
              </a:rPr>
              <a:t>project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273EFE-93B6-8762-6BBA-BDD50560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b="0" i="0" u="none" strike="noStrike" baseline="0" dirty="0">
                <a:latin typeface="CPDBO J+ Adv T Tc 9c 3bd 71"/>
              </a:rPr>
              <a:t>This study uses an explorative approach and qualitative data from product development in two world-leading Nordic firms to study tangible antecedents of organizational capabilities development. </a:t>
            </a:r>
            <a:br>
              <a:rPr lang="sv-SE" dirty="0"/>
            </a:br>
            <a:br>
              <a:rPr lang="sv-SE" dirty="0"/>
            </a:br>
            <a:r>
              <a:rPr lang="en-US" b="0" i="0" u="none" strike="noStrike" baseline="0" dirty="0">
                <a:latin typeface="CPDBO J+ Adv T Tc 9c 3bd 71"/>
              </a:rPr>
              <a:t>Point of </a:t>
            </a:r>
            <a:r>
              <a:rPr lang="en-US" dirty="0">
                <a:latin typeface="CPDBO J+ Adv T Tc 9c 3bd 71"/>
              </a:rPr>
              <a:t>departure:</a:t>
            </a:r>
          </a:p>
          <a:p>
            <a:r>
              <a:rPr lang="en-US" b="0" i="0" u="none" strike="noStrike" baseline="0" dirty="0">
                <a:latin typeface="CPDBO J+ Adv T Tc 9c 3bd 71"/>
              </a:rPr>
              <a:t>Capabilities theory is  concerned with how firms develop organizational capabilities to improve firm competitiveness prioritizes intangible resources as antecedents of capabilities… </a:t>
            </a:r>
          </a:p>
          <a:p>
            <a:r>
              <a:rPr lang="en-US" b="0" i="0" u="none" strike="noStrike" baseline="0" dirty="0">
                <a:latin typeface="CPDBO J+ Adv T Tc 9c 3bd 71"/>
              </a:rPr>
              <a:t>… and has largely left tangible resources as antecedents unstudied, thereby neglecting potentially important insight into how capabilities develop.</a:t>
            </a:r>
          </a:p>
        </p:txBody>
      </p:sp>
    </p:spTree>
    <p:extLst>
      <p:ext uri="{BB962C8B-B14F-4D97-AF65-F5344CB8AC3E}">
        <p14:creationId xmlns:p14="http://schemas.microsoft.com/office/powerpoint/2010/main" val="272582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10050-67D5-D34A-9540-54D5945BE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31" y="643467"/>
            <a:ext cx="667193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CDEC3C-9FE6-A3F5-125C-076BCE17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980728"/>
            <a:ext cx="2400300" cy="4634007"/>
          </a:xfrm>
        </p:spPr>
        <p:txBody>
          <a:bodyPr>
            <a:normAutofit/>
          </a:bodyPr>
          <a:lstStyle/>
          <a:p>
            <a:br>
              <a:rPr lang="sv-SE" sz="3100" dirty="0">
                <a:solidFill>
                  <a:srgbClr val="FFFFFF"/>
                </a:solidFill>
              </a:rPr>
            </a:br>
            <a:r>
              <a:rPr lang="sv-SE" sz="3100" dirty="0">
                <a:solidFill>
                  <a:srgbClr val="FFFFFF"/>
                </a:solidFill>
              </a:rPr>
              <a:t>Innovative </a:t>
            </a:r>
            <a:r>
              <a:rPr lang="sv-SE" sz="3100" dirty="0" err="1">
                <a:solidFill>
                  <a:srgbClr val="FFFFFF"/>
                </a:solidFill>
              </a:rPr>
              <a:t>product</a:t>
            </a:r>
            <a:r>
              <a:rPr lang="sv-SE" sz="3100" dirty="0">
                <a:solidFill>
                  <a:srgbClr val="FFFFFF"/>
                </a:solidFill>
              </a:rPr>
              <a:t> </a:t>
            </a:r>
            <a:r>
              <a:rPr lang="sv-SE" sz="3100" dirty="0" err="1">
                <a:solidFill>
                  <a:srgbClr val="FFFFFF"/>
                </a:solidFill>
              </a:rPr>
              <a:t>development</a:t>
            </a:r>
            <a:br>
              <a:rPr lang="sv-SE" sz="3100" dirty="0">
                <a:solidFill>
                  <a:srgbClr val="FFFFFF"/>
                </a:solidFill>
              </a:rPr>
            </a:br>
            <a:r>
              <a:rPr lang="sv-SE" sz="3100" dirty="0">
                <a:solidFill>
                  <a:srgbClr val="FFFFFF"/>
                </a:solidFill>
              </a:rPr>
              <a:t>in </a:t>
            </a:r>
            <a:r>
              <a:rPr lang="sv-SE" sz="3100" dirty="0" err="1">
                <a:solidFill>
                  <a:srgbClr val="FFFFFF"/>
                </a:solidFill>
              </a:rPr>
              <a:t>two</a:t>
            </a:r>
            <a:r>
              <a:rPr lang="sv-SE" sz="3100" dirty="0">
                <a:solidFill>
                  <a:srgbClr val="FFFFFF"/>
                </a:solidFill>
              </a:rPr>
              <a:t> </a:t>
            </a:r>
            <a:r>
              <a:rPr lang="sv-SE" sz="3100" dirty="0" err="1">
                <a:solidFill>
                  <a:srgbClr val="FFFFFF"/>
                </a:solidFill>
              </a:rPr>
              <a:t>cases</a:t>
            </a:r>
            <a:endParaRPr lang="sv-SE" sz="3100" dirty="0">
              <a:solidFill>
                <a:srgbClr val="FFFFFF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1656F95-5974-E5D5-5782-FA8F4631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sz="2400" dirty="0" err="1"/>
              <a:t>Idea</a:t>
            </a:r>
            <a:r>
              <a:rPr lang="sv-SE" sz="2400" dirty="0"/>
              <a:t> generation</a:t>
            </a:r>
          </a:p>
          <a:p>
            <a:r>
              <a:rPr lang="sv-SE" sz="2400" dirty="0" err="1"/>
              <a:t>Idea</a:t>
            </a:r>
            <a:r>
              <a:rPr lang="sv-SE" sz="2400" dirty="0"/>
              <a:t> </a:t>
            </a:r>
            <a:r>
              <a:rPr lang="sv-SE" sz="2400" dirty="0" err="1"/>
              <a:t>validation</a:t>
            </a:r>
            <a:endParaRPr lang="sv-SE" sz="2400" dirty="0"/>
          </a:p>
          <a:p>
            <a:r>
              <a:rPr lang="sv-SE" sz="2400" dirty="0" err="1"/>
              <a:t>Knowledge</a:t>
            </a:r>
            <a:r>
              <a:rPr lang="sv-SE" sz="2400" dirty="0"/>
              <a:t> integration</a:t>
            </a:r>
          </a:p>
          <a:p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 err="1"/>
              <a:t>development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711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13AEB4D-6A19-082E-623B-DDF7ECE9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624" y="0"/>
            <a:ext cx="1087320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529</Words>
  <Application>Microsoft Office PowerPoint</Application>
  <PresentationFormat>Bildspel på skärmen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CPDBO J+ Adv T Tc 9c 3bd 71</vt:lpstr>
      <vt:lpstr>Wingdings</vt:lpstr>
      <vt:lpstr>Office-tema</vt:lpstr>
      <vt:lpstr> Organizational Memory,  Routines  and Technology </vt:lpstr>
      <vt:lpstr>Collective and organizational memory</vt:lpstr>
      <vt:lpstr>Memory</vt:lpstr>
      <vt:lpstr>Organization memory</vt:lpstr>
      <vt:lpstr>Routines and Resourses in Capability theory</vt:lpstr>
      <vt:lpstr>The innovative organization project</vt:lpstr>
      <vt:lpstr>PowerPoint-presentation</vt:lpstr>
      <vt:lpstr> Innovative product development in two cases</vt:lpstr>
      <vt:lpstr>PowerPoint-presentation</vt:lpstr>
      <vt:lpstr>PowerPoint-presentation</vt:lpstr>
      <vt:lpstr>PowerPoint-presentation</vt:lpstr>
      <vt:lpstr>PowerPoint-presentation</vt:lpstr>
      <vt:lpstr> Development of Dynamic  capabilities (competitive adantage)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Memory</dc:title>
  <dc:creator>jan löwstedt</dc:creator>
  <cp:lastModifiedBy>Jan Löwstedt</cp:lastModifiedBy>
  <cp:revision>17</cp:revision>
  <dcterms:created xsi:type="dcterms:W3CDTF">2018-05-09T12:47:28Z</dcterms:created>
  <dcterms:modified xsi:type="dcterms:W3CDTF">2022-05-17T20:36:55Z</dcterms:modified>
</cp:coreProperties>
</file>