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91" r:id="rId2"/>
    <p:sldId id="917" r:id="rId3"/>
    <p:sldId id="913" r:id="rId4"/>
    <p:sldId id="914" r:id="rId5"/>
    <p:sldId id="944" r:id="rId6"/>
    <p:sldId id="919" r:id="rId7"/>
    <p:sldId id="921" r:id="rId8"/>
    <p:sldId id="938" r:id="rId9"/>
    <p:sldId id="939" r:id="rId10"/>
    <p:sldId id="916" r:id="rId11"/>
    <p:sldId id="937" r:id="rId12"/>
    <p:sldId id="915" r:id="rId13"/>
    <p:sldId id="932" r:id="rId14"/>
    <p:sldId id="933" r:id="rId15"/>
    <p:sldId id="934" r:id="rId16"/>
    <p:sldId id="935" r:id="rId17"/>
    <p:sldId id="936" r:id="rId18"/>
    <p:sldId id="940" r:id="rId19"/>
    <p:sldId id="941" r:id="rId20"/>
    <p:sldId id="942" r:id="rId21"/>
    <p:sldId id="943" r:id="rId22"/>
    <p:sldId id="945" r:id="rId23"/>
    <p:sldId id="948" r:id="rId24"/>
    <p:sldId id="946" r:id="rId25"/>
    <p:sldId id="947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8"/>
    <p:restoredTop sz="94837"/>
  </p:normalViewPr>
  <p:slideViewPr>
    <p:cSldViewPr>
      <p:cViewPr varScale="1">
        <p:scale>
          <a:sx n="111" d="100"/>
          <a:sy n="111" d="100"/>
        </p:scale>
        <p:origin x="15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D2F26-13EA-2148-96D5-F5B664E9BC7D}" type="datetimeFigureOut">
              <a:rPr lang="sv-SE" smtClean="0"/>
              <a:t>2023-01-16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51A51-EDB6-4945-8B49-2294343F60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E2E17-ACBF-D041-859B-D577728460BF}" type="datetime1">
              <a:rPr lang="sv-SE" smtClean="0"/>
              <a:t>2023-01-16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166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8062664" cy="41148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21891-E3EE-E946-B534-50AD5ECD2D7D}" type="datetime1">
              <a:rPr lang="sv-SE" smtClean="0"/>
              <a:t>2023-01-16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24063-AAB7-2C47-BA77-A350C5552790}" type="datetime1">
              <a:rPr lang="sv-SE" smtClean="0"/>
              <a:t>2023-01-16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1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77425-F4FA-A243-AAE1-214714A3348A}" type="datetime1">
              <a:rPr lang="sv-SE" smtClean="0"/>
              <a:t>2023-01-16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71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3153D-2F62-0A44-BE41-57DFFF7FE362}" type="datetime1">
              <a:rPr lang="sv-SE" smtClean="0"/>
              <a:t>2023-01-16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1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12768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28256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84E35-9CBB-C24C-A4EE-C8FC9846001E}" type="datetime1">
              <a:rPr lang="sv-SE" smtClean="0"/>
              <a:t>2023-01-16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965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B3097-1F5A-4A46-9029-441AC8B14CBF}" type="datetime1">
              <a:rPr lang="sv-SE" smtClean="0"/>
              <a:t>2023-01-16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92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7CD8A-835C-E74A-9BA1-CA121DEEB68D}" type="datetime1">
              <a:rPr lang="sv-SE" smtClean="0"/>
              <a:t>2023-01-16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08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17EFB-FABE-634A-A3FC-BF4D1D6D5BC5}" type="datetime1">
              <a:rPr lang="sv-SE" smtClean="0"/>
              <a:t>2023-01-16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62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85082"/>
            <a:ext cx="1653880" cy="1055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ED3BE-D70E-3E43-ABCE-523BFF49D6DA}" type="datetime1">
              <a:rPr lang="sv-SE" smtClean="0"/>
              <a:t>2023-01-16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90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BDB67-C3B5-D449-84BF-EF968203A695}" type="datetime1">
              <a:rPr lang="sv-SE" smtClean="0"/>
              <a:t>2023-01-16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44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B498CF2D-CFD5-114C-94DF-3D64C9F45AE4}" type="datetime1">
              <a:rPr lang="sv-SE" smtClean="0"/>
              <a:t>2023-01-16</a:t>
            </a:fld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sv-SE"/>
              <a:t>Jan Lindvall 2023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  <p:pic>
        <p:nvPicPr>
          <p:cNvPr id="1031" name="Picture 7" descr="powertojob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895600" y="160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sv-SE">
              <a:latin typeface="Arial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ole.pearson.com/console/hom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95DAFE-0106-7243-BFD9-D4B095C5C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/>
              <a:t>The </a:t>
            </a:r>
            <a:r>
              <a:rPr lang="sv-SE" sz="2800" dirty="0" err="1"/>
              <a:t>Role</a:t>
            </a:r>
            <a:r>
              <a:rPr lang="sv-SE" sz="2800" dirty="0"/>
              <a:t> and Tolls &amp;</a:t>
            </a:r>
            <a:r>
              <a:rPr lang="sv-SE" sz="2800" dirty="0" err="1"/>
              <a:t>Techniques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a CFO/Controller </a:t>
            </a:r>
            <a:br>
              <a:rPr lang="sv-SE" sz="2800" dirty="0"/>
            </a:br>
            <a:br>
              <a:rPr lang="sv-SE" sz="2800" dirty="0"/>
            </a:br>
            <a:r>
              <a:rPr lang="sv-SE" sz="1800" dirty="0" err="1"/>
              <a:t>Lecture</a:t>
            </a:r>
            <a:r>
              <a:rPr lang="sv-SE" sz="1800" dirty="0"/>
              <a:t> 1. </a:t>
            </a:r>
            <a:r>
              <a:rPr lang="sv-SE" sz="1800" dirty="0" err="1"/>
              <a:t>Introduction</a:t>
            </a:r>
            <a:r>
              <a:rPr lang="sv-SE" sz="1800" dirty="0"/>
              <a:t>: Corporate </a:t>
            </a:r>
            <a:r>
              <a:rPr lang="sv-SE" sz="1800" b="1" dirty="0" err="1"/>
              <a:t>Governance</a:t>
            </a:r>
            <a:r>
              <a:rPr lang="sv-SE" sz="1800" b="1" dirty="0"/>
              <a:t> &amp; Management Control</a:t>
            </a:r>
            <a:endParaRPr lang="sv-SE" sz="18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A88B224-A825-2442-93E4-90E55E2C44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dirty="0"/>
              <a:t>Jan Lindvall </a:t>
            </a:r>
          </a:p>
          <a:p>
            <a:r>
              <a:rPr lang="sv-SE" sz="2400" dirty="0" err="1"/>
              <a:t>January</a:t>
            </a:r>
            <a:r>
              <a:rPr lang="sv-SE" sz="2400" dirty="0"/>
              <a:t> 16, 2023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D3D4A1D-84BF-CD4B-A4E6-93944293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EDE7F58-14CE-4B44-AB7E-DD3062FF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383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sv-SE" dirty="0"/>
          </a:p>
          <a:p>
            <a:pPr marL="109728" indent="0">
              <a:buNone/>
            </a:pPr>
            <a:r>
              <a:rPr lang="sv-SE" dirty="0"/>
              <a:t>”A </a:t>
            </a:r>
            <a:r>
              <a:rPr lang="sv-SE" dirty="0" err="1"/>
              <a:t>firm’s</a:t>
            </a:r>
            <a:r>
              <a:rPr lang="sv-SE" dirty="0"/>
              <a:t> </a:t>
            </a:r>
            <a:r>
              <a:rPr lang="sv-SE" b="1" dirty="0" err="1"/>
              <a:t>financial</a:t>
            </a:r>
            <a:r>
              <a:rPr lang="sv-SE" b="1" dirty="0"/>
              <a:t> </a:t>
            </a:r>
            <a:r>
              <a:rPr lang="sv-SE" b="1" dirty="0" err="1"/>
              <a:t>statement</a:t>
            </a:r>
            <a:r>
              <a:rPr lang="sv-SE" b="1" dirty="0"/>
              <a:t> </a:t>
            </a:r>
            <a:r>
              <a:rPr lang="sv-SE" b="1" dirty="0" err="1"/>
              <a:t>are</a:t>
            </a:r>
            <a:r>
              <a:rPr lang="sv-SE" b="1" dirty="0"/>
              <a:t> like an </a:t>
            </a:r>
            <a:r>
              <a:rPr lang="sv-SE" b="1" dirty="0" err="1"/>
              <a:t>optical</a:t>
            </a:r>
            <a:r>
              <a:rPr lang="sv-SE" b="1" dirty="0"/>
              <a:t> lens</a:t>
            </a:r>
            <a:r>
              <a:rPr lang="sv-SE" dirty="0"/>
              <a:t>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look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clearly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is going on at the </a:t>
            </a:r>
            <a:r>
              <a:rPr lang="sv-SE" dirty="0" err="1"/>
              <a:t>firm</a:t>
            </a:r>
            <a:r>
              <a:rPr lang="sv-SE" dirty="0"/>
              <a:t>”</a:t>
            </a:r>
          </a:p>
          <a:p>
            <a:pPr marL="109728" indent="0">
              <a:buNone/>
            </a:pPr>
            <a:endParaRPr lang="sv-SE" dirty="0"/>
          </a:p>
          <a:p>
            <a:pPr marL="109728" indent="0">
              <a:buNone/>
            </a:pPr>
            <a:endParaRPr lang="sv-SE" sz="2000" dirty="0"/>
          </a:p>
          <a:p>
            <a:pPr marL="109728" indent="0">
              <a:buNone/>
            </a:pPr>
            <a:r>
              <a:rPr lang="sv-SE" sz="1600" dirty="0" err="1"/>
              <a:t>Revsine</a:t>
            </a:r>
            <a:r>
              <a:rPr lang="sv-SE" sz="1600" dirty="0"/>
              <a:t>, et al, </a:t>
            </a:r>
            <a:r>
              <a:rPr lang="sv-SE" sz="1600" dirty="0" err="1"/>
              <a:t>Financial</a:t>
            </a:r>
            <a:r>
              <a:rPr lang="sv-SE" sz="1600" dirty="0"/>
              <a:t> </a:t>
            </a:r>
            <a:r>
              <a:rPr lang="sv-SE" sz="1600" dirty="0" err="1"/>
              <a:t>Reporting</a:t>
            </a:r>
            <a:r>
              <a:rPr lang="sv-SE" sz="1600" dirty="0"/>
              <a:t> and </a:t>
            </a:r>
            <a:r>
              <a:rPr lang="sv-SE" sz="1600" dirty="0" err="1"/>
              <a:t>Analysis</a:t>
            </a:r>
            <a:r>
              <a:rPr lang="sv-SE" dirty="0"/>
              <a:t>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F393-7FD4-FE46-BB76-CC9391FDEEB4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 err="1"/>
              <a:t>Concepts</a:t>
            </a:r>
            <a:r>
              <a:rPr lang="sv-SE" sz="3200" dirty="0"/>
              <a:t> and </a:t>
            </a:r>
            <a:r>
              <a:rPr lang="sv-SE" sz="3200" dirty="0" err="1"/>
              <a:t>Logics</a:t>
            </a:r>
            <a:r>
              <a:rPr lang="sv-SE" sz="3200" dirty="0"/>
              <a:t>: </a:t>
            </a:r>
            <a:r>
              <a:rPr lang="sv-SE" sz="3200" dirty="0" err="1"/>
              <a:t>Accounting</a:t>
            </a:r>
            <a:r>
              <a:rPr lang="sv-SE" sz="3200" dirty="0"/>
              <a:t> is the </a:t>
            </a:r>
            <a:r>
              <a:rPr lang="sv-SE" sz="3200" dirty="0" err="1"/>
              <a:t>language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business!</a:t>
            </a:r>
          </a:p>
        </p:txBody>
      </p:sp>
    </p:spTree>
    <p:extLst>
      <p:ext uri="{BB962C8B-B14F-4D97-AF65-F5344CB8AC3E}">
        <p14:creationId xmlns:p14="http://schemas.microsoft.com/office/powerpoint/2010/main" val="37481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C2A046A7-A977-6540-8D52-FEBD066C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From </a:t>
            </a:r>
            <a:r>
              <a:rPr lang="sv-SE" sz="3200" dirty="0" err="1"/>
              <a:t>Shareholders</a:t>
            </a:r>
            <a:r>
              <a:rPr lang="sv-SE" sz="3200" dirty="0"/>
              <a:t> to </a:t>
            </a:r>
            <a:r>
              <a:rPr lang="sv-SE" sz="3200" dirty="0" err="1"/>
              <a:t>stakeholders</a:t>
            </a:r>
            <a:r>
              <a:rPr lang="sv-SE" sz="3200" dirty="0"/>
              <a:t>: </a:t>
            </a:r>
            <a:r>
              <a:rPr lang="sv-SE" sz="2000" dirty="0" err="1"/>
              <a:t>Strategy-Structure</a:t>
            </a:r>
            <a:r>
              <a:rPr lang="sv-SE" sz="2000" dirty="0"/>
              <a:t> – </a:t>
            </a:r>
            <a:r>
              <a:rPr lang="sv-SE" sz="2000" dirty="0" err="1"/>
              <a:t>SystemH:Purpose-People</a:t>
            </a:r>
            <a:r>
              <a:rPr lang="sv-SE" sz="2000" dirty="0"/>
              <a:t> –Process.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4EE7FE9-6331-2048-A0A6-9B4C8683E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 err="1"/>
              <a:t>Purpose</a:t>
            </a:r>
            <a:r>
              <a:rPr lang="sv-SE" b="0" dirty="0"/>
              <a:t>- </a:t>
            </a:r>
            <a:r>
              <a:rPr lang="sv-SE" b="0" dirty="0" err="1"/>
              <a:t>People</a:t>
            </a:r>
            <a:r>
              <a:rPr lang="sv-SE" b="0" dirty="0"/>
              <a:t> - </a:t>
            </a:r>
            <a:r>
              <a:rPr lang="sv-SE" b="0" dirty="0" err="1"/>
              <a:t>Processes</a:t>
            </a:r>
            <a:r>
              <a:rPr lang="sv-SE" b="0" dirty="0"/>
              <a:t> 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563CF401-0B6C-D741-8B62-9F788E58A2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1" y="2174875"/>
            <a:ext cx="4035546" cy="3951288"/>
          </a:xfr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CA3065FC-8197-CE43-93FE-B59797745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b="0" dirty="0"/>
              <a:t>”</a:t>
            </a:r>
            <a:r>
              <a:rPr lang="sv-SE" b="0" dirty="0" err="1"/>
              <a:t>Rethink</a:t>
            </a:r>
            <a:r>
              <a:rPr lang="sv-SE" b="0" dirty="0"/>
              <a:t>” business 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7BAA669B-A3C7-4A42-9E58-6E60CE96585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 err="1"/>
              <a:t>Law</a:t>
            </a:r>
            <a:r>
              <a:rPr lang="sv-SE" dirty="0"/>
              <a:t> &amp; </a:t>
            </a:r>
            <a:r>
              <a:rPr lang="sv-SE" dirty="0" err="1"/>
              <a:t>Regulations</a:t>
            </a:r>
            <a:endParaRPr lang="sv-SE" dirty="0"/>
          </a:p>
          <a:p>
            <a:r>
              <a:rPr lang="sv-SE" dirty="0" err="1"/>
              <a:t>Ownership</a:t>
            </a:r>
            <a:r>
              <a:rPr lang="sv-SE" dirty="0"/>
              <a:t> &amp; </a:t>
            </a:r>
            <a:r>
              <a:rPr lang="sv-SE" dirty="0" err="1"/>
              <a:t>Governance</a:t>
            </a:r>
            <a:endParaRPr lang="sv-SE" dirty="0"/>
          </a:p>
          <a:p>
            <a:r>
              <a:rPr lang="sv-SE" dirty="0" err="1"/>
              <a:t>Mesurement</a:t>
            </a:r>
            <a:r>
              <a:rPr lang="sv-SE" dirty="0"/>
              <a:t> &amp; </a:t>
            </a:r>
            <a:r>
              <a:rPr lang="sv-SE" dirty="0" err="1"/>
              <a:t>Performance</a:t>
            </a:r>
            <a:endParaRPr lang="sv-SE" dirty="0"/>
          </a:p>
          <a:p>
            <a:r>
              <a:rPr lang="sv-SE" dirty="0" err="1"/>
              <a:t>Finance</a:t>
            </a:r>
            <a:r>
              <a:rPr lang="sv-SE" dirty="0"/>
              <a:t> &amp; Investment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117C59-187D-DD44-B97E-09D324C2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AE2C6A-6865-7041-B2C2-0D9D4FA2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199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err="1"/>
              <a:t>Growth</a:t>
            </a:r>
            <a:r>
              <a:rPr lang="sv-SE" dirty="0"/>
              <a:t> </a:t>
            </a:r>
            <a:r>
              <a:rPr lang="mr-IN" sz="2000" dirty="0"/>
              <a:t>–</a:t>
            </a:r>
            <a:r>
              <a:rPr lang="sv-SE" sz="2000" dirty="0"/>
              <a:t> </a:t>
            </a:r>
            <a:r>
              <a:rPr lang="sv-SE" sz="2000" dirty="0" err="1"/>
              <a:t>Income</a:t>
            </a:r>
            <a:r>
              <a:rPr lang="sv-SE" sz="2000" dirty="0"/>
              <a:t> Statement</a:t>
            </a:r>
          </a:p>
          <a:p>
            <a:endParaRPr lang="sv-SE" dirty="0"/>
          </a:p>
          <a:p>
            <a:r>
              <a:rPr lang="sv-SE" b="1" dirty="0"/>
              <a:t>Profit &amp; </a:t>
            </a:r>
            <a:r>
              <a:rPr lang="sv-SE" b="1" dirty="0" err="1"/>
              <a:t>Profitability</a:t>
            </a:r>
            <a:r>
              <a:rPr lang="sv-SE" dirty="0"/>
              <a:t> </a:t>
            </a:r>
            <a:r>
              <a:rPr lang="mr-IN" sz="2000" dirty="0"/>
              <a:t>–</a:t>
            </a:r>
            <a:r>
              <a:rPr lang="sv-SE" sz="2000" dirty="0"/>
              <a:t> </a:t>
            </a:r>
            <a:r>
              <a:rPr lang="sv-SE" sz="2000" dirty="0" err="1"/>
              <a:t>Income</a:t>
            </a:r>
            <a:r>
              <a:rPr lang="sv-SE" sz="2000" dirty="0"/>
              <a:t> Statment &amp; </a:t>
            </a:r>
            <a:r>
              <a:rPr lang="sv-SE" sz="2000" dirty="0" err="1"/>
              <a:t>Balance</a:t>
            </a:r>
            <a:r>
              <a:rPr lang="sv-SE" sz="2000" dirty="0"/>
              <a:t> </a:t>
            </a:r>
            <a:r>
              <a:rPr lang="sv-SE" sz="2000" dirty="0" err="1"/>
              <a:t>Sheet</a:t>
            </a:r>
            <a:r>
              <a:rPr lang="sv-SE" sz="2000" dirty="0"/>
              <a:t>.</a:t>
            </a:r>
          </a:p>
          <a:p>
            <a:endParaRPr lang="sv-SE" dirty="0"/>
          </a:p>
          <a:p>
            <a:r>
              <a:rPr lang="sv-SE" b="1" dirty="0" err="1"/>
              <a:t>Sustainability</a:t>
            </a:r>
            <a:endParaRPr lang="sv-SE" b="1" dirty="0"/>
          </a:p>
          <a:p>
            <a:endParaRPr lang="sv-SE" dirty="0"/>
          </a:p>
          <a:p>
            <a:r>
              <a:rPr lang="sv-SE" b="1" dirty="0"/>
              <a:t>Risk</a:t>
            </a:r>
            <a:r>
              <a:rPr lang="sv-SE" dirty="0"/>
              <a:t> </a:t>
            </a:r>
            <a:r>
              <a:rPr lang="mr-IN" sz="2000" dirty="0"/>
              <a:t>–</a:t>
            </a:r>
            <a:r>
              <a:rPr lang="sv-SE" sz="2000" dirty="0"/>
              <a:t> </a:t>
            </a:r>
            <a:r>
              <a:rPr lang="sv-SE" sz="2000" dirty="0" err="1"/>
              <a:t>Operational</a:t>
            </a:r>
            <a:r>
              <a:rPr lang="sv-SE" sz="2000" dirty="0"/>
              <a:t> &amp; </a:t>
            </a:r>
            <a:r>
              <a:rPr lang="sv-SE" sz="2000" dirty="0" err="1"/>
              <a:t>Financial</a:t>
            </a:r>
            <a:endParaRPr lang="sv-SE" sz="200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F393-7FD4-FE46-BB76-CC9391FDEEB4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b="0" dirty="0" err="1"/>
              <a:t>Four</a:t>
            </a:r>
            <a:r>
              <a:rPr lang="sv-SE" sz="3200" b="0" dirty="0"/>
              <a:t> </a:t>
            </a:r>
            <a:r>
              <a:rPr lang="sv-SE" sz="3200" b="0" dirty="0" err="1"/>
              <a:t>Pillars</a:t>
            </a:r>
            <a:r>
              <a:rPr lang="sv-SE" sz="3200" b="0" dirty="0"/>
              <a:t>  - and </a:t>
            </a:r>
            <a:r>
              <a:rPr lang="sv-SE" sz="3200" b="0" dirty="0" err="1"/>
              <a:t>models</a:t>
            </a:r>
            <a:r>
              <a:rPr lang="sv-SE" sz="3200" b="0" dirty="0"/>
              <a:t> - for Corporate Control 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961553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5AF3DC-65B1-074D-BFCF-E0688AAE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/>
              <a:t>Introduction</a:t>
            </a:r>
            <a:r>
              <a:rPr lang="sv-SE" sz="3200" dirty="0"/>
              <a:t>: </a:t>
            </a:r>
            <a:r>
              <a:rPr lang="sv-SE" sz="3200" dirty="0" err="1"/>
              <a:t>week</a:t>
            </a:r>
            <a:r>
              <a:rPr lang="sv-SE" sz="3200" dirty="0"/>
              <a:t> 3: GOVERNANCE/</a:t>
            </a:r>
            <a:r>
              <a:rPr lang="sv-SE" sz="3200" dirty="0" err="1"/>
              <a:t>Ownership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C5FFF5-B803-3E42-922A-DFA784D72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16/1 15.15-17 F1, H425: Introduction: ES</a:t>
            </a:r>
            <a:r>
              <a:rPr lang="en-US" b="1" dirty="0"/>
              <a:t>G</a:t>
            </a:r>
            <a:r>
              <a:rPr lang="en-US" dirty="0"/>
              <a:t> </a:t>
            </a:r>
            <a:endParaRPr lang="sv-S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17/1 15.15-17 F2, B153: Governance: Owners &amp; Swedish Corporate Governance System</a:t>
            </a:r>
            <a:endParaRPr lang="sv-S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18/1 F3, 13.15-15 B153: Private Equity – important owners with specific management competence?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9BC752E-4271-3B44-9FB6-DEE48A7B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CECEFE4-B6E6-834A-B64A-70E669C9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213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C5CE16-69FD-DF44-B1A8-62B16D14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Introduction</a:t>
            </a:r>
            <a:r>
              <a:rPr lang="sv-SE" dirty="0"/>
              <a:t>: </a:t>
            </a:r>
            <a:r>
              <a:rPr lang="sv-SE" dirty="0" err="1"/>
              <a:t>Week</a:t>
            </a:r>
            <a:r>
              <a:rPr lang="sv-SE" dirty="0"/>
              <a:t> 4 BALANCE SHEET MANAGEMENT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31F100-032A-5441-B42A-3C8138132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23/1 F4, B153, 14.15-16: Capital Allocation: Capex/Intangibles</a:t>
            </a:r>
            <a:endParaRPr lang="sv-SE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24/1 F5, A114, 14.15-16 : Debt and debt policy. Shifting policies/ shifting metrics</a:t>
            </a:r>
            <a:endParaRPr lang="sv-SE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25/1 Seminar 1: Case: </a:t>
            </a:r>
            <a:r>
              <a:rPr lang="en-US" sz="2000" dirty="0" err="1"/>
              <a:t>Alleima</a:t>
            </a:r>
            <a:r>
              <a:rPr lang="en-US" sz="2000" dirty="0"/>
              <a:t> &amp; CFO (a spinoff from Sandvik).</a:t>
            </a:r>
            <a:endParaRPr lang="sv-SE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26/1 F6, B115, 13.15-15. Strategic Pillars and Key Performance indicators: KPI</a:t>
            </a:r>
            <a:endParaRPr lang="sv-SE" sz="2000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7D66D2B-0429-F341-A29F-7DEBD2D8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A37DEA-331F-3E4D-9ADA-AA6B0DA6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49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E622BB-778D-0B41-A373-54410E1E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Week</a:t>
            </a:r>
            <a:r>
              <a:rPr lang="sv-SE" dirty="0"/>
              <a:t> 5: Digital Tools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BD6A26-7D88-D244-8BDF-61D9EDEC6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30/1 F7, B153 14.15-16: IT Governance and IT-strategy: Romney Ch 10, 18 </a:t>
            </a:r>
            <a:endParaRPr lang="sv-S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31/1 F8, A144, 14.15-16: Data base, Data warehouse and </a:t>
            </a:r>
            <a:r>
              <a:rPr lang="en-US" dirty="0" err="1"/>
              <a:t>datalakes</a:t>
            </a:r>
            <a:r>
              <a:rPr lang="en-US" dirty="0"/>
              <a:t> Romney Ch 1, 4 &amp; 14</a:t>
            </a:r>
            <a:endParaRPr lang="sv-S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2/2 F9, H2, 10-12: ERP-systems Romney et al Ch 2, 3, Examples: 15, 16</a:t>
            </a:r>
            <a:endParaRPr lang="sv-SE" dirty="0"/>
          </a:p>
          <a:p>
            <a:pPr marL="0" indent="0">
              <a:buNone/>
            </a:pPr>
            <a:r>
              <a:rPr lang="en-US" dirty="0"/>
              <a:t> 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0FCA42-8A41-654A-8B02-51CCD91C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BA41446-0822-2F40-9585-20C7E666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1343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C62FA7-0D28-FA4A-B0EB-45548A9A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Week</a:t>
            </a:r>
            <a:r>
              <a:rPr lang="sv-SE" dirty="0"/>
              <a:t> 6: Digital Tools &amp; Digital Solutions.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FEB127-1CC0-6D4E-BE34-5640C1F37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/>
              <a:t>6/2 F10, 13-15-15, H425: BI/BA </a:t>
            </a:r>
            <a:r>
              <a:rPr lang="sv-SE" sz="2000" dirty="0" err="1"/>
              <a:t>Romney</a:t>
            </a:r>
            <a:r>
              <a:rPr lang="sv-SE" sz="2000" dirty="0"/>
              <a:t> </a:t>
            </a:r>
            <a:r>
              <a:rPr lang="sv-SE" sz="2000" dirty="0" err="1"/>
              <a:t>ch</a:t>
            </a:r>
            <a:r>
              <a:rPr lang="sv-SE" sz="2000" dirty="0"/>
              <a:t> 5, 6, 7 ex 14 &amp; 17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7/2 F11, 15.15-17 H425 System Implementation &amp; Cloud Romney </a:t>
            </a:r>
            <a:r>
              <a:rPr lang="en-US" sz="2000" dirty="0" err="1"/>
              <a:t>ch</a:t>
            </a:r>
            <a:r>
              <a:rPr lang="en-US" sz="2000" dirty="0"/>
              <a:t> 19 &amp; 24</a:t>
            </a:r>
            <a:endParaRPr lang="sv-SE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8/2 F12; H425,15.15-17 Cyber Security</a:t>
            </a:r>
            <a:endParaRPr lang="sv-SE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9/2 Seminar 2 10-12 13-15 BI/BA</a:t>
            </a:r>
            <a:endParaRPr lang="sv-SE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(10/2 13.15-15 B115  EXTRA TIME)</a:t>
            </a:r>
            <a:endParaRPr lang="sv-SE" sz="2000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BC89AB-B1AD-C540-ACC7-C41143DC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085940D-192D-BB4F-B211-B6831527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701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747FB-497D-334A-9DCC-9CA9A806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Week</a:t>
            </a:r>
            <a:r>
              <a:rPr lang="sv-SE" dirty="0"/>
              <a:t> 7: </a:t>
            </a:r>
            <a:r>
              <a:rPr lang="sv-SE" dirty="0" err="1"/>
              <a:t>Summary</a:t>
            </a:r>
            <a:r>
              <a:rPr lang="sv-SE" dirty="0"/>
              <a:t> &amp; ”</a:t>
            </a:r>
            <a:r>
              <a:rPr lang="sv-SE" dirty="0" err="1"/>
              <a:t>exams</a:t>
            </a:r>
            <a:r>
              <a:rPr lang="sv-SE" dirty="0"/>
              <a:t>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922170-9348-B448-B25D-22844C257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13/2 A114 13.15-15 Summary </a:t>
            </a:r>
            <a:endParaRPr lang="sv-S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14/2 Seminar 3: PM </a:t>
            </a:r>
            <a:endParaRPr lang="sv-SE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16/2 H2 13-15 “</a:t>
            </a:r>
            <a:r>
              <a:rPr lang="en-US" dirty="0" err="1"/>
              <a:t>Dugga</a:t>
            </a:r>
            <a:r>
              <a:rPr lang="en-US" dirty="0"/>
              <a:t>” - concept test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DBACC56-0A01-734B-B6C0-4C8ACCC0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10FE04-C921-F248-B392-11C54183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8972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D9E641-088A-9544-B3C7-9231C639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Governance</a:t>
            </a:r>
            <a:r>
              <a:rPr lang="sv-SE" dirty="0"/>
              <a:t> System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A7540A8-659B-784C-A9EC-1EF79BB85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3" y="1981200"/>
            <a:ext cx="7670387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574712-A62C-0B49-81B9-C5CF0A4D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3C6B318-C11A-284A-92D8-DE1CE2BD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580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5384A9-D502-0B47-A3FD-54834608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Management Control Systems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146351A-922C-E143-B5ED-FA046ACEF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1200"/>
            <a:ext cx="6192688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08B42E1-6C30-5144-BEAB-3CF5A6F4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B0E598-E70E-AB43-8175-8091A39D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679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A6792D-06E1-9F47-BC44-E79B3C0D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DAF805-8596-534A-B402-E7E988A8F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Welcome</a:t>
            </a:r>
            <a:r>
              <a:rPr lang="sv-SE" dirty="0"/>
              <a:t>!  </a:t>
            </a:r>
          </a:p>
          <a:p>
            <a:endParaRPr lang="sv-SE" dirty="0"/>
          </a:p>
          <a:p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course</a:t>
            </a:r>
            <a:r>
              <a:rPr lang="sv-SE" dirty="0"/>
              <a:t>? </a:t>
            </a:r>
          </a:p>
          <a:p>
            <a:endParaRPr lang="sv-SE" dirty="0"/>
          </a:p>
          <a:p>
            <a:r>
              <a:rPr lang="sv-SE" dirty="0"/>
              <a:t>Corporate </a:t>
            </a:r>
            <a:r>
              <a:rPr lang="sv-SE" b="1" dirty="0" err="1"/>
              <a:t>Governance</a:t>
            </a:r>
            <a:r>
              <a:rPr lang="sv-SE" dirty="0"/>
              <a:t> System/s</a:t>
            </a:r>
          </a:p>
          <a:p>
            <a:endParaRPr lang="sv-SE" dirty="0"/>
          </a:p>
          <a:p>
            <a:r>
              <a:rPr lang="sv-SE" dirty="0"/>
              <a:t>Course Presentation</a:t>
            </a:r>
          </a:p>
          <a:p>
            <a:endParaRPr lang="sv-SE" dirty="0"/>
          </a:p>
          <a:p>
            <a:r>
              <a:rPr lang="sv-SE" dirty="0"/>
              <a:t>Three </a:t>
            </a:r>
            <a:r>
              <a:rPr lang="sv-SE" dirty="0" err="1"/>
              <a:t>generic</a:t>
            </a:r>
            <a:r>
              <a:rPr lang="sv-SE" dirty="0"/>
              <a:t> </a:t>
            </a:r>
            <a:r>
              <a:rPr lang="sv-SE" dirty="0" err="1"/>
              <a:t>models</a:t>
            </a:r>
            <a:r>
              <a:rPr lang="sv-SE" dirty="0"/>
              <a:t>: CG – MCS – Data </a:t>
            </a:r>
            <a:r>
              <a:rPr lang="sv-SE" dirty="0" err="1"/>
              <a:t>Processing</a:t>
            </a:r>
            <a:endParaRPr lang="sv-SE" dirty="0"/>
          </a:p>
          <a:p>
            <a:endParaRPr lang="sv-SE" sz="16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75CEC3B-7C77-4347-AD4D-432F40C2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9E928AD-BD35-6B45-B329-096CECEC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649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1AE0F7-A8AF-9F46-AF76-97FF4E8C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 </a:t>
            </a:r>
            <a:r>
              <a:rPr lang="sv-SE" dirty="0" err="1"/>
              <a:t>Processing</a:t>
            </a:r>
            <a:r>
              <a:rPr lang="sv-SE" dirty="0"/>
              <a:t>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C34662D-EB33-0545-8203-65745A2A4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0" y="1981200"/>
            <a:ext cx="7881032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C87D4FC-0FFF-C942-954B-B37C1220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65D00D4-59AB-1A44-B9D0-F719D656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096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92664C-6F59-8D4B-87B2-60291A73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Pedagogical</a:t>
            </a:r>
            <a:r>
              <a:rPr lang="sv-SE" dirty="0"/>
              <a:t> </a:t>
            </a:r>
            <a:r>
              <a:rPr lang="sv-SE" dirty="0" err="1"/>
              <a:t>idea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6BCFC8-A0D9-FF40-BB90-5D29A468F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lectures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/>
              <a:t>Part 1: </a:t>
            </a:r>
            <a:r>
              <a:rPr lang="sv-SE" dirty="0" err="1"/>
              <a:t>Teacher</a:t>
            </a:r>
            <a:r>
              <a:rPr lang="sv-SE" dirty="0"/>
              <a:t> presentation (45 </a:t>
            </a:r>
            <a:r>
              <a:rPr lang="sv-SE" dirty="0" err="1"/>
              <a:t>minutes</a:t>
            </a:r>
            <a:r>
              <a:rPr lang="sv-SE" dirty="0"/>
              <a:t>)</a:t>
            </a:r>
          </a:p>
          <a:p>
            <a:endParaRPr lang="sv-SE" dirty="0"/>
          </a:p>
          <a:p>
            <a:r>
              <a:rPr lang="sv-SE" dirty="0"/>
              <a:t>Part 2: Q &amp; A: 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things</a:t>
            </a:r>
            <a:r>
              <a:rPr lang="sv-SE" dirty="0"/>
              <a:t> (</a:t>
            </a:r>
            <a:r>
              <a:rPr lang="sv-SE" dirty="0" err="1"/>
              <a:t>questions</a:t>
            </a:r>
            <a:r>
              <a:rPr lang="sv-SE" dirty="0"/>
              <a:t>)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interest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/</a:t>
            </a:r>
            <a:r>
              <a:rPr lang="sv-SE" dirty="0" err="1"/>
              <a:t>bother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related</a:t>
            </a:r>
            <a:r>
              <a:rPr lang="sv-SE" dirty="0"/>
              <a:t> to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reading</a:t>
            </a:r>
            <a:r>
              <a:rPr lang="sv-SE" dirty="0"/>
              <a:t> (</a:t>
            </a:r>
            <a:r>
              <a:rPr lang="sv-SE" dirty="0" err="1"/>
              <a:t>mainly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deep</a:t>
            </a:r>
            <a:r>
              <a:rPr lang="sv-SE" dirty="0"/>
              <a:t> </a:t>
            </a:r>
            <a:r>
              <a:rPr lang="sv-SE" dirty="0" err="1"/>
              <a:t>reading</a:t>
            </a:r>
            <a:r>
              <a:rPr lang="sv-SE" dirty="0"/>
              <a:t>). 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322E38-5394-7F41-A1C1-4CAFA957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DBE2F4-388E-C04B-B27E-CC211B75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931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79E292D-91D3-714A-A062-8904EAD7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Literature</a:t>
            </a:r>
            <a:endParaRPr lang="sv-SE" dirty="0"/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3902E4AD-8AFC-734F-8094-AAD9DC90BF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41" y="1981200"/>
            <a:ext cx="3251718" cy="4114800"/>
          </a:xfr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8A0A554D-DD37-CA45-BFB5-0BA2661FB2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46" y="1981200"/>
            <a:ext cx="2478795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D232CB-4A32-A848-BF73-638A74B4D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2A69B0D-90B4-0640-9848-9145254A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482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F66E21-3E29-47C7-87E9-35FACE85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B72E0B-10AD-4EB5-B6A8-73AAB5447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>
                <a:hlinkClick r:id="rId2"/>
              </a:rPr>
              <a:t>Course Materials | Pearson</a:t>
            </a:r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9B452BD-1496-492B-8F53-074C594B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B89781-AF66-4503-9821-21E69FA6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880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84E988-60A6-DD41-9DC7-D3240063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How</a:t>
            </a:r>
            <a:r>
              <a:rPr lang="sv-SE" dirty="0"/>
              <a:t> to </a:t>
            </a:r>
            <a:r>
              <a:rPr lang="sv-SE" dirty="0" err="1"/>
              <a:t>buy</a:t>
            </a:r>
            <a:r>
              <a:rPr lang="sv-SE" dirty="0"/>
              <a:t>…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FF664AC-3ED0-3844-805C-1AC45C58E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1200"/>
            <a:ext cx="7126559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67112C6-4BC5-724B-9946-1E5BDF8D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D9BE37-42B0-CA45-949C-EED72559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720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B0B72C-1B66-4D9A-BB2B-052DE5CA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Examination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678DCC-9B14-405B-8123-5CA7E91BB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course will be examined by: 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Active participation, </a:t>
            </a:r>
            <a:r>
              <a:rPr lang="en-US" b="1" dirty="0"/>
              <a:t>two </a:t>
            </a:r>
            <a:r>
              <a:rPr lang="en-US" dirty="0"/>
              <a:t>seminars (40%, G/U). </a:t>
            </a:r>
          </a:p>
          <a:p>
            <a:r>
              <a:rPr lang="en-US" dirty="0"/>
              <a:t>One ”paper” (incl seminar), according to specific instruction (1-2 students). (40%, VG/ G/ U). </a:t>
            </a:r>
          </a:p>
          <a:p>
            <a:r>
              <a:rPr lang="en-US" dirty="0"/>
              <a:t>One individual (”small”) exam – ”concept test” (20%, VG/G/ U.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activities will be taken into consideration in the </a:t>
            </a:r>
            <a:r>
              <a:rPr lang="en-US" dirty="0" err="1"/>
              <a:t>summarised</a:t>
            </a:r>
            <a:r>
              <a:rPr lang="en-US" dirty="0"/>
              <a:t> grade. </a:t>
            </a:r>
            <a:br>
              <a:rPr lang="en-US" dirty="0"/>
            </a:br>
            <a:br>
              <a:rPr lang="en-US" dirty="0"/>
            </a:b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D692B22-51EB-44D3-9490-8313B798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C5EBEA1-42A1-4929-89F9-AAA62F6C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995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rcRect l="-39843" r="-39843"/>
          <a:stretch>
            <a:fillRect/>
          </a:stretch>
        </p:blipFill>
        <p:spPr>
          <a:xfrm>
            <a:off x="342900" y="1844824"/>
            <a:ext cx="8458200" cy="4241885"/>
          </a:xfrm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F393-7FD4-FE46-BB76-CC9391FDEEB4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0" dirty="0" err="1"/>
              <a:t>Our</a:t>
            </a:r>
            <a:r>
              <a:rPr lang="sv-SE" b="0" dirty="0"/>
              <a:t> </a:t>
            </a:r>
            <a:r>
              <a:rPr lang="sv-SE" b="0" dirty="0" err="1"/>
              <a:t>track</a:t>
            </a:r>
            <a:r>
              <a:rPr lang="sv-SE" b="0" dirty="0"/>
              <a:t> – MAC – a </a:t>
            </a:r>
            <a:r>
              <a:rPr lang="sv-SE" dirty="0" err="1"/>
              <a:t>journey</a:t>
            </a:r>
            <a:r>
              <a:rPr lang="sv-SE" b="0" dirty="0"/>
              <a:t> in the </a:t>
            </a:r>
            <a:r>
              <a:rPr lang="sv-SE" b="0" dirty="0" err="1"/>
              <a:t>direction</a:t>
            </a:r>
            <a:r>
              <a:rPr lang="sv-SE" b="0" dirty="0"/>
              <a:t> </a:t>
            </a:r>
            <a:r>
              <a:rPr lang="sv-SE" b="0" dirty="0" err="1"/>
              <a:t>of</a:t>
            </a:r>
            <a:r>
              <a:rPr lang="sv-SE" b="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3157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  </a:t>
            </a:r>
          </a:p>
          <a:p>
            <a:pPr>
              <a:buNone/>
            </a:pPr>
            <a:r>
              <a:rPr lang="sv-SE" dirty="0"/>
              <a:t>  “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shall</a:t>
            </a:r>
            <a:r>
              <a:rPr lang="sv-SE" dirty="0"/>
              <a:t> </a:t>
            </a:r>
            <a:r>
              <a:rPr lang="sv-SE" dirty="0" err="1"/>
              <a:t>refer</a:t>
            </a:r>
            <a:r>
              <a:rPr lang="sv-SE" dirty="0"/>
              <a:t> to </a:t>
            </a:r>
            <a:r>
              <a:rPr lang="sv-SE" b="1" dirty="0"/>
              <a:t>the person </a:t>
            </a:r>
            <a:r>
              <a:rPr lang="sv-SE" dirty="0"/>
              <a:t>who is </a:t>
            </a:r>
            <a:r>
              <a:rPr lang="sv-SE" dirty="0" err="1"/>
              <a:t>responsible</a:t>
            </a:r>
            <a:r>
              <a:rPr lang="sv-SE" dirty="0"/>
              <a:t> for </a:t>
            </a:r>
            <a:r>
              <a:rPr lang="sv-SE" b="1" dirty="0"/>
              <a:t>designing and operating the management </a:t>
            </a:r>
            <a:r>
              <a:rPr lang="sv-SE" b="1" dirty="0" err="1"/>
              <a:t>control</a:t>
            </a:r>
            <a:r>
              <a:rPr lang="sv-SE" b="1" dirty="0"/>
              <a:t> system </a:t>
            </a:r>
            <a:r>
              <a:rPr lang="sv-SE" dirty="0"/>
              <a:t>as the controller. </a:t>
            </a:r>
            <a:r>
              <a:rPr lang="sv-SE" dirty="0" err="1"/>
              <a:t>Actually</a:t>
            </a:r>
            <a:r>
              <a:rPr lang="sv-SE" dirty="0"/>
              <a:t>, in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organizations</a:t>
            </a:r>
            <a:r>
              <a:rPr lang="sv-SE" dirty="0"/>
              <a:t> the </a:t>
            </a:r>
            <a:r>
              <a:rPr lang="sv-SE" dirty="0" err="1"/>
              <a:t>title</a:t>
            </a:r>
            <a:r>
              <a:rPr lang="sv-SE" dirty="0"/>
              <a:t> of this person is </a:t>
            </a:r>
            <a:r>
              <a:rPr lang="sv-SE" dirty="0" err="1"/>
              <a:t>chief</a:t>
            </a:r>
            <a:r>
              <a:rPr lang="sv-SE" dirty="0"/>
              <a:t> </a:t>
            </a:r>
            <a:r>
              <a:rPr lang="sv-SE" dirty="0" err="1"/>
              <a:t>financial</a:t>
            </a:r>
            <a:r>
              <a:rPr lang="sv-SE" dirty="0"/>
              <a:t> officer (CFO).” 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  </a:t>
            </a:r>
            <a:r>
              <a:rPr lang="sv-SE" sz="1800" dirty="0"/>
              <a:t>Anthony &amp; </a:t>
            </a:r>
            <a:r>
              <a:rPr lang="sv-SE" sz="1800" dirty="0" err="1"/>
              <a:t>Govindarajan</a:t>
            </a:r>
            <a:r>
              <a:rPr lang="sv-SE" sz="1800" dirty="0"/>
              <a:t>, 2007, Management Control Systems, p. 110. 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r-IN" dirty="0"/>
              <a:t>…</a:t>
            </a:r>
            <a:r>
              <a:rPr lang="sv-SE" dirty="0"/>
              <a:t>a special focus on the controller/CFO.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F393-7FD4-FE46-BB76-CC9391FDEEB4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</p:spTree>
    <p:extLst>
      <p:ext uri="{BB962C8B-B14F-4D97-AF65-F5344CB8AC3E}">
        <p14:creationId xmlns:p14="http://schemas.microsoft.com/office/powerpoint/2010/main" val="228755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44E2CC-4FF8-3A48-9D54-0E33A3C9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Governance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9C889D-C020-844C-8781-73A87FDE8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"Corporate governance and management control systems (MCSs) are inextricably linked. A corporate governance focus is slightly broader than an MCSs focus. An MCSs focus</a:t>
            </a:r>
            <a:r>
              <a:rPr lang="en-US" sz="1800" b="1" dirty="0"/>
              <a:t> </a:t>
            </a:r>
            <a:r>
              <a:rPr lang="en-US" sz="1800" dirty="0"/>
              <a:t>takes the perspective of top management</a:t>
            </a:r>
            <a:r>
              <a:rPr lang="en-US" sz="1800" b="1" dirty="0"/>
              <a:t> </a:t>
            </a:r>
            <a:r>
              <a:rPr lang="en-US" sz="1800" dirty="0"/>
              <a:t>and asks what can be done to ensure the proper behaviors of employees in the organization. The corporate governance</a:t>
            </a:r>
            <a:r>
              <a:rPr lang="en-US" sz="1800" b="1" dirty="0"/>
              <a:t> </a:t>
            </a:r>
            <a:r>
              <a:rPr lang="en-US" sz="1800" dirty="0"/>
              <a:t>focus is on controlling the behaviors of top management (the so- called C-suite executives) and also, although less directly, those of all the firm's other employees. </a:t>
            </a:r>
            <a:r>
              <a:rPr lang="en-US" sz="1800" b="1" dirty="0"/>
              <a:t>The links between corporate governance and MCSs are obvious. Changes in corporate governance mechanisms and practices will usually have direct and immediate effects on MCS practices and their effectiveness". </a:t>
            </a:r>
            <a:endParaRPr lang="sv-SE" sz="18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1200" dirty="0"/>
              <a:t>Merchant &amp; Van </a:t>
            </a:r>
            <a:r>
              <a:rPr lang="sv-SE" sz="1200" dirty="0" err="1"/>
              <a:t>der</a:t>
            </a:r>
            <a:r>
              <a:rPr lang="sv-SE" sz="1200" dirty="0"/>
              <a:t> </a:t>
            </a:r>
            <a:r>
              <a:rPr lang="sv-SE" sz="1200" dirty="0" err="1"/>
              <a:t>Stede</a:t>
            </a:r>
            <a:r>
              <a:rPr lang="sv-SE" sz="1200" dirty="0"/>
              <a:t> (2017, s. 273). </a:t>
            </a:r>
            <a:r>
              <a:rPr lang="en-US" sz="1200" dirty="0"/>
              <a:t>Management Control Systems.</a:t>
            </a:r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006ECBD-5C09-024F-B7EB-3F25932E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0381-4BDF-8646-A7BA-89211B51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6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EEE7E4F-D847-0D4F-B953-21EB5BD4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CFO </a:t>
            </a:r>
            <a:r>
              <a:rPr lang="sv-SE" sz="2400" dirty="0" err="1"/>
              <a:t>development</a:t>
            </a:r>
            <a:r>
              <a:rPr lang="sv-SE" sz="2400" dirty="0"/>
              <a:t> (ambition</a:t>
            </a:r>
            <a:r>
              <a:rPr lang="sv-SE" sz="1600" dirty="0"/>
              <a:t>)– from </a:t>
            </a:r>
            <a:r>
              <a:rPr lang="sv-SE" sz="1600" dirty="0" err="1"/>
              <a:t>bean</a:t>
            </a:r>
            <a:r>
              <a:rPr lang="sv-SE" sz="1600" dirty="0"/>
              <a:t> </a:t>
            </a:r>
            <a:r>
              <a:rPr lang="sv-SE" sz="1600" dirty="0" err="1"/>
              <a:t>counter</a:t>
            </a:r>
            <a:r>
              <a:rPr lang="sv-SE" sz="1600" dirty="0"/>
              <a:t> to</a:t>
            </a:r>
            <a:br>
              <a:rPr lang="sv-SE" sz="1600" dirty="0"/>
            </a:br>
            <a:r>
              <a:rPr lang="sv-SE" sz="1600" dirty="0"/>
              <a:t> business partner </a:t>
            </a:r>
            <a:br>
              <a:rPr lang="sv-SE" sz="1600" dirty="0"/>
            </a:br>
            <a:r>
              <a:rPr lang="sv-SE" sz="1200" i="1" dirty="0" err="1"/>
              <a:t>Financial</a:t>
            </a:r>
            <a:r>
              <a:rPr lang="sv-SE" sz="1200" i="1" dirty="0"/>
              <a:t> Times december 14, 2020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F229FED2-DA29-B746-A031-0FF1B808A6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4100264" cy="3528392"/>
          </a:xfr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29A1E5DE-5DB6-4244-BCB8-D99AE46F7D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12754"/>
            <a:ext cx="4027488" cy="2400422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1EEC4F6-A9ED-E941-8FBF-3DA4E0EC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2D80681-7F0A-8D4C-8EAA-BE7BF054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991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7DF300-C02E-004A-8385-2C1116B1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New </a:t>
            </a:r>
            <a:r>
              <a:rPr lang="sv-SE" dirty="0" err="1"/>
              <a:t>topic</a:t>
            </a:r>
            <a:r>
              <a:rPr lang="sv-SE" dirty="0"/>
              <a:t>/s …ES</a:t>
            </a:r>
            <a:r>
              <a:rPr lang="sv-SE" b="1" dirty="0"/>
              <a:t>G</a:t>
            </a:r>
            <a:r>
              <a:rPr lang="sv-SE" dirty="0"/>
              <a:t>!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0D539A3-2572-314A-BA69-3325141D6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1200"/>
            <a:ext cx="6696744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AF93DB5-537E-2643-A3E1-E700C40F5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5E38576-81CB-6E42-8268-58DEB576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6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A76368-A601-6F44-BBE3-3F74165E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 New </a:t>
            </a:r>
            <a:r>
              <a:rPr lang="sv-SE" dirty="0" err="1"/>
              <a:t>Role</a:t>
            </a:r>
            <a:r>
              <a:rPr lang="sv-SE" dirty="0"/>
              <a:t>…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B5CE737-5AE2-684B-9D1A-A315A845B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16" y="1981200"/>
            <a:ext cx="3160280" cy="4114800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5E33C0F-CD61-A24B-949B-561A12EDE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2896F5E-DEBF-9C4A-9CAA-464BB118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651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821AA1-A838-F940-B63C-61BB5816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…</a:t>
            </a:r>
            <a:r>
              <a:rPr lang="sv-SE" sz="3200" dirty="0" err="1"/>
              <a:t>need</a:t>
            </a:r>
            <a:r>
              <a:rPr lang="sv-SE" sz="3200" dirty="0"/>
              <a:t> for new </a:t>
            </a:r>
            <a:r>
              <a:rPr lang="sv-SE" sz="3200" dirty="0" err="1"/>
              <a:t>competences</a:t>
            </a:r>
            <a:r>
              <a:rPr lang="sv-SE" sz="3200" dirty="0"/>
              <a:t> and </a:t>
            </a:r>
            <a:r>
              <a:rPr lang="sv-SE" sz="3200" dirty="0" err="1"/>
              <a:t>skills</a:t>
            </a:r>
            <a:r>
              <a:rPr lang="sv-SE" sz="3200" dirty="0"/>
              <a:t> 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02744E12-E0F3-7D45-BE95-37368BB268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1200"/>
            <a:ext cx="4176464" cy="4114800"/>
          </a:xfrm>
        </p:spPr>
      </p:pic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40B57AE4-6FCB-594F-92C1-A0BEDE5F00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21" y="1905000"/>
            <a:ext cx="4006975" cy="4191000"/>
          </a:xfr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729263-2B46-FF4A-817F-0F7229C7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2023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93373B-5648-7B48-AFE8-2009B35A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6771234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etets mall">
  <a:themeElements>
    <a:clrScheme name="PresentationAW.potx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AW.potx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lnDef>
  </a:objectDefaults>
  <a:extraClrSchemeLst>
    <a:extraClrScheme>
      <a:clrScheme name="PresentationAW.pot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Universitetets mall</Template>
  <TotalTime>5725</TotalTime>
  <Words>930</Words>
  <Application>Microsoft Office PowerPoint</Application>
  <PresentationFormat>Bildspel på skärmen (4:3)</PresentationFormat>
  <Paragraphs>152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9" baseType="lpstr">
      <vt:lpstr>ＭＳ Ｐゴシック</vt:lpstr>
      <vt:lpstr>Arial</vt:lpstr>
      <vt:lpstr>Calibri</vt:lpstr>
      <vt:lpstr>Universitetets mall</vt:lpstr>
      <vt:lpstr>The Role and Tolls &amp;Techniques of a CFO/Controller   Lecture 1. Introduction: Corporate Governance &amp; Management Control</vt:lpstr>
      <vt:lpstr>Agenda </vt:lpstr>
      <vt:lpstr>Our track – MAC – a journey in the direction of…</vt:lpstr>
      <vt:lpstr>…a special focus on the controller/CFO.</vt:lpstr>
      <vt:lpstr>Governance</vt:lpstr>
      <vt:lpstr>CFO development (ambition)– from bean counter to  business partner  Financial Times december 14, 2020</vt:lpstr>
      <vt:lpstr>New topic/s …ESG! </vt:lpstr>
      <vt:lpstr>A New Role…</vt:lpstr>
      <vt:lpstr>…need for new competences and skills </vt:lpstr>
      <vt:lpstr>Concepts and Logics: Accounting is the language of business!</vt:lpstr>
      <vt:lpstr>From Shareholders to stakeholders: Strategy-Structure – SystemH:Purpose-People –Process.</vt:lpstr>
      <vt:lpstr>Four Pillars  - and models - for Corporate Control </vt:lpstr>
      <vt:lpstr>Introduction: week 3: GOVERNANCE/Ownership</vt:lpstr>
      <vt:lpstr>Introduction: Week 4 BALANCE SHEET MANAGEMENT </vt:lpstr>
      <vt:lpstr>Week 5: Digital Tools </vt:lpstr>
      <vt:lpstr>Week 6: Digital Tools &amp; Digital Solutions.</vt:lpstr>
      <vt:lpstr>Week 7: Summary &amp; ”exams”</vt:lpstr>
      <vt:lpstr>Governance System</vt:lpstr>
      <vt:lpstr>Management Control Systems</vt:lpstr>
      <vt:lpstr>Data Processing </vt:lpstr>
      <vt:lpstr>Pedagogical idea</vt:lpstr>
      <vt:lpstr>Our Literature</vt:lpstr>
      <vt:lpstr>PowerPoint-presentation</vt:lpstr>
      <vt:lpstr>How to buy… </vt:lpstr>
      <vt:lpstr>Examination</vt:lpstr>
    </vt:vector>
  </TitlesOfParts>
  <Company>Engelska parken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 Svensson</dc:creator>
  <cp:lastModifiedBy>Jan Lindvall</cp:lastModifiedBy>
  <cp:revision>54</cp:revision>
  <dcterms:created xsi:type="dcterms:W3CDTF">2013-08-22T08:31:25Z</dcterms:created>
  <dcterms:modified xsi:type="dcterms:W3CDTF">2023-01-16T12:58:42Z</dcterms:modified>
</cp:coreProperties>
</file>