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91" r:id="rId2"/>
    <p:sldId id="958" r:id="rId3"/>
    <p:sldId id="272" r:id="rId4"/>
    <p:sldId id="924" r:id="rId5"/>
    <p:sldId id="925" r:id="rId6"/>
    <p:sldId id="273" r:id="rId7"/>
    <p:sldId id="923" r:id="rId8"/>
    <p:sldId id="959" r:id="rId9"/>
    <p:sldId id="960" r:id="rId10"/>
    <p:sldId id="962" r:id="rId11"/>
    <p:sldId id="963" r:id="rId12"/>
    <p:sldId id="961" r:id="rId13"/>
    <p:sldId id="288" r:id="rId14"/>
    <p:sldId id="289" r:id="rId15"/>
    <p:sldId id="937" r:id="rId16"/>
    <p:sldId id="936" r:id="rId17"/>
    <p:sldId id="938" r:id="rId18"/>
    <p:sldId id="939" r:id="rId19"/>
    <p:sldId id="940" r:id="rId20"/>
    <p:sldId id="942" r:id="rId21"/>
    <p:sldId id="941" r:id="rId22"/>
    <p:sldId id="933" r:id="rId23"/>
    <p:sldId id="955" r:id="rId24"/>
    <p:sldId id="932" r:id="rId25"/>
    <p:sldId id="945" r:id="rId26"/>
    <p:sldId id="931" r:id="rId27"/>
    <p:sldId id="946" r:id="rId28"/>
    <p:sldId id="947" r:id="rId29"/>
    <p:sldId id="948" r:id="rId30"/>
    <p:sldId id="952" r:id="rId31"/>
    <p:sldId id="957" r:id="rId32"/>
    <p:sldId id="929" r:id="rId33"/>
    <p:sldId id="927" r:id="rId34"/>
    <p:sldId id="934" r:id="rId35"/>
    <p:sldId id="964" r:id="rId36"/>
    <p:sldId id="965" r:id="rId37"/>
    <p:sldId id="966" r:id="rId38"/>
    <p:sldId id="971" r:id="rId39"/>
    <p:sldId id="972" r:id="rId40"/>
    <p:sldId id="967" r:id="rId41"/>
    <p:sldId id="968" r:id="rId42"/>
    <p:sldId id="970" r:id="rId43"/>
    <p:sldId id="969" r:id="rId4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6"/>
    <p:restoredTop sz="94861"/>
  </p:normalViewPr>
  <p:slideViewPr>
    <p:cSldViewPr>
      <p:cViewPr varScale="1">
        <p:scale>
          <a:sx n="111" d="100"/>
          <a:sy n="111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2F26-13EA-2148-96D5-F5B664E9BC7D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51A51-EDB6-4945-8B49-2294343F60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51A51-EDB6-4945-8B49-2294343F60C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80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113CF-7060-514B-A0F8-726BA2B77F5E}" type="datetime1">
              <a:rPr lang="sv-SE" smtClean="0"/>
              <a:t>2023-01-17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6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8062664" cy="4114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2E532-3618-1946-AA0E-39800F3C2681}" type="datetime1">
              <a:rPr lang="sv-SE" smtClean="0"/>
              <a:t>2023-01-17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09B13-C5D2-4F4B-9436-FCDD332BA99C}" type="datetime1">
              <a:rPr lang="sv-SE" smtClean="0"/>
              <a:t>2023-01-17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977FC-731F-EF43-AA68-155DD968728D}" type="datetime1">
              <a:rPr lang="sv-SE" smtClean="0"/>
              <a:t>2023-01-17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7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8FAB-4606-FE4A-BAA5-5D7571896EEE}" type="datetime1">
              <a:rPr lang="sv-SE" smtClean="0"/>
              <a:t>2023-01-17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12768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28256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B3A83-2F01-6142-AD32-C50C73959EC8}" type="datetime1">
              <a:rPr lang="sv-SE" smtClean="0"/>
              <a:t>2023-01-17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6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01EC-204C-B542-9A71-BF7B133E7B5E}" type="datetime1">
              <a:rPr lang="sv-SE" smtClean="0"/>
              <a:t>2023-01-17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92F36-02A1-C347-82F8-E27A2207AFFB}" type="datetime1">
              <a:rPr lang="sv-SE" smtClean="0"/>
              <a:t>2023-01-17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BB9B2-74B9-744C-90FD-3F1C21191FD5}" type="datetime1">
              <a:rPr lang="sv-SE" smtClean="0"/>
              <a:t>2023-01-17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85082"/>
            <a:ext cx="1653880" cy="1055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E41B4-CAB7-6D4C-BAAE-C23EAA33831D}" type="datetime1">
              <a:rPr lang="sv-SE" smtClean="0"/>
              <a:t>2023-01-17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9B33C-4D1E-B146-809D-A38C56C126F7}" type="datetime1">
              <a:rPr lang="sv-SE" smtClean="0"/>
              <a:t>2023-01-17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3EC0BC2-672A-6B49-B28E-6EB43555A0DA}" type="datetime1">
              <a:rPr lang="sv-SE" smtClean="0"/>
              <a:t>2023-01-17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  <p:pic>
        <p:nvPicPr>
          <p:cNvPr id="1031" name="Picture 7" descr="powertojob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95600" y="160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>
              <a:latin typeface="Arial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5DAFE-0106-7243-BFD9-D4B095C5C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Role</a:t>
            </a:r>
            <a:r>
              <a:rPr lang="sv-SE" sz="2800" dirty="0"/>
              <a:t>, Tools &amp; </a:t>
            </a:r>
            <a:r>
              <a:rPr lang="sv-SE" sz="2800" dirty="0" err="1"/>
              <a:t>Techniques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a CFO/Controller </a:t>
            </a:r>
            <a:br>
              <a:rPr lang="sv-SE" sz="2800" dirty="0"/>
            </a:br>
            <a:r>
              <a:rPr lang="sv-SE" sz="1800" dirty="0" err="1"/>
              <a:t>Lecture</a:t>
            </a:r>
            <a:r>
              <a:rPr lang="sv-SE" sz="1800" dirty="0"/>
              <a:t> 2. Corporate </a:t>
            </a:r>
            <a:r>
              <a:rPr lang="sv-SE" sz="1800" b="1" dirty="0" err="1"/>
              <a:t>Governance</a:t>
            </a:r>
            <a:r>
              <a:rPr lang="sv-SE" sz="1800" b="1" dirty="0"/>
              <a:t>:</a:t>
            </a:r>
            <a:r>
              <a:rPr lang="sv-SE" sz="1800" dirty="0"/>
              <a:t> Different </a:t>
            </a:r>
            <a:r>
              <a:rPr lang="sv-SE" sz="1800" dirty="0" err="1"/>
              <a:t>owners</a:t>
            </a:r>
            <a:r>
              <a:rPr lang="sv-SE" sz="1800" dirty="0"/>
              <a:t>/</a:t>
            </a:r>
            <a:r>
              <a:rPr lang="sv-SE" sz="1800" dirty="0" err="1"/>
              <a:t>stakeholders</a:t>
            </a:r>
            <a:r>
              <a:rPr lang="sv-SE" sz="1800" dirty="0"/>
              <a:t> – different </a:t>
            </a:r>
            <a:r>
              <a:rPr lang="sv-SE" sz="1800" dirty="0" err="1"/>
              <a:t>goals</a:t>
            </a:r>
            <a:r>
              <a:rPr lang="sv-SE" sz="1800" dirty="0"/>
              <a:t>/</a:t>
            </a:r>
            <a:r>
              <a:rPr lang="sv-SE" sz="1800" dirty="0" err="1"/>
              <a:t>target</a:t>
            </a:r>
            <a:r>
              <a:rPr lang="sv-SE" sz="1800" dirty="0"/>
              <a:t>/</a:t>
            </a:r>
            <a:r>
              <a:rPr lang="sv-SE" sz="1800" dirty="0" err="1"/>
              <a:t>metrics</a:t>
            </a:r>
            <a:r>
              <a:rPr lang="sv-SE" sz="1800" dirty="0"/>
              <a:t>.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A88B224-A825-2442-93E4-90E55E2C4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/>
              <a:t>Jan Lindvall </a:t>
            </a:r>
          </a:p>
          <a:p>
            <a:r>
              <a:rPr lang="sv-SE" sz="2400" dirty="0" err="1"/>
              <a:t>January</a:t>
            </a:r>
            <a:r>
              <a:rPr lang="sv-SE" sz="2400" dirty="0"/>
              <a:t> 17, 2023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3D4A1D-84BF-CD4B-A4E6-93944293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EDE7F58-14CE-4B44-AB7E-DD3062FF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383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9B5274-8E47-3D41-808C-4955E8B6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Number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Governance</a:t>
            </a:r>
            <a:r>
              <a:rPr lang="sv-SE" sz="3200" dirty="0"/>
              <a:t> Problems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A35D4D-7337-C745-8FB2-B12972C3E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4864"/>
            <a:ext cx="8062913" cy="3315421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BF530-863D-7846-AEC8-8A372A77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1D6510B-783D-6747-A279-DE597269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78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D188FA-E881-5C4F-8842-E41D8D62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The </a:t>
            </a:r>
            <a:r>
              <a:rPr lang="sv-SE" sz="3200" dirty="0" err="1"/>
              <a:t>Response</a:t>
            </a:r>
            <a:r>
              <a:rPr lang="sv-SE" sz="3200" dirty="0"/>
              <a:t>: Swedish </a:t>
            </a:r>
            <a:r>
              <a:rPr lang="sv-SE" sz="3200" dirty="0" err="1"/>
              <a:t>active</a:t>
            </a:r>
            <a:r>
              <a:rPr lang="sv-SE" sz="3200" dirty="0"/>
              <a:t> </a:t>
            </a:r>
            <a:r>
              <a:rPr lang="sv-SE" sz="3200" dirty="0" err="1"/>
              <a:t>owners</a:t>
            </a:r>
            <a:endParaRPr lang="sv-SE" sz="3200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7A58E65-DBC4-0647-95ED-04CB57EC0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1200"/>
            <a:ext cx="7560840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5791D0E-A275-B842-8C16-DCEFED18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152876B-5954-B846-A6E2-4E8B882C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23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EC3B93-C05B-6D41-962D-3BB6DCCF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WHY not Short-terminism? The Nordic Corporate </a:t>
            </a:r>
            <a:r>
              <a:rPr lang="sv-SE" sz="3200" dirty="0" err="1"/>
              <a:t>Governance</a:t>
            </a:r>
            <a:r>
              <a:rPr lang="sv-SE" sz="3200" dirty="0"/>
              <a:t> </a:t>
            </a:r>
            <a:r>
              <a:rPr lang="sv-SE" sz="3200" dirty="0" err="1"/>
              <a:t>Model</a:t>
            </a:r>
            <a:r>
              <a:rPr lang="sv-SE" sz="3200" dirty="0"/>
              <a:t>!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C7F335C-9855-CE43-9C23-0DAA86DC1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57444"/>
            <a:ext cx="8062913" cy="3162311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3B5436B-FDBF-8449-9851-6921C19B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3D685F-3D0C-5247-AC97-D7B2AC2C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69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sv-SE" dirty="0"/>
              <a:t>Strong General Meeting Powers</a:t>
            </a:r>
          </a:p>
          <a:p>
            <a:pPr marL="385763" indent="-385763">
              <a:buFont typeface="+mj-lt"/>
              <a:buAutoNum type="arabicPeriod"/>
            </a:pPr>
            <a:r>
              <a:rPr lang="sv-SE" dirty="0" err="1"/>
              <a:t>Shares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b="1" dirty="0" err="1"/>
              <a:t>multiple</a:t>
            </a:r>
            <a:r>
              <a:rPr lang="sv-SE" b="1" dirty="0"/>
              <a:t> </a:t>
            </a:r>
            <a:r>
              <a:rPr lang="sv-SE" b="1" dirty="0" err="1"/>
              <a:t>voting</a:t>
            </a:r>
            <a:r>
              <a:rPr lang="sv-SE" b="1" dirty="0"/>
              <a:t> </a:t>
            </a:r>
            <a:r>
              <a:rPr lang="sv-SE" b="1" dirty="0" err="1"/>
              <a:t>rights</a:t>
            </a:r>
            <a:endParaRPr lang="sv-SE" b="1" dirty="0"/>
          </a:p>
          <a:p>
            <a:pPr marL="385763" indent="-385763">
              <a:buFont typeface="+mj-lt"/>
              <a:buAutoNum type="arabicPeriod"/>
            </a:pPr>
            <a:r>
              <a:rPr lang="sv-SE" dirty="0"/>
              <a:t>Strong </a:t>
            </a:r>
            <a:r>
              <a:rPr lang="sv-SE" dirty="0" err="1"/>
              <a:t>minority</a:t>
            </a:r>
            <a:r>
              <a:rPr lang="sv-SE" dirty="0"/>
              <a:t> </a:t>
            </a:r>
            <a:r>
              <a:rPr lang="sv-SE" dirty="0" err="1"/>
              <a:t>protection</a:t>
            </a:r>
            <a:endParaRPr lang="sv-SE" dirty="0"/>
          </a:p>
          <a:p>
            <a:pPr marL="385763" indent="-385763">
              <a:buFont typeface="+mj-lt"/>
              <a:buAutoNum type="arabicPeriod"/>
            </a:pPr>
            <a:r>
              <a:rPr lang="sv-SE" dirty="0" err="1"/>
              <a:t>Effective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shareholder</a:t>
            </a:r>
            <a:r>
              <a:rPr lang="sv-SE" dirty="0"/>
              <a:t> </a:t>
            </a:r>
            <a:r>
              <a:rPr lang="sv-SE" dirty="0" err="1"/>
              <a:t>rights</a:t>
            </a:r>
            <a:endParaRPr lang="sv-SE" dirty="0"/>
          </a:p>
          <a:p>
            <a:pPr marL="385763" indent="-385763">
              <a:buFont typeface="+mj-lt"/>
              <a:buAutoNum type="arabicPeriod"/>
            </a:pPr>
            <a:r>
              <a:rPr lang="sv-SE" dirty="0"/>
              <a:t>Non- </a:t>
            </a:r>
            <a:r>
              <a:rPr lang="sv-SE" dirty="0" err="1"/>
              <a:t>executive</a:t>
            </a:r>
            <a:r>
              <a:rPr lang="sv-SE" dirty="0"/>
              <a:t> boards</a:t>
            </a:r>
          </a:p>
          <a:p>
            <a:pPr marL="385763" indent="-385763">
              <a:buFont typeface="+mj-lt"/>
              <a:buAutoNum type="arabicPeriod"/>
            </a:pP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Board </a:t>
            </a:r>
            <a:r>
              <a:rPr lang="sv-SE" dirty="0" err="1"/>
              <a:t>Committees</a:t>
            </a:r>
            <a:endParaRPr lang="sv-SE" dirty="0"/>
          </a:p>
          <a:p>
            <a:pPr marL="385763" indent="-385763">
              <a:buFont typeface="+mj-lt"/>
              <a:buAutoNum type="arabicPeriod"/>
            </a:pPr>
            <a:r>
              <a:rPr lang="sv-SE" dirty="0" err="1"/>
              <a:t>Auditors</a:t>
            </a:r>
            <a:r>
              <a:rPr lang="sv-SE" dirty="0"/>
              <a:t> </a:t>
            </a:r>
            <a:r>
              <a:rPr lang="sv-SE" dirty="0" err="1"/>
              <a:t>appointed</a:t>
            </a:r>
            <a:r>
              <a:rPr lang="sv-SE" dirty="0"/>
              <a:t> by and </a:t>
            </a:r>
            <a:r>
              <a:rPr lang="sv-SE" dirty="0" err="1"/>
              <a:t>accountable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the </a:t>
            </a:r>
            <a:r>
              <a:rPr lang="sv-SE" dirty="0" err="1"/>
              <a:t>shareholders</a:t>
            </a:r>
            <a:endParaRPr lang="sv-SE" dirty="0"/>
          </a:p>
          <a:p>
            <a:pPr marL="385763" indent="-385763">
              <a:buFont typeface="+mj-lt"/>
              <a:buAutoNum type="arabicPeriod"/>
            </a:pPr>
            <a:r>
              <a:rPr lang="sv-SE" dirty="0"/>
              <a:t>Active </a:t>
            </a:r>
            <a:r>
              <a:rPr lang="sv-SE" dirty="0" err="1"/>
              <a:t>Governance</a:t>
            </a:r>
            <a:r>
              <a:rPr lang="sv-SE" dirty="0"/>
              <a:t>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Major </a:t>
            </a:r>
            <a:r>
              <a:rPr lang="sv-SE" dirty="0" err="1"/>
              <a:t>Shareholders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”The Nordic” Corporate </a:t>
            </a:r>
            <a:r>
              <a:rPr lang="sv-SE" dirty="0" err="1"/>
              <a:t>Governance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F7AF25-938F-6B49-B0A7-B2F47695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2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Law</a:t>
            </a:r>
            <a:r>
              <a:rPr lang="sv-SE" dirty="0"/>
              <a:t> or </a:t>
            </a:r>
            <a:r>
              <a:rPr lang="sv-SE" b="1" dirty="0"/>
              <a:t>Self-</a:t>
            </a:r>
            <a:r>
              <a:rPr lang="sv-SE" b="1" dirty="0" err="1"/>
              <a:t>regulation</a:t>
            </a:r>
            <a:r>
              <a:rPr lang="sv-SE" b="1" dirty="0"/>
              <a:t>?</a:t>
            </a:r>
          </a:p>
          <a:p>
            <a:endParaRPr lang="sv-SE" dirty="0"/>
          </a:p>
          <a:p>
            <a:r>
              <a:rPr lang="sv-SE" dirty="0"/>
              <a:t>2004: </a:t>
            </a:r>
            <a:r>
              <a:rPr lang="sv-SE" i="1" dirty="0"/>
              <a:t>Swedish </a:t>
            </a:r>
            <a:r>
              <a:rPr lang="sv-SE" i="1" dirty="0" err="1"/>
              <a:t>Code</a:t>
            </a:r>
            <a:r>
              <a:rPr lang="sv-SE" i="1" dirty="0"/>
              <a:t> </a:t>
            </a:r>
            <a:r>
              <a:rPr lang="sv-SE" i="1" dirty="0" err="1"/>
              <a:t>of</a:t>
            </a:r>
            <a:r>
              <a:rPr lang="sv-SE" i="1" dirty="0"/>
              <a:t> Corporate </a:t>
            </a:r>
            <a:r>
              <a:rPr lang="sv-SE" i="1" dirty="0" err="1"/>
              <a:t>Governance</a:t>
            </a:r>
            <a:r>
              <a:rPr lang="sv-SE" dirty="0"/>
              <a:t>. </a:t>
            </a:r>
            <a:r>
              <a:rPr lang="sv-SE" sz="2000" dirty="0"/>
              <a:t>Self – </a:t>
            </a:r>
            <a:r>
              <a:rPr lang="sv-SE" sz="2000" dirty="0" err="1"/>
              <a:t>Regulation</a:t>
            </a:r>
            <a:r>
              <a:rPr lang="sv-SE" sz="2000" dirty="0"/>
              <a:t> under the </a:t>
            </a:r>
            <a:r>
              <a:rPr lang="sv-SE" sz="2000" dirty="0" err="1"/>
              <a:t>Principle</a:t>
            </a:r>
            <a:r>
              <a:rPr lang="sv-SE" sz="2000" dirty="0"/>
              <a:t> </a:t>
            </a:r>
            <a:r>
              <a:rPr lang="sv-SE" sz="2000" b="1" dirty="0"/>
              <a:t>”</a:t>
            </a:r>
            <a:r>
              <a:rPr lang="sv-SE" sz="2000" b="1" dirty="0" err="1"/>
              <a:t>Comply</a:t>
            </a:r>
            <a:r>
              <a:rPr lang="sv-SE" sz="2000" b="1" dirty="0"/>
              <a:t> or </a:t>
            </a:r>
            <a:r>
              <a:rPr lang="sv-SE" sz="2000" b="1" dirty="0" err="1"/>
              <a:t>Explain</a:t>
            </a:r>
            <a:r>
              <a:rPr lang="sv-SE" sz="2000" b="1" dirty="0"/>
              <a:t>”.</a:t>
            </a:r>
          </a:p>
          <a:p>
            <a:endParaRPr lang="sv-SE" dirty="0"/>
          </a:p>
          <a:p>
            <a:r>
              <a:rPr lang="sv-SE" dirty="0" err="1"/>
              <a:t>Committees</a:t>
            </a:r>
            <a:r>
              <a:rPr lang="sv-SE" dirty="0"/>
              <a:t>: </a:t>
            </a:r>
            <a:r>
              <a:rPr lang="sv-SE" dirty="0" err="1"/>
              <a:t>nomination</a:t>
            </a:r>
            <a:r>
              <a:rPr lang="sv-SE" dirty="0"/>
              <a:t> -, (AGM), </a:t>
            </a:r>
            <a:r>
              <a:rPr lang="sv-SE" dirty="0" err="1"/>
              <a:t>renumeration</a:t>
            </a:r>
            <a:r>
              <a:rPr lang="sv-SE" dirty="0"/>
              <a:t>- ; </a:t>
            </a:r>
            <a:r>
              <a:rPr lang="sv-SE" dirty="0" err="1"/>
              <a:t>audit</a:t>
            </a:r>
            <a:r>
              <a:rPr lang="sv-SE" dirty="0"/>
              <a:t>-.</a:t>
            </a:r>
          </a:p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Background</a:t>
            </a:r>
            <a:r>
              <a:rPr lang="sv-SE" dirty="0"/>
              <a:t> – Swedish Corporate </a:t>
            </a:r>
            <a:r>
              <a:rPr lang="sv-SE" dirty="0" err="1"/>
              <a:t>Governance</a:t>
            </a:r>
            <a:r>
              <a:rPr lang="sv-SE" dirty="0"/>
              <a:t> 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F90A3B-9B45-1F4C-981A-D48B7363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74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91D860-E44D-7546-8818-D86FD432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The Swedish CG </a:t>
            </a:r>
            <a:r>
              <a:rPr lang="sv-SE" sz="3200" dirty="0" err="1"/>
              <a:t>Model</a:t>
            </a:r>
            <a:r>
              <a:rPr lang="sv-SE" sz="3200" dirty="0"/>
              <a:t>: </a:t>
            </a:r>
            <a:r>
              <a:rPr lang="sv-SE" sz="3200" dirty="0" err="1"/>
              <a:t>rules</a:t>
            </a:r>
            <a:r>
              <a:rPr lang="sv-SE" sz="3200" dirty="0"/>
              <a:t> (</a:t>
            </a:r>
            <a:r>
              <a:rPr lang="sv-SE" sz="3200" dirty="0" err="1"/>
              <a:t>laws</a:t>
            </a:r>
            <a:r>
              <a:rPr lang="sv-SE" sz="3200" dirty="0"/>
              <a:t>) and </a:t>
            </a:r>
            <a:r>
              <a:rPr lang="sv-SE" sz="3200" dirty="0" err="1"/>
              <a:t>principles</a:t>
            </a:r>
            <a:r>
              <a:rPr lang="sv-SE" sz="3200" dirty="0"/>
              <a:t>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32C5723-DD34-7645-B4E9-E775D7CF0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416824" cy="4251176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125A96-7864-194B-80D5-E8261F40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BD57A6-B1CB-1C47-A5E5-79D86599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23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8E3E5-1B2B-EA46-8F85-FA7757AF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Active </a:t>
            </a:r>
            <a:r>
              <a:rPr lang="sv-SE" dirty="0" err="1"/>
              <a:t>owners</a:t>
            </a:r>
            <a:r>
              <a:rPr lang="sv-SE" dirty="0"/>
              <a:t>!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07164E4-540A-584C-9A74-67198363C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3600"/>
            <a:ext cx="8136904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975E18A-AC01-F143-8312-DB0DCF2E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E8C2F2-217B-7149-887E-C297D34E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96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5FE9A-6EF8-3148-AD4A-19F52F91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Board – </a:t>
            </a:r>
            <a:r>
              <a:rPr lang="sv-SE" dirty="0" err="1"/>
              <a:t>important</a:t>
            </a:r>
            <a:r>
              <a:rPr lang="sv-SE" dirty="0"/>
              <a:t>! 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D04D9F0-A426-644E-9655-9346A87EE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29783"/>
            <a:ext cx="8062913" cy="4017634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E63ED03-BCC0-0545-A10D-035DDF78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B4D2E7-A4AA-7949-8A2D-ECAC2F05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31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3B5BE2-6912-1147-A087-FF993A80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Board and the </a:t>
            </a:r>
            <a:r>
              <a:rPr lang="sv-SE" dirty="0" err="1"/>
              <a:t>company</a:t>
            </a:r>
            <a:r>
              <a:rPr lang="sv-SE" dirty="0"/>
              <a:t> management: a </a:t>
            </a:r>
            <a:r>
              <a:rPr lang="sv-SE" dirty="0" err="1"/>
              <a:t>two-tier</a:t>
            </a:r>
            <a:r>
              <a:rPr lang="sv-SE" dirty="0"/>
              <a:t> system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06A9FC3-477D-2B4A-AD15-48FDF629A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3" y="1981200"/>
            <a:ext cx="8039267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6439035-C80B-7B42-9F9E-3858295A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8F9490-2F57-2B4D-AA5F-7A84B1E3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249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1AD7F-6AFC-A34E-BD3D-150A1288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CEO  - </a:t>
            </a:r>
            <a:r>
              <a:rPr lang="sv-SE" sz="3200" dirty="0" err="1"/>
              <a:t>responsible</a:t>
            </a:r>
            <a:r>
              <a:rPr lang="sv-SE" sz="3200" dirty="0"/>
              <a:t> for the MCS (</a:t>
            </a:r>
            <a:r>
              <a:rPr lang="sv-SE" sz="3200" dirty="0" err="1"/>
              <a:t>with</a:t>
            </a:r>
            <a:r>
              <a:rPr lang="sv-SE" sz="3200" dirty="0"/>
              <a:t> CFO).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EBB63FB-9F12-1A46-AA7F-38D143B2F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1200"/>
            <a:ext cx="7558608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E0505-088D-F34E-9802-778BD555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3C09DDE-453B-E74B-923E-5CDFE916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28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2F7091-6350-2D4D-A399-88B7F2E3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00DF51-ADEE-C740-84A3-0E8A7E1CC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Shareholders</a:t>
            </a:r>
            <a:r>
              <a:rPr lang="sv-SE" dirty="0"/>
              <a:t> vs </a:t>
            </a:r>
            <a:r>
              <a:rPr lang="sv-SE" dirty="0" err="1"/>
              <a:t>Stakeholders</a:t>
            </a:r>
            <a:r>
              <a:rPr lang="sv-SE" dirty="0"/>
              <a:t>?</a:t>
            </a:r>
          </a:p>
          <a:p>
            <a:r>
              <a:rPr lang="sv-SE" dirty="0"/>
              <a:t>Different (</a:t>
            </a:r>
            <a:r>
              <a:rPr lang="sv-SE" dirty="0" err="1"/>
              <a:t>countries</a:t>
            </a:r>
            <a:r>
              <a:rPr lang="sv-SE" dirty="0"/>
              <a:t>) </a:t>
            </a:r>
            <a:r>
              <a:rPr lang="sv-SE" dirty="0" err="1"/>
              <a:t>owners</a:t>
            </a:r>
            <a:r>
              <a:rPr lang="sv-SE" dirty="0"/>
              <a:t> – different (situations) </a:t>
            </a:r>
            <a:r>
              <a:rPr lang="sv-SE" dirty="0" err="1"/>
              <a:t>goals</a:t>
            </a:r>
            <a:r>
              <a:rPr lang="sv-SE" dirty="0"/>
              <a:t>.</a:t>
            </a:r>
          </a:p>
          <a:p>
            <a:r>
              <a:rPr lang="sv-SE" dirty="0"/>
              <a:t>The Problem?</a:t>
            </a:r>
          </a:p>
          <a:p>
            <a:r>
              <a:rPr lang="sv-SE" dirty="0"/>
              <a:t>Swedish Corporate </a:t>
            </a:r>
            <a:r>
              <a:rPr lang="sv-SE" dirty="0" err="1"/>
              <a:t>Governance</a:t>
            </a:r>
            <a:endParaRPr lang="sv-SE" dirty="0"/>
          </a:p>
          <a:p>
            <a:r>
              <a:rPr lang="sv-SE" dirty="0" err="1"/>
              <a:t>Exampel</a:t>
            </a:r>
            <a:r>
              <a:rPr lang="sv-SE" dirty="0"/>
              <a:t>: Ericsson 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B2AB20-237E-7B41-8692-B5B302DA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237236-25CA-CD43-B248-0F62F9AE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664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FB82E7-06D7-4F49-A4E0-920C4BE6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Annual</a:t>
            </a:r>
            <a:r>
              <a:rPr lang="sv-SE" dirty="0"/>
              <a:t> </a:t>
            </a:r>
            <a:r>
              <a:rPr lang="sv-SE" dirty="0" err="1"/>
              <a:t>report</a:t>
            </a:r>
            <a:r>
              <a:rPr lang="sv-SE" dirty="0"/>
              <a:t> - so </a:t>
            </a:r>
            <a:r>
              <a:rPr lang="sv-SE" dirty="0" err="1"/>
              <a:t>important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93B9275-CBED-BD47-8178-099CD319D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4307"/>
            <a:ext cx="8062913" cy="3068586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6EFD58E-A1B2-D14E-949A-3732C476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82DBAF-84E6-CD4F-A348-301D0130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264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B381AE-E1DE-7747-9E22-E04237ED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Auditing – för </a:t>
            </a:r>
            <a:r>
              <a:rPr lang="sv-SE" dirty="0" err="1"/>
              <a:t>whom</a:t>
            </a:r>
            <a:r>
              <a:rPr lang="sv-SE" dirty="0"/>
              <a:t>?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468C78-B536-8347-A1F4-168F24EC5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8621"/>
            <a:ext cx="8062913" cy="3659957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DF2657D-8AB2-284F-A4A8-F1B28AF7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453240-EB6D-BD49-9738-E0B76E53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634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F64EA5-C22C-1D47-B9DC-976CA74F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CGR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34010B2-9EAE-7743-8D31-BD1D72802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20660"/>
            <a:ext cx="4032448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FA2E79-FAF4-334A-A6EC-B4659D86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5D51F10-5DCE-2A4A-822E-E02E149C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63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E590DF-B3CB-D841-A1EA-E0807C8D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Ericsson: ”</a:t>
            </a:r>
            <a:r>
              <a:rPr lang="sv-SE" dirty="0" err="1"/>
              <a:t>rights</a:t>
            </a:r>
            <a:r>
              <a:rPr lang="sv-SE" dirty="0"/>
              <a:t> and </a:t>
            </a:r>
            <a:r>
              <a:rPr lang="sv-SE" dirty="0" err="1"/>
              <a:t>responsibilities</a:t>
            </a:r>
            <a:r>
              <a:rPr lang="sv-SE" dirty="0"/>
              <a:t>”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9A3079-5C6D-8C49-ADBB-505A5E0B3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94603"/>
            <a:ext cx="8062913" cy="3287993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DF052C-CD54-C04D-8D7E-5339E056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AF76E1-4CF8-5040-A641-AA6B76D4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55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6F522-5E21-3949-B828-35D88697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Ericsson: </a:t>
            </a:r>
            <a:r>
              <a:rPr lang="sv-SE" dirty="0" err="1"/>
              <a:t>Governance</a:t>
            </a:r>
            <a:r>
              <a:rPr lang="sv-SE" dirty="0"/>
              <a:t> </a:t>
            </a:r>
            <a:r>
              <a:rPr lang="sv-SE" dirty="0" err="1"/>
              <a:t>Structure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E652C5F-C4F5-4449-BB41-4EA0D8076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49081"/>
            <a:ext cx="8062913" cy="3379037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00A99DD-6571-674A-9973-C06C0585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E22EB3-1BD2-A647-B7C5-B3A23B36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633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CA6EC1-7E8D-6F4F-A191-71975129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Ericsson </a:t>
            </a:r>
            <a:r>
              <a:rPr lang="sv-SE" dirty="0" err="1"/>
              <a:t>Committees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68A8D94-5463-F845-BA06-DD2D1C9FF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93753"/>
            <a:ext cx="8062913" cy="2689694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8FFF54-1AB1-4E4D-AEE1-276D7A62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F32A5F-20EF-304E-A64F-66769B2F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079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1083CB-F97A-F744-A8B2-962846ED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Board: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cycle</a:t>
            </a:r>
            <a:r>
              <a:rPr lang="sv-SE" dirty="0"/>
              <a:t> &amp; </a:t>
            </a:r>
            <a:r>
              <a:rPr lang="sv-SE" dirty="0" err="1"/>
              <a:t>Strategy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CC38614-A8F1-8042-927D-EF584D765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9" y="1981200"/>
            <a:ext cx="7958035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CF62B5F-013A-9F4C-B3C6-D56D6664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CB04D3-8F4C-0048-992D-8AAA7B6F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996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92695-6819-9B45-9B9F-54D313F9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Management System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704544E-4053-1E4F-A5A0-8AAFFE596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83678"/>
            <a:ext cx="8062913" cy="3909843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BED9E8-D9FD-CD4B-A203-8768C0D2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CEFF36-53FC-F04B-AF3B-3EF799ED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25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081E3-80B6-424C-893E-B61E491D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Processes</a:t>
            </a:r>
            <a:r>
              <a:rPr lang="sv-SE" dirty="0"/>
              <a:t>: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concept</a:t>
            </a:r>
            <a:r>
              <a:rPr lang="sv-SE" dirty="0"/>
              <a:t>!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1A0519F-F100-724B-AA3D-B3C9F8F6A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1200"/>
            <a:ext cx="7200800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11C5EDA-47BE-EB4B-B36B-12806E60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430DA18-B143-1A44-808D-692B0865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9469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C4E7B9-23C5-5944-B7FF-FB99AA75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One</a:t>
            </a:r>
            <a:r>
              <a:rPr lang="sv-SE" sz="3200" dirty="0"/>
              <a:t> </a:t>
            </a:r>
            <a:r>
              <a:rPr lang="sv-SE" sz="3200" dirty="0" err="1"/>
              <a:t>important</a:t>
            </a:r>
            <a:r>
              <a:rPr lang="sv-SE" sz="3200" dirty="0"/>
              <a:t> Process: Risk Process. ERM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6D51F2-C010-FE4A-8DF6-8B6B717FF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46167"/>
            <a:ext cx="8062913" cy="3784866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195A837-ECB1-3247-AF9F-425B3AF2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70D114-8A6C-5B4B-98E4-3471FB50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79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/>
              <a:t>”</a:t>
            </a:r>
            <a:r>
              <a:rPr lang="sv-SE" b="1" dirty="0" err="1"/>
              <a:t>Capital</a:t>
            </a:r>
            <a:r>
              <a:rPr lang="sv-SE" b="1" dirty="0"/>
              <a:t> Market”  </a:t>
            </a:r>
            <a:r>
              <a:rPr lang="sv-SE" sz="2000" dirty="0"/>
              <a:t>(</a:t>
            </a:r>
            <a:r>
              <a:rPr lang="sv-SE" sz="2000" dirty="0" err="1"/>
              <a:t>finance</a:t>
            </a:r>
            <a:r>
              <a:rPr lang="sv-SE" sz="2000" dirty="0"/>
              <a:t> </a:t>
            </a:r>
            <a:r>
              <a:rPr lang="sv-SE" sz="2000" dirty="0" err="1"/>
              <a:t>important</a:t>
            </a:r>
            <a:r>
              <a:rPr lang="sv-SE" sz="2000" dirty="0"/>
              <a:t>; stock market, IPO:s. new </a:t>
            </a:r>
            <a:r>
              <a:rPr lang="sv-SE" sz="2000" dirty="0" err="1"/>
              <a:t>financial</a:t>
            </a:r>
            <a:r>
              <a:rPr lang="sv-SE" sz="2000" dirty="0"/>
              <a:t> instruments).</a:t>
            </a:r>
            <a:r>
              <a:rPr lang="sv-SE" dirty="0"/>
              <a:t> </a:t>
            </a:r>
          </a:p>
          <a:p>
            <a:r>
              <a:rPr lang="sv-SE" b="1" dirty="0"/>
              <a:t>Cash is </a:t>
            </a:r>
            <a:r>
              <a:rPr lang="sv-SE" b="1" dirty="0" err="1"/>
              <a:t>king</a:t>
            </a:r>
            <a:r>
              <a:rPr lang="sv-SE" b="1" dirty="0"/>
              <a:t>! </a:t>
            </a:r>
            <a:r>
              <a:rPr lang="sv-SE" dirty="0"/>
              <a:t>”</a:t>
            </a:r>
            <a:r>
              <a:rPr lang="sv-SE" sz="2000" dirty="0"/>
              <a:t>Profit is an opinion. Cash is a </a:t>
            </a:r>
            <a:r>
              <a:rPr lang="sv-SE" sz="2000" dirty="0" err="1"/>
              <a:t>fact</a:t>
            </a:r>
            <a:r>
              <a:rPr lang="sv-SE" sz="2000" dirty="0"/>
              <a:t>”!</a:t>
            </a:r>
          </a:p>
          <a:p>
            <a:r>
              <a:rPr lang="sv-SE" dirty="0"/>
              <a:t>”Profit/</a:t>
            </a:r>
            <a:r>
              <a:rPr lang="sv-SE" dirty="0" err="1"/>
              <a:t>net</a:t>
            </a:r>
            <a:r>
              <a:rPr lang="sv-SE" dirty="0"/>
              <a:t> </a:t>
            </a:r>
            <a:r>
              <a:rPr lang="sv-SE" dirty="0" err="1"/>
              <a:t>income</a:t>
            </a:r>
            <a:r>
              <a:rPr lang="sv-SE" dirty="0"/>
              <a:t>”- </a:t>
            </a:r>
            <a:r>
              <a:rPr lang="sv-SE" dirty="0" err="1"/>
              <a:t>balance</a:t>
            </a:r>
            <a:r>
              <a:rPr lang="sv-SE" dirty="0"/>
              <a:t> (</a:t>
            </a:r>
            <a:r>
              <a:rPr lang="sv-SE" dirty="0" err="1"/>
              <a:t>retained</a:t>
            </a:r>
            <a:r>
              <a:rPr lang="sv-SE" dirty="0"/>
              <a:t> </a:t>
            </a:r>
            <a:r>
              <a:rPr lang="sv-SE" dirty="0" err="1"/>
              <a:t>earnings</a:t>
            </a:r>
            <a:r>
              <a:rPr lang="sv-SE" dirty="0"/>
              <a:t>) or </a:t>
            </a:r>
            <a:r>
              <a:rPr lang="sv-SE" b="1" dirty="0"/>
              <a:t>dividends? </a:t>
            </a:r>
            <a:r>
              <a:rPr lang="sv-SE" sz="2000" dirty="0"/>
              <a:t>A </a:t>
            </a:r>
            <a:r>
              <a:rPr lang="sv-SE" sz="2000" dirty="0" err="1"/>
              <a:t>financial</a:t>
            </a:r>
            <a:r>
              <a:rPr lang="sv-SE" sz="2000" dirty="0"/>
              <a:t> </a:t>
            </a:r>
            <a:r>
              <a:rPr lang="sv-SE" sz="2000" dirty="0" err="1"/>
              <a:t>goals</a:t>
            </a:r>
            <a:r>
              <a:rPr lang="sv-SE" sz="2000" dirty="0"/>
              <a:t> </a:t>
            </a:r>
            <a:r>
              <a:rPr lang="mr-IN" sz="2000" dirty="0"/>
              <a:t>–</a:t>
            </a:r>
            <a:r>
              <a:rPr lang="sv-SE" sz="2000" dirty="0"/>
              <a:t> </a:t>
            </a:r>
            <a:r>
              <a:rPr lang="sv-SE" sz="2000" dirty="0" err="1"/>
              <a:t>how</a:t>
            </a:r>
            <a:r>
              <a:rPr lang="sv-SE" sz="2000" dirty="0"/>
              <a:t> </a:t>
            </a:r>
            <a:r>
              <a:rPr lang="sv-SE" sz="2000" dirty="0" err="1"/>
              <a:t>much</a:t>
            </a:r>
            <a:r>
              <a:rPr lang="sv-SE" sz="2000" dirty="0"/>
              <a:t>?</a:t>
            </a:r>
          </a:p>
          <a:p>
            <a:r>
              <a:rPr lang="sv-SE" b="1" dirty="0" err="1"/>
              <a:t>Foucus</a:t>
            </a:r>
            <a:r>
              <a:rPr lang="sv-SE" b="1" dirty="0"/>
              <a:t> </a:t>
            </a:r>
            <a:r>
              <a:rPr lang="mr-IN" dirty="0"/>
              <a:t>–</a:t>
            </a:r>
            <a:r>
              <a:rPr lang="sv-SE" dirty="0"/>
              <a:t> </a:t>
            </a:r>
            <a:r>
              <a:rPr lang="sv-SE" sz="2000" dirty="0" err="1"/>
              <a:t>Core</a:t>
            </a:r>
            <a:r>
              <a:rPr lang="sv-SE" sz="2000" dirty="0"/>
              <a:t> </a:t>
            </a:r>
            <a:r>
              <a:rPr lang="sv-SE" sz="2000" dirty="0" err="1"/>
              <a:t>competence</a:t>
            </a:r>
            <a:r>
              <a:rPr lang="sv-SE" sz="2000" dirty="0"/>
              <a:t>, ”</a:t>
            </a:r>
            <a:r>
              <a:rPr lang="sv-SE" sz="2000" dirty="0" err="1"/>
              <a:t>Free</a:t>
            </a:r>
            <a:r>
              <a:rPr lang="sv-SE" sz="2000" dirty="0"/>
              <a:t> cash </a:t>
            </a:r>
            <a:r>
              <a:rPr lang="sv-SE" sz="2000" dirty="0" err="1"/>
              <a:t>flow</a:t>
            </a:r>
            <a:r>
              <a:rPr lang="sv-SE" sz="2000" dirty="0"/>
              <a:t>”</a:t>
            </a:r>
          </a:p>
          <a:p>
            <a:r>
              <a:rPr lang="sv-SE" b="1" dirty="0" err="1"/>
              <a:t>Time</a:t>
            </a:r>
            <a:r>
              <a:rPr lang="sv-SE" b="1" dirty="0"/>
              <a:t> </a:t>
            </a:r>
            <a:r>
              <a:rPr lang="sv-SE" b="1" dirty="0" err="1"/>
              <a:t>horizon</a:t>
            </a:r>
            <a:r>
              <a:rPr lang="sv-SE" b="1" dirty="0"/>
              <a:t>: </a:t>
            </a:r>
            <a:r>
              <a:rPr lang="sv-SE" sz="2000" dirty="0" err="1"/>
              <a:t>quarterly</a:t>
            </a:r>
            <a:r>
              <a:rPr lang="sv-SE" sz="2000" dirty="0"/>
              <a:t> </a:t>
            </a:r>
            <a:r>
              <a:rPr lang="sv-SE" sz="2000" dirty="0" err="1"/>
              <a:t>performance</a:t>
            </a:r>
            <a:r>
              <a:rPr lang="sv-SE" sz="2000" dirty="0"/>
              <a:t>: short terminism. </a:t>
            </a:r>
          </a:p>
          <a:p>
            <a:r>
              <a:rPr lang="sv-SE" b="1" dirty="0"/>
              <a:t>New </a:t>
            </a:r>
            <a:r>
              <a:rPr lang="sv-SE" b="1" dirty="0" err="1"/>
              <a:t>rules</a:t>
            </a:r>
            <a:r>
              <a:rPr lang="sv-SE" b="1" dirty="0"/>
              <a:t>: </a:t>
            </a:r>
            <a:r>
              <a:rPr lang="sv-SE" sz="2000" dirty="0" err="1"/>
              <a:t>e.g</a:t>
            </a:r>
            <a:r>
              <a:rPr lang="sv-SE" sz="2000" dirty="0"/>
              <a:t>. </a:t>
            </a:r>
            <a:r>
              <a:rPr lang="sv-SE" sz="2000" dirty="0" err="1"/>
              <a:t>impariment</a:t>
            </a:r>
            <a:r>
              <a:rPr lang="sv-SE" sz="2000" dirty="0"/>
              <a:t> test, Goodwill (”</a:t>
            </a:r>
            <a:r>
              <a:rPr lang="sv-SE" sz="2000" dirty="0" err="1"/>
              <a:t>writeoffs</a:t>
            </a:r>
            <a:r>
              <a:rPr lang="sv-SE" sz="2000" dirty="0"/>
              <a:t>”). </a:t>
            </a:r>
          </a:p>
          <a:p>
            <a:r>
              <a:rPr lang="sv-SE" b="1" dirty="0"/>
              <a:t>New </a:t>
            </a:r>
            <a:r>
              <a:rPr lang="sv-SE" b="1" dirty="0" err="1"/>
              <a:t>metrics</a:t>
            </a:r>
            <a:r>
              <a:rPr lang="sv-SE" dirty="0"/>
              <a:t>: </a:t>
            </a:r>
            <a:r>
              <a:rPr lang="sv-SE" sz="2000" dirty="0" err="1"/>
              <a:t>RoI</a:t>
            </a:r>
            <a:r>
              <a:rPr lang="sv-SE" sz="2000" dirty="0"/>
              <a:t> (ROCE ), vs </a:t>
            </a:r>
            <a:r>
              <a:rPr lang="sv-SE" sz="2000" dirty="0" err="1"/>
              <a:t>Economic</a:t>
            </a:r>
            <a:r>
              <a:rPr lang="sv-SE" sz="2000" dirty="0"/>
              <a:t> </a:t>
            </a:r>
            <a:r>
              <a:rPr lang="sv-SE" sz="2000" dirty="0" err="1"/>
              <a:t>Value</a:t>
            </a:r>
            <a:r>
              <a:rPr lang="sv-SE" sz="2000" dirty="0"/>
              <a:t> </a:t>
            </a:r>
            <a:r>
              <a:rPr lang="sv-SE" sz="2000" dirty="0" err="1"/>
              <a:t>Added</a:t>
            </a:r>
            <a:r>
              <a:rPr lang="sv-SE" sz="2000" dirty="0"/>
              <a:t> (EVA). </a:t>
            </a:r>
            <a:r>
              <a:rPr lang="sv-SE" sz="2000" dirty="0" err="1"/>
              <a:t>Accounting</a:t>
            </a:r>
            <a:r>
              <a:rPr lang="sv-SE" sz="2000" dirty="0"/>
              <a:t> (</a:t>
            </a:r>
            <a:r>
              <a:rPr lang="sv-SE" sz="2000" dirty="0" err="1"/>
              <a:t>e.g</a:t>
            </a:r>
            <a:r>
              <a:rPr lang="sv-SE" sz="2000" dirty="0"/>
              <a:t>. EPS) vs </a:t>
            </a:r>
            <a:r>
              <a:rPr lang="sv-SE" sz="2000" dirty="0" err="1"/>
              <a:t>Share</a:t>
            </a:r>
            <a:r>
              <a:rPr lang="sv-SE" sz="2000" dirty="0"/>
              <a:t> Price. </a:t>
            </a:r>
            <a:r>
              <a:rPr lang="sv-SE" sz="2000" b="1" dirty="0"/>
              <a:t>EBIT/DA! </a:t>
            </a:r>
          </a:p>
          <a:p>
            <a:endParaRPr lang="sv-SE" b="1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Dominant </a:t>
            </a:r>
            <a:r>
              <a:rPr lang="sv-SE" dirty="0" err="1"/>
              <a:t>idea</a:t>
            </a:r>
            <a:r>
              <a:rPr lang="sv-SE" dirty="0"/>
              <a:t>: </a:t>
            </a:r>
            <a:r>
              <a:rPr lang="sv-SE" dirty="0" err="1"/>
              <a:t>Shareholder</a:t>
            </a:r>
            <a:r>
              <a:rPr lang="sv-SE" dirty="0"/>
              <a:t> </a:t>
            </a:r>
            <a:r>
              <a:rPr lang="sv-SE" dirty="0" err="1"/>
              <a:t>orientation</a:t>
            </a:r>
            <a:r>
              <a:rPr lang="sv-SE" dirty="0"/>
              <a:t>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2E5F6-7AB4-E84A-A238-3FC5DD6F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562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85485-69A8-8A40-ADBE-027E9B06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Reporting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492806D-27AC-A442-AA19-E6224DD2B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70100"/>
            <a:ext cx="8208912" cy="39370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C09502-C200-F349-93EF-D0EADBC8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E2C17E-890F-E543-8CBE-70213ED0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709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F3EAEA-07ED-9640-920C-56C83002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Criteria</a:t>
            </a:r>
            <a:r>
              <a:rPr lang="sv-SE" dirty="0"/>
              <a:t> for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Reporting</a:t>
            </a:r>
            <a:r>
              <a:rPr lang="sv-SE" dirty="0"/>
              <a:t> 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AEEDA281-79FB-D64D-A11D-B23CC99836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806700"/>
            <a:ext cx="3759200" cy="2463800"/>
          </a:xfr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2EDB8505-6650-7144-A3E3-D6D58BE1CA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08" y="1981200"/>
            <a:ext cx="3345872" cy="4114800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28C238-9815-A349-B1B7-282CB1C3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556685-D4E2-E746-B3B5-C56FF10D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107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62CD6F-2B44-3245-854A-57719B3E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Ericsson: </a:t>
            </a:r>
            <a:r>
              <a:rPr lang="sv-SE" dirty="0" err="1"/>
              <a:t>Goals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E305877-9B8A-5642-831E-2FF5F9474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7" y="1981200"/>
            <a:ext cx="7303519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C7B76CB-8727-0747-89BA-80AF621D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E65AD8-4FDF-CE46-B161-FE547442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504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06105D-DCA3-7F40-8FE3-C02FC4A8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Financial</a:t>
            </a:r>
            <a:r>
              <a:rPr lang="sv-SE" dirty="0"/>
              <a:t> Target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6795938-7113-F94A-BB6C-CF6064CCC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67" y="1981200"/>
            <a:ext cx="7139178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7B748C-7D48-924B-BC7B-FAEFFC22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D09E69-3A19-2842-A2CF-8A3460AB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024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9F79D9-B659-454E-B193-1800AE28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EBITA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9429BB6-5455-2747-AF07-BAE0EE508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9" y="1981200"/>
            <a:ext cx="7278114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C6A0D6E-2DB1-4C47-8A82-0AFCCBF3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FD46741-9435-3E47-B8EB-4087CA1A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469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8939C5-5764-F74F-A34E-7EE66D9B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B0B9CF-9601-0845-BF3C-91B4D7726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5" y="1981200"/>
            <a:ext cx="7285382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A1B3E83-F80D-604A-A21E-4F60D374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44E00D-F9D2-E64B-9BBB-D0F9BCB4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583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DEDC51-F66C-4F42-9AF3-69D184D4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R&amp;D </a:t>
            </a:r>
            <a:r>
              <a:rPr lang="sv-SE" dirty="0" err="1"/>
              <a:t>Important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52B1FEB-4757-2E44-94C4-D76E0CC28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11" y="1981200"/>
            <a:ext cx="7278490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790FC52-F426-8046-924C-79F56A03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1B993B-3216-874F-96EE-54847383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002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792330-C15E-46E5-977A-FEB518EB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CMD 2022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FAB79D-E2E9-43D4-826B-1FD9327DD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21" y="1981200"/>
            <a:ext cx="7194470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1E357E-CF73-4197-963A-ECBB0C83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352A0E-797D-4212-89DF-3E72ADA0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241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43AED1-7B4E-439B-9496-D5506344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Long-Term Targets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147FF8B-C389-4BA8-95E7-9DE56E141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8" y="1981200"/>
            <a:ext cx="6160957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3C529E-94D9-43D1-A699-FA98407A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2C0ADFE-85A8-4F7F-99BB-FFAFA13A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502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F7357-D71A-4D68-AE21-27AD407F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R&amp;D </a:t>
            </a:r>
            <a:r>
              <a:rPr lang="sv-SE" dirty="0" err="1"/>
              <a:t>important</a:t>
            </a:r>
            <a:r>
              <a:rPr lang="sv-SE" dirty="0"/>
              <a:t>!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D77BD53-0D2F-4938-B462-C38F1366C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984775" cy="4251176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0A3E941-7808-46E7-8604-F095E50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2119E2F-001D-42E1-98A0-A934F283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14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7D25A4-0943-DB40-91FA-FA5FF2AD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From </a:t>
            </a:r>
            <a:r>
              <a:rPr lang="sv-SE" dirty="0" err="1"/>
              <a:t>shareholder</a:t>
            </a:r>
            <a:r>
              <a:rPr lang="sv-SE" dirty="0"/>
              <a:t> </a:t>
            </a:r>
            <a:r>
              <a:rPr lang="sv-SE" dirty="0" err="1"/>
              <a:t>orientation</a:t>
            </a:r>
            <a:r>
              <a:rPr lang="sv-SE" dirty="0"/>
              <a:t> to </a:t>
            </a:r>
            <a:r>
              <a:rPr lang="sv-SE" b="1" dirty="0" err="1"/>
              <a:t>Purpose</a:t>
            </a:r>
            <a:r>
              <a:rPr lang="sv-SE" b="1" dirty="0"/>
              <a:t> Driven Company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9AC56E-75B6-2045-87A5-F84AE14B33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400" dirty="0"/>
              <a:t>The </a:t>
            </a:r>
            <a:r>
              <a:rPr lang="sv-SE" sz="1400" dirty="0" err="1"/>
              <a:t>ownership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corporations</a:t>
            </a:r>
            <a:r>
              <a:rPr lang="sv-SE" sz="1400" dirty="0"/>
              <a:t> is </a:t>
            </a:r>
            <a:r>
              <a:rPr lang="sv-SE" sz="1400" dirty="0" err="1"/>
              <a:t>currently</a:t>
            </a:r>
            <a:r>
              <a:rPr lang="sv-SE" sz="1400" dirty="0"/>
              <a:t> </a:t>
            </a:r>
            <a:r>
              <a:rPr lang="sv-SE" sz="1400" dirty="0" err="1"/>
              <a:t>associated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shareholdings</a:t>
            </a:r>
            <a:r>
              <a:rPr lang="sv-SE" sz="1400" dirty="0"/>
              <a:t>. </a:t>
            </a:r>
            <a:r>
              <a:rPr lang="sv-SE" sz="1400" dirty="0" err="1"/>
              <a:t>That</a:t>
            </a:r>
            <a:r>
              <a:rPr lang="sv-SE" sz="1400" dirty="0"/>
              <a:t> is a </a:t>
            </a:r>
            <a:r>
              <a:rPr lang="sv-SE" sz="1400" dirty="0" err="1"/>
              <a:t>mistake</a:t>
            </a:r>
            <a:r>
              <a:rPr lang="sv-SE" sz="1400" dirty="0"/>
              <a:t> and </a:t>
            </a:r>
            <a:r>
              <a:rPr lang="sv-SE" sz="1400" dirty="0" err="1"/>
              <a:t>leads</a:t>
            </a:r>
            <a:r>
              <a:rPr lang="sv-SE" sz="1400" dirty="0"/>
              <a:t> to an </a:t>
            </a:r>
            <a:r>
              <a:rPr lang="sv-SE" sz="1400" dirty="0" err="1"/>
              <a:t>inappropriately</a:t>
            </a:r>
            <a:r>
              <a:rPr lang="sv-SE" sz="1400" dirty="0"/>
              <a:t> </a:t>
            </a:r>
            <a:r>
              <a:rPr lang="sv-SE" sz="1400" dirty="0" err="1"/>
              <a:t>restrictive</a:t>
            </a:r>
            <a:r>
              <a:rPr lang="sv-SE" sz="1400" dirty="0"/>
              <a:t> </a:t>
            </a:r>
            <a:r>
              <a:rPr lang="sv-SE" sz="1400" dirty="0" err="1"/>
              <a:t>conception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ownership</a:t>
            </a:r>
            <a:r>
              <a:rPr lang="sv-SE" sz="1400" dirty="0"/>
              <a:t>. </a:t>
            </a:r>
            <a:r>
              <a:rPr lang="sv-SE" sz="1400" b="1" dirty="0" err="1"/>
              <a:t>Instead</a:t>
            </a:r>
            <a:r>
              <a:rPr lang="sv-SE" sz="1400" b="1" dirty="0"/>
              <a:t>, </a:t>
            </a:r>
            <a:r>
              <a:rPr lang="sv-SE" sz="1400" b="1" dirty="0" err="1"/>
              <a:t>ownership</a:t>
            </a:r>
            <a:r>
              <a:rPr lang="sv-SE" sz="1400" b="1" dirty="0"/>
              <a:t> </a:t>
            </a:r>
            <a:r>
              <a:rPr lang="sv-SE" sz="1400" b="1" dirty="0" err="1"/>
              <a:t>should</a:t>
            </a:r>
            <a:r>
              <a:rPr lang="sv-SE" sz="1400" b="1" dirty="0"/>
              <a:t> </a:t>
            </a:r>
            <a:r>
              <a:rPr lang="sv-SE" sz="1400" b="1" dirty="0" err="1"/>
              <a:t>primarily</a:t>
            </a:r>
            <a:r>
              <a:rPr lang="sv-SE" sz="1400" b="1" dirty="0"/>
              <a:t> be </a:t>
            </a:r>
            <a:r>
              <a:rPr lang="sv-SE" sz="1400" b="1" dirty="0" err="1"/>
              <a:t>related</a:t>
            </a:r>
            <a:r>
              <a:rPr lang="sv-SE" sz="1400" b="1" dirty="0"/>
              <a:t> to the </a:t>
            </a:r>
            <a:r>
              <a:rPr lang="sv-SE" sz="1400" b="1" dirty="0" err="1"/>
              <a:t>formulation</a:t>
            </a:r>
            <a:r>
              <a:rPr lang="sv-SE" sz="1400" b="1" dirty="0"/>
              <a:t> and implementation </a:t>
            </a:r>
            <a:r>
              <a:rPr lang="sv-SE" sz="1400" b="1" dirty="0" err="1"/>
              <a:t>of</a:t>
            </a:r>
            <a:r>
              <a:rPr lang="sv-SE" sz="1400" b="1" dirty="0"/>
              <a:t> </a:t>
            </a:r>
            <a:r>
              <a:rPr lang="sv-SE" sz="1400" b="1" dirty="0" err="1"/>
              <a:t>corporate</a:t>
            </a:r>
            <a:r>
              <a:rPr lang="sv-SE" sz="1400" b="1" dirty="0"/>
              <a:t> </a:t>
            </a:r>
            <a:r>
              <a:rPr lang="sv-SE" sz="1400" b="1" dirty="0" err="1"/>
              <a:t>purpose</a:t>
            </a:r>
            <a:r>
              <a:rPr lang="sv-SE" sz="1400" b="1" dirty="0"/>
              <a:t>.</a:t>
            </a:r>
            <a:r>
              <a:rPr lang="sv-SE" sz="1400" dirty="0"/>
              <a:t> </a:t>
            </a:r>
            <a:r>
              <a:rPr lang="sv-SE" sz="1400" dirty="0" err="1"/>
              <a:t>There</a:t>
            </a:r>
            <a:r>
              <a:rPr lang="sv-SE" sz="1400" dirty="0"/>
              <a:t> </a:t>
            </a:r>
            <a:r>
              <a:rPr lang="sv-SE" sz="1400" dirty="0" err="1"/>
              <a:t>are</a:t>
            </a:r>
            <a:r>
              <a:rPr lang="sv-SE" sz="1400" dirty="0"/>
              <a:t> </a:t>
            </a:r>
            <a:r>
              <a:rPr lang="sv-SE" sz="1400" dirty="0" err="1"/>
              <a:t>many</a:t>
            </a:r>
            <a:r>
              <a:rPr lang="sv-SE" sz="1400" dirty="0"/>
              <a:t> forms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ownership</a:t>
            </a:r>
            <a:r>
              <a:rPr lang="sv-SE" sz="1400" dirty="0"/>
              <a:t> </a:t>
            </a:r>
            <a:r>
              <a:rPr lang="sv-SE" sz="1400" dirty="0" err="1"/>
              <a:t>that</a:t>
            </a:r>
            <a:r>
              <a:rPr lang="sv-SE" sz="1400" dirty="0"/>
              <a:t> </a:t>
            </a:r>
            <a:r>
              <a:rPr lang="sv-SE" sz="1400" dirty="0" err="1"/>
              <a:t>are</a:t>
            </a:r>
            <a:r>
              <a:rPr lang="sv-SE" sz="1400" dirty="0"/>
              <a:t> </a:t>
            </a:r>
            <a:r>
              <a:rPr lang="sv-SE" sz="1400" dirty="0" err="1"/>
              <a:t>associated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this</a:t>
            </a:r>
            <a:r>
              <a:rPr lang="sv-SE" sz="1400" dirty="0"/>
              <a:t> </a:t>
            </a:r>
            <a:r>
              <a:rPr lang="sv-SE" sz="1400" dirty="0" err="1"/>
              <a:t>including</a:t>
            </a:r>
            <a:r>
              <a:rPr lang="sv-SE" sz="1400" dirty="0"/>
              <a:t> </a:t>
            </a:r>
            <a:r>
              <a:rPr lang="sv-SE" sz="1400" dirty="0" err="1"/>
              <a:t>individual</a:t>
            </a:r>
            <a:r>
              <a:rPr lang="sv-SE" sz="1400" dirty="0"/>
              <a:t>, </a:t>
            </a:r>
            <a:r>
              <a:rPr lang="sv-SE" sz="1400" dirty="0" err="1"/>
              <a:t>family</a:t>
            </a:r>
            <a:r>
              <a:rPr lang="sv-SE" sz="1400" dirty="0"/>
              <a:t>, </a:t>
            </a:r>
            <a:r>
              <a:rPr lang="sv-SE" sz="1400" dirty="0" err="1"/>
              <a:t>institutional</a:t>
            </a:r>
            <a:r>
              <a:rPr lang="sv-SE" sz="1400" dirty="0"/>
              <a:t>, </a:t>
            </a:r>
            <a:r>
              <a:rPr lang="sv-SE" sz="1400" dirty="0" err="1"/>
              <a:t>employee</a:t>
            </a:r>
            <a:r>
              <a:rPr lang="sv-SE" sz="1400" dirty="0"/>
              <a:t>, </a:t>
            </a:r>
            <a:r>
              <a:rPr lang="sv-SE" sz="1400" dirty="0" err="1"/>
              <a:t>cooperative</a:t>
            </a:r>
            <a:r>
              <a:rPr lang="sv-SE" sz="1400" dirty="0"/>
              <a:t>, </a:t>
            </a:r>
            <a:r>
              <a:rPr lang="sv-SE" sz="1400" dirty="0" err="1"/>
              <a:t>mutual</a:t>
            </a:r>
            <a:r>
              <a:rPr lang="sv-SE" sz="1400" dirty="0"/>
              <a:t> and public </a:t>
            </a:r>
            <a:r>
              <a:rPr lang="sv-SE" sz="1400" dirty="0" err="1"/>
              <a:t>ownership</a:t>
            </a:r>
            <a:r>
              <a:rPr lang="sv-SE" sz="1400" dirty="0"/>
              <a:t>, </a:t>
            </a:r>
            <a:r>
              <a:rPr lang="sv-SE" sz="1400" dirty="0" err="1"/>
              <a:t>depending</a:t>
            </a:r>
            <a:r>
              <a:rPr lang="sv-SE" sz="1400" dirty="0"/>
              <a:t> on the </a:t>
            </a:r>
            <a:r>
              <a:rPr lang="sv-SE" sz="1400" dirty="0" err="1"/>
              <a:t>nature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corporate</a:t>
            </a:r>
            <a:r>
              <a:rPr lang="sv-SE" sz="1400" dirty="0"/>
              <a:t> purposes. </a:t>
            </a:r>
            <a:r>
              <a:rPr lang="sv-SE" sz="1400" dirty="0" err="1"/>
              <a:t>This</a:t>
            </a:r>
            <a:r>
              <a:rPr lang="sv-SE" sz="1400" dirty="0"/>
              <a:t> </a:t>
            </a:r>
            <a:r>
              <a:rPr lang="sv-SE" sz="1400" dirty="0" err="1"/>
              <a:t>points</a:t>
            </a:r>
            <a:r>
              <a:rPr lang="sv-SE" sz="1400" dirty="0"/>
              <a:t> to the </a:t>
            </a:r>
            <a:r>
              <a:rPr lang="sv-SE" sz="1400" b="1" dirty="0" err="1"/>
              <a:t>importance</a:t>
            </a:r>
            <a:r>
              <a:rPr lang="sv-SE" sz="1400" b="1" dirty="0"/>
              <a:t> </a:t>
            </a:r>
            <a:r>
              <a:rPr lang="sv-SE" sz="1400" b="1" dirty="0" err="1"/>
              <a:t>of</a:t>
            </a:r>
            <a:r>
              <a:rPr lang="sv-SE" sz="1400" b="1" dirty="0"/>
              <a:t> </a:t>
            </a:r>
            <a:r>
              <a:rPr lang="sv-SE" sz="1400" b="1" dirty="0" err="1"/>
              <a:t>diversity</a:t>
            </a:r>
            <a:r>
              <a:rPr lang="sv-SE" sz="1400" b="1" dirty="0"/>
              <a:t> </a:t>
            </a:r>
            <a:r>
              <a:rPr lang="sv-SE" sz="1400" b="1" dirty="0" err="1"/>
              <a:t>of</a:t>
            </a:r>
            <a:r>
              <a:rPr lang="sv-SE" sz="1400" b="1" dirty="0"/>
              <a:t> </a:t>
            </a:r>
            <a:r>
              <a:rPr lang="sv-SE" sz="1400" b="1" dirty="0" err="1"/>
              <a:t>ownership</a:t>
            </a:r>
            <a:r>
              <a:rPr lang="sv-SE" sz="1400" b="1" dirty="0"/>
              <a:t> </a:t>
            </a:r>
            <a:r>
              <a:rPr lang="sv-SE" sz="1400" dirty="0"/>
              <a:t>and the </a:t>
            </a:r>
            <a:r>
              <a:rPr lang="sv-SE" sz="1400" dirty="0" err="1"/>
              <a:t>responsibilities</a:t>
            </a:r>
            <a:r>
              <a:rPr lang="sv-SE" sz="1400" dirty="0"/>
              <a:t> as </a:t>
            </a:r>
            <a:r>
              <a:rPr lang="sv-SE" sz="1400" dirty="0" err="1"/>
              <a:t>well</a:t>
            </a:r>
            <a:r>
              <a:rPr lang="sv-SE" sz="1400" dirty="0"/>
              <a:t> as </a:t>
            </a:r>
            <a:r>
              <a:rPr lang="sv-SE" sz="1400" dirty="0" err="1"/>
              <a:t>rights</a:t>
            </a:r>
            <a:r>
              <a:rPr lang="sv-SE" sz="1400" dirty="0"/>
              <a:t> </a:t>
            </a:r>
            <a:r>
              <a:rPr lang="sv-SE" sz="1400" dirty="0" err="1"/>
              <a:t>that</a:t>
            </a:r>
            <a:r>
              <a:rPr lang="sv-SE" sz="1400" dirty="0"/>
              <a:t> go </a:t>
            </a:r>
            <a:r>
              <a:rPr lang="sv-SE" sz="1400" dirty="0" err="1"/>
              <a:t>with</a:t>
            </a:r>
            <a:r>
              <a:rPr lang="sv-SE" sz="1400" dirty="0"/>
              <a:t> it.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02FC25-F772-4F4C-9614-7BF7B83E99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dirty="0"/>
              <a:t>The second lever is</a:t>
            </a:r>
            <a:r>
              <a:rPr lang="sv-SE" sz="1600" b="1" dirty="0"/>
              <a:t> </a:t>
            </a:r>
            <a:r>
              <a:rPr lang="sv-SE" sz="1600" b="1" dirty="0" err="1"/>
              <a:t>corporate</a:t>
            </a:r>
            <a:r>
              <a:rPr lang="sv-SE" sz="1600" b="1" dirty="0"/>
              <a:t> </a:t>
            </a:r>
            <a:r>
              <a:rPr lang="sv-SE" sz="1600" b="1" dirty="0" err="1"/>
              <a:t>governance</a:t>
            </a:r>
            <a:r>
              <a:rPr lang="sv-SE" sz="1600" b="1" dirty="0"/>
              <a:t>.</a:t>
            </a:r>
            <a:r>
              <a:rPr lang="sv-SE" sz="1600" dirty="0"/>
              <a:t> At present </a:t>
            </a:r>
            <a:r>
              <a:rPr lang="sv-SE" sz="1600" dirty="0" err="1"/>
              <a:t>this</a:t>
            </a:r>
            <a:r>
              <a:rPr lang="sv-SE" sz="1600" dirty="0"/>
              <a:t> is </a:t>
            </a:r>
            <a:r>
              <a:rPr lang="sv-SE" sz="1600" dirty="0" err="1"/>
              <a:t>primarily</a:t>
            </a:r>
            <a:r>
              <a:rPr lang="sv-SE" sz="1600" dirty="0"/>
              <a:t> </a:t>
            </a:r>
            <a:r>
              <a:rPr lang="sv-SE" sz="1600" dirty="0" err="1"/>
              <a:t>linked</a:t>
            </a:r>
            <a:r>
              <a:rPr lang="sv-SE" sz="1600" dirty="0"/>
              <a:t> to the </a:t>
            </a:r>
            <a:r>
              <a:rPr lang="sv-SE" sz="1600" dirty="0" err="1"/>
              <a:t>alignment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managerial</a:t>
            </a:r>
            <a:r>
              <a:rPr lang="sv-SE" sz="1600" dirty="0"/>
              <a:t> interests </a:t>
            </a:r>
            <a:r>
              <a:rPr lang="sv-SE" sz="1600" dirty="0" err="1"/>
              <a:t>with</a:t>
            </a:r>
            <a:r>
              <a:rPr lang="sv-SE" sz="1600" dirty="0"/>
              <a:t> </a:t>
            </a:r>
            <a:r>
              <a:rPr lang="sv-SE" sz="1600" dirty="0" err="1"/>
              <a:t>those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shareholders</a:t>
            </a:r>
            <a:r>
              <a:rPr lang="sv-SE" sz="1600" dirty="0"/>
              <a:t>. </a:t>
            </a:r>
            <a:r>
              <a:rPr lang="sv-SE" sz="1600" dirty="0" err="1"/>
              <a:t>Again</a:t>
            </a:r>
            <a:r>
              <a:rPr lang="sv-SE" sz="1600" dirty="0"/>
              <a:t>, </a:t>
            </a:r>
            <a:r>
              <a:rPr lang="sv-SE" sz="1600" dirty="0" err="1"/>
              <a:t>this</a:t>
            </a:r>
            <a:r>
              <a:rPr lang="sv-SE" sz="1600" dirty="0"/>
              <a:t> is a </a:t>
            </a:r>
            <a:r>
              <a:rPr lang="sv-SE" sz="1600" dirty="0" err="1"/>
              <a:t>mistake</a:t>
            </a:r>
            <a:r>
              <a:rPr lang="sv-SE" sz="1600" dirty="0"/>
              <a:t>. </a:t>
            </a:r>
            <a:r>
              <a:rPr lang="sv-SE" sz="1600" b="1" dirty="0"/>
              <a:t>Corporate </a:t>
            </a:r>
            <a:r>
              <a:rPr lang="sv-SE" sz="1600" b="1" dirty="0" err="1"/>
              <a:t>governance</a:t>
            </a:r>
            <a:r>
              <a:rPr lang="sv-SE" sz="1600" b="1" dirty="0"/>
              <a:t> is the </a:t>
            </a:r>
            <a:r>
              <a:rPr lang="sv-SE" sz="1600" b="1" dirty="0" err="1"/>
              <a:t>means</a:t>
            </a:r>
            <a:r>
              <a:rPr lang="sv-SE" sz="1600" b="1" dirty="0"/>
              <a:t> by </a:t>
            </a:r>
            <a:r>
              <a:rPr lang="sv-SE" sz="1600" b="1" dirty="0" err="1"/>
              <a:t>which</a:t>
            </a:r>
            <a:r>
              <a:rPr lang="sv-SE" sz="1600" b="1" dirty="0"/>
              <a:t> </a:t>
            </a:r>
            <a:r>
              <a:rPr lang="sv-SE" sz="1600" b="1" dirty="0" err="1"/>
              <a:t>corporate</a:t>
            </a:r>
            <a:r>
              <a:rPr lang="sv-SE" sz="1600" b="1" dirty="0"/>
              <a:t> purposes </a:t>
            </a:r>
            <a:r>
              <a:rPr lang="sv-SE" sz="1600" b="1" dirty="0" err="1"/>
              <a:t>are</a:t>
            </a:r>
            <a:r>
              <a:rPr lang="sv-SE" sz="1600" b="1" dirty="0"/>
              <a:t> </a:t>
            </a:r>
            <a:r>
              <a:rPr lang="sv-SE" sz="1600" b="1" dirty="0" err="1"/>
              <a:t>implemented</a:t>
            </a:r>
            <a:r>
              <a:rPr lang="sv-SE" sz="1600" b="1" dirty="0"/>
              <a:t> by management in the organisation, and the </a:t>
            </a:r>
            <a:r>
              <a:rPr lang="sv-SE" sz="1600" b="1" dirty="0" err="1"/>
              <a:t>appropriate</a:t>
            </a:r>
            <a:r>
              <a:rPr lang="sv-SE" sz="1600" b="1" dirty="0"/>
              <a:t> </a:t>
            </a:r>
            <a:r>
              <a:rPr lang="sv-SE" sz="1600" b="1" dirty="0" err="1"/>
              <a:t>values</a:t>
            </a:r>
            <a:r>
              <a:rPr lang="sv-SE" sz="1600" b="1" dirty="0"/>
              <a:t> and </a:t>
            </a:r>
            <a:r>
              <a:rPr lang="sv-SE" sz="1600" b="1" dirty="0" err="1"/>
              <a:t>culture</a:t>
            </a:r>
            <a:r>
              <a:rPr lang="sv-SE" sz="1600" b="1" dirty="0"/>
              <a:t> </a:t>
            </a:r>
            <a:r>
              <a:rPr lang="sv-SE" sz="1600" b="1" dirty="0" err="1"/>
              <a:t>are</a:t>
            </a:r>
            <a:r>
              <a:rPr lang="sv-SE" sz="1600" b="1" dirty="0"/>
              <a:t> </a:t>
            </a:r>
            <a:r>
              <a:rPr lang="sv-SE" sz="1600" b="1" dirty="0" err="1"/>
              <a:t>adopted</a:t>
            </a:r>
            <a:r>
              <a:rPr lang="sv-SE" sz="1600" b="1" dirty="0"/>
              <a:t>.</a:t>
            </a:r>
            <a:r>
              <a:rPr lang="sv-SE" sz="1600" dirty="0"/>
              <a:t> The </a:t>
            </a:r>
            <a:r>
              <a:rPr lang="sv-SE" sz="1600" dirty="0" err="1"/>
              <a:t>particular</a:t>
            </a:r>
            <a:r>
              <a:rPr lang="sv-SE" sz="1600" dirty="0"/>
              <a:t> form </a:t>
            </a:r>
            <a:r>
              <a:rPr lang="sv-SE" sz="1600" dirty="0" err="1"/>
              <a:t>that</a:t>
            </a:r>
            <a:r>
              <a:rPr lang="sv-SE" sz="1600" dirty="0"/>
              <a:t> </a:t>
            </a:r>
            <a:r>
              <a:rPr lang="sv-SE" sz="1600" dirty="0" err="1"/>
              <a:t>corporate</a:t>
            </a:r>
            <a:r>
              <a:rPr lang="sv-SE" sz="1600" dirty="0"/>
              <a:t> </a:t>
            </a:r>
            <a:r>
              <a:rPr lang="sv-SE" sz="1600" dirty="0" err="1"/>
              <a:t>governance</a:t>
            </a:r>
            <a:r>
              <a:rPr lang="sv-SE" sz="1600" dirty="0"/>
              <a:t> </a:t>
            </a:r>
            <a:r>
              <a:rPr lang="sv-SE" sz="1600" dirty="0" err="1"/>
              <a:t>takes</a:t>
            </a:r>
            <a:r>
              <a:rPr lang="sv-SE" sz="1600" dirty="0"/>
              <a:t> </a:t>
            </a:r>
            <a:r>
              <a:rPr lang="sv-SE" sz="1600" dirty="0" err="1"/>
              <a:t>will</a:t>
            </a:r>
            <a:r>
              <a:rPr lang="sv-SE" sz="1600" dirty="0"/>
              <a:t> </a:t>
            </a:r>
            <a:r>
              <a:rPr lang="sv-SE" sz="1600" dirty="0" err="1"/>
              <a:t>therefore</a:t>
            </a:r>
            <a:r>
              <a:rPr lang="sv-SE" sz="1600" dirty="0"/>
              <a:t> be </a:t>
            </a:r>
            <a:r>
              <a:rPr lang="sv-SE" sz="1600" dirty="0" err="1"/>
              <a:t>specific</a:t>
            </a:r>
            <a:r>
              <a:rPr lang="sv-SE" sz="1600" dirty="0"/>
              <a:t> to the </a:t>
            </a:r>
            <a:r>
              <a:rPr lang="sv-SE" sz="1600" dirty="0" err="1"/>
              <a:t>nature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dirty="0" err="1"/>
              <a:t>firm’s</a:t>
            </a:r>
            <a:r>
              <a:rPr lang="sv-SE" sz="1600" dirty="0"/>
              <a:t> </a:t>
            </a:r>
            <a:r>
              <a:rPr lang="sv-SE" sz="1600" dirty="0" err="1"/>
              <a:t>corporate</a:t>
            </a:r>
            <a:r>
              <a:rPr lang="sv-SE" sz="1600" dirty="0"/>
              <a:t> purposes and the </a:t>
            </a:r>
            <a:r>
              <a:rPr lang="sv-SE" sz="1600" dirty="0" err="1"/>
              <a:t>particular</a:t>
            </a:r>
            <a:r>
              <a:rPr lang="sv-SE" sz="1600" dirty="0"/>
              <a:t> </a:t>
            </a:r>
            <a:r>
              <a:rPr lang="sv-SE" sz="1600" dirty="0" err="1"/>
              <a:t>requirements</a:t>
            </a:r>
            <a:r>
              <a:rPr lang="sv-SE" sz="1600" dirty="0"/>
              <a:t> to </a:t>
            </a:r>
            <a:r>
              <a:rPr lang="sv-SE" sz="1600" dirty="0" err="1"/>
              <a:t>deliver</a:t>
            </a:r>
            <a:r>
              <a:rPr lang="sv-SE" sz="1600" dirty="0"/>
              <a:t> </a:t>
            </a:r>
            <a:r>
              <a:rPr lang="sv-SE" sz="1600" dirty="0" err="1"/>
              <a:t>them</a:t>
            </a:r>
            <a:r>
              <a:rPr lang="sv-SE" sz="1600" dirty="0"/>
              <a:t>.</a:t>
            </a:r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5FB699-64FE-EA4D-9CA6-8D2D206D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4E0231-770C-E340-B7FC-6A67DBE5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426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5736A3-23A3-40A2-BDD2-9609FDFC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Value</a:t>
            </a:r>
            <a:r>
              <a:rPr lang="sv-SE" dirty="0"/>
              <a:t> &amp; </a:t>
            </a:r>
            <a:r>
              <a:rPr lang="sv-SE" dirty="0" err="1"/>
              <a:t>Strategy</a:t>
            </a:r>
            <a:r>
              <a:rPr lang="sv-SE" dirty="0"/>
              <a:t>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4285C97-4306-40AB-86FC-0682083EC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1200"/>
            <a:ext cx="7630616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2A0D30-3061-41C2-B4F4-A3722BEC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A685BB8-F28E-48E5-9746-1418A1FB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996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1BDE96-F19D-4595-BA0A-B2BB725F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reach</a:t>
            </a:r>
            <a:r>
              <a:rPr lang="sv-SE" dirty="0"/>
              <a:t>…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D6E37B-D189-4D4F-9AEA-B0EBD433E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5" y="1981200"/>
            <a:ext cx="7322262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BEA80D-332F-43C1-B6D0-4816ED8F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66BD61-B2BC-43E5-AD10-20E16C16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059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13DEA6-7556-4240-ACF7-2FF47C64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Balance</a:t>
            </a:r>
            <a:r>
              <a:rPr lang="sv-SE" dirty="0"/>
              <a:t> </a:t>
            </a:r>
            <a:r>
              <a:rPr lang="sv-SE" dirty="0" err="1"/>
              <a:t>Sheet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!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5BF21C1-8BD9-41BB-AFE6-17A05DD7E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8" y="1981200"/>
            <a:ext cx="7335576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81165C-95A4-48A6-A071-FD1647AE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A4DB8AA-DDDB-41E7-9E51-C4E661EC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297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19B015-8706-49BB-B8C8-698CF94E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Efficiency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EC1BB2F-336C-42B7-997B-3475D48BC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1" y="1981200"/>
            <a:ext cx="7506971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A956B3-A088-4F2D-AC0E-DF004982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D93AC0C-D942-4A27-B656-A72B6527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63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EF617-2E6D-0D45-B9EC-C290797E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 driven </a:t>
            </a:r>
            <a:r>
              <a:rPr lang="sv-SE" dirty="0" err="1"/>
              <a:t>company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A691A-EA5B-8F42-8335-8B8432F058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dirty="0"/>
              <a:t>”Corporate </a:t>
            </a:r>
            <a:r>
              <a:rPr lang="sv-SE" sz="1800" dirty="0" err="1"/>
              <a:t>purpose</a:t>
            </a:r>
            <a:r>
              <a:rPr lang="sv-SE" sz="1800" dirty="0"/>
              <a:t> is the </a:t>
            </a:r>
            <a:r>
              <a:rPr lang="sv-SE" sz="1800" dirty="0" err="1"/>
              <a:t>reason</a:t>
            </a:r>
            <a:r>
              <a:rPr lang="sv-SE" sz="1800" dirty="0"/>
              <a:t> a </a:t>
            </a:r>
            <a:r>
              <a:rPr lang="sv-SE" sz="1800" dirty="0" err="1"/>
              <a:t>corporation</a:t>
            </a:r>
            <a:r>
              <a:rPr lang="sv-SE" sz="1800" dirty="0"/>
              <a:t> is </a:t>
            </a:r>
            <a:r>
              <a:rPr lang="sv-SE" sz="1800" dirty="0" err="1"/>
              <a:t>created</a:t>
            </a:r>
            <a:r>
              <a:rPr lang="sv-SE" sz="1800" dirty="0"/>
              <a:t> and </a:t>
            </a:r>
            <a:r>
              <a:rPr lang="sv-SE" sz="1800" dirty="0" err="1"/>
              <a:t>exists</a:t>
            </a:r>
            <a:r>
              <a:rPr lang="sv-SE" sz="1800" dirty="0"/>
              <a:t>, </a:t>
            </a:r>
            <a:r>
              <a:rPr lang="sv-SE" sz="1800" dirty="0" err="1"/>
              <a:t>what</a:t>
            </a:r>
            <a:r>
              <a:rPr lang="sv-SE" sz="1800" dirty="0"/>
              <a:t> it </a:t>
            </a:r>
            <a:r>
              <a:rPr lang="sv-SE" sz="1800" dirty="0" err="1"/>
              <a:t>seeks</a:t>
            </a:r>
            <a:r>
              <a:rPr lang="sv-SE" sz="1800" dirty="0"/>
              <a:t> to do and </a:t>
            </a:r>
            <a:r>
              <a:rPr lang="sv-SE" sz="1800" dirty="0" err="1"/>
              <a:t>what</a:t>
            </a:r>
            <a:r>
              <a:rPr lang="sv-SE" sz="1800" dirty="0"/>
              <a:t> it </a:t>
            </a:r>
            <a:r>
              <a:rPr lang="sv-SE" sz="1800" dirty="0" err="1"/>
              <a:t>aspires</a:t>
            </a:r>
            <a:r>
              <a:rPr lang="sv-SE" sz="1800" dirty="0"/>
              <a:t> to </a:t>
            </a:r>
            <a:r>
              <a:rPr lang="sv-SE" sz="1800" dirty="0" err="1"/>
              <a:t>become</a:t>
            </a:r>
            <a:r>
              <a:rPr lang="sv-SE" sz="1800" dirty="0"/>
              <a:t>. </a:t>
            </a:r>
            <a:r>
              <a:rPr lang="sv-SE" sz="1800" b="1" dirty="0"/>
              <a:t>It </a:t>
            </a:r>
            <a:r>
              <a:rPr lang="sv-SE" sz="1800" b="1" dirty="0" err="1"/>
              <a:t>reflects</a:t>
            </a:r>
            <a:r>
              <a:rPr lang="sv-SE" sz="1800" b="1" dirty="0"/>
              <a:t> the </a:t>
            </a:r>
            <a:r>
              <a:rPr lang="sv-SE" sz="1800" b="1" dirty="0" err="1"/>
              <a:t>contribution</a:t>
            </a:r>
            <a:r>
              <a:rPr lang="sv-SE" sz="1800" b="1" dirty="0"/>
              <a:t> it </a:t>
            </a:r>
            <a:r>
              <a:rPr lang="sv-SE" sz="1800" b="1" dirty="0" err="1"/>
              <a:t>wishes</a:t>
            </a:r>
            <a:r>
              <a:rPr lang="sv-SE" sz="1800" b="1" dirty="0"/>
              <a:t> to make in furthering the interests </a:t>
            </a:r>
            <a:r>
              <a:rPr lang="sv-SE" sz="1800" b="1" dirty="0" err="1"/>
              <a:t>of</a:t>
            </a:r>
            <a:r>
              <a:rPr lang="sv-SE" sz="1800" b="1" dirty="0"/>
              <a:t> </a:t>
            </a:r>
            <a:r>
              <a:rPr lang="sv-SE" sz="1800" b="1" dirty="0" err="1"/>
              <a:t>its</a:t>
            </a:r>
            <a:r>
              <a:rPr lang="sv-SE" sz="1800" b="1" dirty="0"/>
              <a:t> </a:t>
            </a:r>
            <a:r>
              <a:rPr lang="sv-SE" sz="1800" b="1" dirty="0" err="1"/>
              <a:t>customers</a:t>
            </a:r>
            <a:r>
              <a:rPr lang="sv-SE" sz="1800" b="1" dirty="0"/>
              <a:t>, </a:t>
            </a:r>
            <a:r>
              <a:rPr lang="sv-SE" sz="1800" b="1" dirty="0" err="1"/>
              <a:t>communities</a:t>
            </a:r>
            <a:r>
              <a:rPr lang="sv-SE" sz="1800" b="1" dirty="0"/>
              <a:t> and </a:t>
            </a:r>
            <a:r>
              <a:rPr lang="sv-SE" sz="1800" b="1" dirty="0" err="1"/>
              <a:t>societies</a:t>
            </a:r>
            <a:r>
              <a:rPr lang="sv-SE" sz="1800" b="1" dirty="0"/>
              <a:t> </a:t>
            </a:r>
            <a:r>
              <a:rPr lang="sv-SE" sz="1800" dirty="0"/>
              <a:t>and is the basis on </a:t>
            </a:r>
            <a:r>
              <a:rPr lang="sv-SE" sz="1800" dirty="0" err="1"/>
              <a:t>which</a:t>
            </a:r>
            <a:r>
              <a:rPr lang="sv-SE" sz="1800" dirty="0"/>
              <a:t> relations </a:t>
            </a:r>
            <a:r>
              <a:rPr lang="sv-SE" sz="1800" dirty="0" err="1"/>
              <a:t>of</a:t>
            </a:r>
            <a:r>
              <a:rPr lang="sv-SE" sz="1800" dirty="0"/>
              <a:t> trust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created</a:t>
            </a:r>
            <a:r>
              <a:rPr lang="sv-SE" sz="1800" dirty="0"/>
              <a:t> in business.”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400" dirty="0"/>
              <a:t>Mayer, 2018, </a:t>
            </a:r>
            <a:r>
              <a:rPr lang="sv-SE" sz="1400" i="1" dirty="0" err="1"/>
              <a:t>Reforming</a:t>
            </a:r>
            <a:r>
              <a:rPr lang="sv-SE" sz="1400" i="1" dirty="0"/>
              <a:t> Business for the 21st Century</a:t>
            </a:r>
            <a:r>
              <a:rPr lang="sv-SE" sz="1400" dirty="0"/>
              <a:t>. p. 16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CFC49D-8B80-5146-97B7-135B4F7B3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dirty="0"/>
              <a:t>”Corporate </a:t>
            </a:r>
            <a:r>
              <a:rPr lang="sv-SE" sz="1800" dirty="0" err="1"/>
              <a:t>purpose</a:t>
            </a:r>
            <a:r>
              <a:rPr lang="sv-SE" sz="1800" dirty="0"/>
              <a:t> is </a:t>
            </a:r>
            <a:r>
              <a:rPr lang="sv-SE" sz="1800" dirty="0" err="1"/>
              <a:t>distinct</a:t>
            </a:r>
            <a:r>
              <a:rPr lang="sv-SE" sz="1800" dirty="0"/>
              <a:t> from the </a:t>
            </a:r>
            <a:r>
              <a:rPr lang="sv-SE" sz="1800" dirty="0" err="1"/>
              <a:t>consequential</a:t>
            </a:r>
            <a:r>
              <a:rPr lang="sv-SE" sz="1800" dirty="0"/>
              <a:t> </a:t>
            </a:r>
            <a:r>
              <a:rPr lang="sv-SE" sz="1800" dirty="0" err="1"/>
              <a:t>implications</a:t>
            </a:r>
            <a:r>
              <a:rPr lang="sv-SE" sz="1800" dirty="0"/>
              <a:t> for the </a:t>
            </a:r>
            <a:r>
              <a:rPr lang="sv-SE" sz="1800" dirty="0" err="1"/>
              <a:t>corporation's</a:t>
            </a:r>
            <a:r>
              <a:rPr lang="sv-SE" sz="1800" dirty="0"/>
              <a:t> </a:t>
            </a:r>
            <a:r>
              <a:rPr lang="sv-SE" sz="1800" dirty="0" err="1"/>
              <a:t>profitability</a:t>
            </a:r>
            <a:r>
              <a:rPr lang="sv-SE" sz="1800" dirty="0"/>
              <a:t> and </a:t>
            </a:r>
            <a:r>
              <a:rPr lang="sv-SE" sz="1800" dirty="0" err="1"/>
              <a:t>shareholder</a:t>
            </a:r>
            <a:r>
              <a:rPr lang="sv-SE" sz="1800" dirty="0"/>
              <a:t> </a:t>
            </a:r>
            <a:r>
              <a:rPr lang="sv-SE" sz="1800" dirty="0" err="1"/>
              <a:t>returns</a:t>
            </a:r>
            <a:r>
              <a:rPr lang="sv-SE" sz="1800" dirty="0"/>
              <a:t>. The </a:t>
            </a:r>
            <a:r>
              <a:rPr lang="sv-SE" sz="1800" dirty="0" err="1"/>
              <a:t>purpose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corporations</a:t>
            </a:r>
            <a:r>
              <a:rPr lang="sv-SE" sz="1800" dirty="0"/>
              <a:t> is not to </a:t>
            </a:r>
            <a:r>
              <a:rPr lang="sv-SE" sz="1800" dirty="0" err="1"/>
              <a:t>produce</a:t>
            </a:r>
            <a:r>
              <a:rPr lang="sv-SE" sz="1800" dirty="0"/>
              <a:t> profits. </a:t>
            </a:r>
            <a:r>
              <a:rPr lang="sv-SE" sz="1800" b="1" dirty="0"/>
              <a:t>The </a:t>
            </a:r>
            <a:r>
              <a:rPr lang="sv-SE" sz="1800" b="1" dirty="0" err="1"/>
              <a:t>purpose</a:t>
            </a:r>
            <a:r>
              <a:rPr lang="sv-SE" sz="1800" b="1" dirty="0"/>
              <a:t> </a:t>
            </a:r>
            <a:r>
              <a:rPr lang="sv-SE" sz="1800" b="1" dirty="0" err="1"/>
              <a:t>of</a:t>
            </a:r>
            <a:r>
              <a:rPr lang="sv-SE" sz="1800" b="1" dirty="0"/>
              <a:t> </a:t>
            </a:r>
            <a:r>
              <a:rPr lang="sv-SE" sz="1800" b="1" dirty="0" err="1"/>
              <a:t>corporations</a:t>
            </a:r>
            <a:r>
              <a:rPr lang="sv-SE" sz="1800" b="1" dirty="0"/>
              <a:t> is to </a:t>
            </a:r>
            <a:r>
              <a:rPr lang="sv-SE" sz="1800" b="1" dirty="0" err="1"/>
              <a:t>produce</a:t>
            </a:r>
            <a:r>
              <a:rPr lang="sv-SE" sz="1800" b="1" dirty="0"/>
              <a:t> profitable solutions for the problems </a:t>
            </a:r>
            <a:r>
              <a:rPr lang="sv-SE" sz="1800" b="1" dirty="0" err="1"/>
              <a:t>of</a:t>
            </a:r>
            <a:r>
              <a:rPr lang="sv-SE" sz="1800" b="1" dirty="0"/>
              <a:t> </a:t>
            </a:r>
            <a:r>
              <a:rPr lang="sv-SE" sz="1800" b="1" dirty="0" err="1"/>
              <a:t>people</a:t>
            </a:r>
            <a:r>
              <a:rPr lang="sv-SE" sz="1800" b="1" dirty="0"/>
              <a:t> and planet. </a:t>
            </a:r>
            <a:r>
              <a:rPr lang="sv-SE" sz="1800" dirty="0"/>
              <a:t>In the process it </a:t>
            </a:r>
            <a:r>
              <a:rPr lang="sv-SE" sz="1800" dirty="0" err="1"/>
              <a:t>produces</a:t>
            </a:r>
            <a:r>
              <a:rPr lang="sv-SE" sz="1800" dirty="0"/>
              <a:t> profits, </a:t>
            </a:r>
            <a:r>
              <a:rPr lang="sv-SE" sz="1800" dirty="0" err="1"/>
              <a:t>but</a:t>
            </a:r>
            <a:r>
              <a:rPr lang="sv-SE" sz="1800" dirty="0"/>
              <a:t> profits </a:t>
            </a:r>
            <a:r>
              <a:rPr lang="sv-SE" sz="1800" dirty="0" err="1"/>
              <a:t>are</a:t>
            </a:r>
            <a:r>
              <a:rPr lang="sv-SE" sz="1800" dirty="0"/>
              <a:t> not per se the </a:t>
            </a:r>
            <a:r>
              <a:rPr lang="sv-SE" sz="1800" dirty="0" err="1"/>
              <a:t>purpose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corporations</a:t>
            </a:r>
            <a:r>
              <a:rPr lang="sv-SE" sz="1800" dirty="0"/>
              <a:t>.”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400" dirty="0"/>
              <a:t>Mayer, 2018, </a:t>
            </a:r>
            <a:r>
              <a:rPr lang="sv-SE" sz="1400" i="1" dirty="0" err="1"/>
              <a:t>Reforming</a:t>
            </a:r>
            <a:r>
              <a:rPr lang="sv-SE" sz="1400" i="1" dirty="0"/>
              <a:t> Business for the 21st Century</a:t>
            </a:r>
            <a:r>
              <a:rPr lang="sv-SE" sz="1400" dirty="0"/>
              <a:t>. p. 16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AB7848-66CA-6E4F-BE92-C6B581F3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3A3405-187A-5D4C-BC6C-74D3DC0C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22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Dispersed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vs dominant </a:t>
            </a:r>
            <a:r>
              <a:rPr lang="sv-SE" dirty="0" err="1"/>
              <a:t>owner</a:t>
            </a:r>
            <a:r>
              <a:rPr lang="sv-SE" dirty="0"/>
              <a:t>?</a:t>
            </a:r>
          </a:p>
          <a:p>
            <a:r>
              <a:rPr lang="sv-SE" dirty="0"/>
              <a:t>Private (”</a:t>
            </a:r>
            <a:r>
              <a:rPr lang="sv-SE" dirty="0" err="1"/>
              <a:t>Family</a:t>
            </a:r>
            <a:r>
              <a:rPr lang="sv-SE" dirty="0"/>
              <a:t>”) &amp; </a:t>
            </a:r>
            <a:r>
              <a:rPr lang="sv-SE" b="1" dirty="0"/>
              <a:t>Public (”</a:t>
            </a:r>
            <a:r>
              <a:rPr lang="sv-SE" b="1" dirty="0" err="1"/>
              <a:t>Listed</a:t>
            </a:r>
            <a:r>
              <a:rPr lang="sv-SE" b="1" dirty="0"/>
              <a:t>”).</a:t>
            </a:r>
          </a:p>
          <a:p>
            <a:r>
              <a:rPr lang="sv-SE" dirty="0" err="1"/>
              <a:t>Many</a:t>
            </a:r>
            <a:r>
              <a:rPr lang="sv-SE" dirty="0"/>
              <a:t> or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owners</a:t>
            </a:r>
            <a:r>
              <a:rPr lang="sv-SE" dirty="0"/>
              <a:t>? </a:t>
            </a:r>
            <a:r>
              <a:rPr lang="sv-SE" sz="1400" dirty="0"/>
              <a:t>Power?</a:t>
            </a:r>
          </a:p>
          <a:p>
            <a:r>
              <a:rPr lang="sv-SE" dirty="0"/>
              <a:t>Active - Passive </a:t>
            </a:r>
            <a:r>
              <a:rPr lang="sv-SE" dirty="0" err="1"/>
              <a:t>owners</a:t>
            </a:r>
            <a:r>
              <a:rPr lang="sv-SE" dirty="0"/>
              <a:t>? </a:t>
            </a:r>
            <a:r>
              <a:rPr lang="sv-SE" sz="1400" dirty="0"/>
              <a:t>Voice- Exit </a:t>
            </a:r>
          </a:p>
          <a:p>
            <a:r>
              <a:rPr lang="sv-SE" dirty="0" err="1"/>
              <a:t>Majority</a:t>
            </a:r>
            <a:r>
              <a:rPr lang="sv-SE" dirty="0"/>
              <a:t> /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owners</a:t>
            </a:r>
            <a:r>
              <a:rPr lang="sv-SE" dirty="0"/>
              <a:t>. </a:t>
            </a:r>
            <a:r>
              <a:rPr lang="sv-SE" sz="1400" b="1" dirty="0"/>
              <a:t>Active.</a:t>
            </a:r>
            <a:r>
              <a:rPr lang="sv-SE" sz="1400" dirty="0"/>
              <a:t> Long term</a:t>
            </a:r>
            <a:r>
              <a:rPr lang="sv-SE" dirty="0"/>
              <a:t>. </a:t>
            </a:r>
          </a:p>
          <a:p>
            <a:r>
              <a:rPr lang="sv-SE" dirty="0"/>
              <a:t>”Institutions”: </a:t>
            </a:r>
            <a:r>
              <a:rPr lang="sv-SE" sz="1400" dirty="0" err="1"/>
              <a:t>e.g</a:t>
            </a:r>
            <a:r>
              <a:rPr lang="sv-SE" sz="1400" dirty="0"/>
              <a:t> Pension </a:t>
            </a:r>
            <a:r>
              <a:rPr lang="sv-SE" sz="1400" dirty="0" err="1"/>
              <a:t>Funds</a:t>
            </a:r>
            <a:r>
              <a:rPr lang="sv-SE" sz="1400" dirty="0"/>
              <a:t>, </a:t>
            </a:r>
            <a:r>
              <a:rPr lang="sv-SE" sz="1400" dirty="0" err="1"/>
              <a:t>Sovereign</a:t>
            </a:r>
            <a:r>
              <a:rPr lang="sv-SE" sz="1400" dirty="0"/>
              <a:t> </a:t>
            </a:r>
            <a:r>
              <a:rPr lang="sv-SE" sz="1400" dirty="0" err="1"/>
              <a:t>Wealth</a:t>
            </a:r>
            <a:r>
              <a:rPr lang="sv-SE" sz="1400" dirty="0"/>
              <a:t> </a:t>
            </a:r>
            <a:r>
              <a:rPr lang="sv-SE" sz="1400" dirty="0" err="1"/>
              <a:t>Funds</a:t>
            </a:r>
            <a:r>
              <a:rPr lang="sv-SE" sz="1400" dirty="0"/>
              <a:t> (cash </a:t>
            </a:r>
            <a:r>
              <a:rPr lang="sv-SE" sz="1400" dirty="0" err="1"/>
              <a:t>rich</a:t>
            </a:r>
            <a:r>
              <a:rPr lang="sv-SE" sz="1400" dirty="0"/>
              <a:t>, long term, </a:t>
            </a:r>
            <a:r>
              <a:rPr lang="sv-SE" sz="1400" b="1" dirty="0"/>
              <a:t>”Passive”?)</a:t>
            </a:r>
            <a:r>
              <a:rPr lang="sv-SE" sz="1400" dirty="0"/>
              <a:t>. </a:t>
            </a:r>
          </a:p>
          <a:p>
            <a:r>
              <a:rPr lang="sv-SE" dirty="0"/>
              <a:t>Index </a:t>
            </a:r>
            <a:r>
              <a:rPr lang="sv-SE" dirty="0" err="1"/>
              <a:t>funds</a:t>
            </a:r>
            <a:r>
              <a:rPr lang="sv-SE" dirty="0"/>
              <a:t>. </a:t>
            </a:r>
            <a:r>
              <a:rPr lang="sv-SE" b="1" dirty="0"/>
              <a:t>Passive.</a:t>
            </a:r>
          </a:p>
          <a:p>
            <a:r>
              <a:rPr lang="sv-SE" b="1" dirty="0"/>
              <a:t>Private </a:t>
            </a:r>
            <a:r>
              <a:rPr lang="sv-SE" b="1" dirty="0" err="1"/>
              <a:t>equity</a:t>
            </a:r>
            <a:r>
              <a:rPr lang="sv-SE" b="1" dirty="0"/>
              <a:t> </a:t>
            </a:r>
            <a:r>
              <a:rPr lang="sv-SE" dirty="0"/>
              <a:t>(PE)/ </a:t>
            </a:r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sz="1400" dirty="0"/>
              <a:t>: </a:t>
            </a:r>
            <a:r>
              <a:rPr lang="sv-SE" sz="1400" b="1" dirty="0"/>
              <a:t>Active</a:t>
            </a:r>
            <a:r>
              <a:rPr lang="sv-SE" sz="1400" dirty="0"/>
              <a:t>, </a:t>
            </a:r>
            <a:r>
              <a:rPr lang="sv-SE" sz="1400" dirty="0" err="1"/>
              <a:t>shorter</a:t>
            </a:r>
            <a:r>
              <a:rPr lang="sv-SE" sz="1400" dirty="0"/>
              <a:t> </a:t>
            </a:r>
            <a:r>
              <a:rPr lang="sv-SE" sz="1400" dirty="0" err="1"/>
              <a:t>time</a:t>
            </a:r>
            <a:r>
              <a:rPr lang="sv-SE" sz="1400" dirty="0"/>
              <a:t> </a:t>
            </a:r>
            <a:r>
              <a:rPr lang="sv-SE" sz="1400" dirty="0" err="1"/>
              <a:t>horizon</a:t>
            </a:r>
            <a:r>
              <a:rPr lang="sv-SE" sz="1400" dirty="0"/>
              <a:t> (for ”exit”).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Different </a:t>
            </a:r>
            <a:r>
              <a:rPr lang="sv-SE" dirty="0" err="1"/>
              <a:t>owners</a:t>
            </a:r>
            <a:r>
              <a:rPr lang="sv-SE" dirty="0"/>
              <a:t> </a:t>
            </a:r>
            <a:r>
              <a:rPr lang="mr-IN" dirty="0"/>
              <a:t>–</a:t>
            </a:r>
            <a:r>
              <a:rPr lang="sv-SE" dirty="0"/>
              <a:t> different </a:t>
            </a:r>
            <a:r>
              <a:rPr lang="sv-SE" dirty="0" err="1"/>
              <a:t>goals</a:t>
            </a:r>
            <a:r>
              <a:rPr lang="sv-SE" dirty="0"/>
              <a:t> – different </a:t>
            </a:r>
            <a:r>
              <a:rPr lang="sv-SE" dirty="0" err="1"/>
              <a:t>metrics</a:t>
            </a:r>
            <a:r>
              <a:rPr lang="sv-SE" dirty="0"/>
              <a:t>?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F911D9-8EF1-104A-8561-F2AFC779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68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146E4-CF4F-B74F-8B5F-8A7F8FCE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Different </a:t>
            </a:r>
            <a:r>
              <a:rPr lang="sv-SE" dirty="0" err="1"/>
              <a:t>owners</a:t>
            </a:r>
            <a:r>
              <a:rPr lang="sv-SE" dirty="0"/>
              <a:t> - </a:t>
            </a:r>
            <a:r>
              <a:rPr lang="sv-SE" dirty="0" err="1"/>
              <a:t>examples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D1B686-FDF1-124E-99F5-467E1740B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Investor, Industrivärden, Lundberg.</a:t>
            </a:r>
          </a:p>
          <a:p>
            <a:endParaRPr lang="sv-SE" dirty="0"/>
          </a:p>
          <a:p>
            <a:r>
              <a:rPr lang="sv-SE" dirty="0"/>
              <a:t> AP-</a:t>
            </a:r>
            <a:r>
              <a:rPr lang="sv-SE" dirty="0" err="1"/>
              <a:t>funds</a:t>
            </a:r>
            <a:r>
              <a:rPr lang="sv-SE" dirty="0"/>
              <a:t> (national pension </a:t>
            </a:r>
            <a:r>
              <a:rPr lang="sv-SE" dirty="0" err="1"/>
              <a:t>funds</a:t>
            </a:r>
            <a:r>
              <a:rPr lang="sv-SE" dirty="0"/>
              <a:t>). </a:t>
            </a:r>
            <a:r>
              <a:rPr lang="sv-SE" dirty="0" err="1"/>
              <a:t>Sovereign</a:t>
            </a:r>
            <a:r>
              <a:rPr lang="sv-SE" dirty="0"/>
              <a:t> (</a:t>
            </a:r>
            <a:r>
              <a:rPr lang="sv-SE" dirty="0" err="1"/>
              <a:t>state</a:t>
            </a:r>
            <a:r>
              <a:rPr lang="sv-SE" dirty="0"/>
              <a:t> </a:t>
            </a:r>
            <a:r>
              <a:rPr lang="sv-SE" dirty="0" err="1"/>
              <a:t>owned</a:t>
            </a:r>
            <a:r>
              <a:rPr lang="sv-SE" dirty="0"/>
              <a:t>) </a:t>
            </a:r>
            <a:r>
              <a:rPr lang="sv-SE" dirty="0" err="1"/>
              <a:t>funds</a:t>
            </a:r>
            <a:r>
              <a:rPr lang="sv-SE" dirty="0"/>
              <a:t>; Norges Bank Investment Management.  </a:t>
            </a:r>
          </a:p>
          <a:p>
            <a:endParaRPr lang="sv-SE" dirty="0"/>
          </a:p>
          <a:p>
            <a:r>
              <a:rPr lang="sv-SE" dirty="0" err="1"/>
              <a:t>Vanguard</a:t>
            </a:r>
            <a:r>
              <a:rPr lang="sv-SE" dirty="0"/>
              <a:t>, </a:t>
            </a:r>
            <a:r>
              <a:rPr lang="sv-SE" b="1" dirty="0" err="1"/>
              <a:t>BlackRock</a:t>
            </a:r>
            <a:r>
              <a:rPr lang="sv-SE" b="1" dirty="0"/>
              <a:t> </a:t>
            </a:r>
            <a:r>
              <a:rPr lang="sv-SE" dirty="0"/>
              <a:t>(index)</a:t>
            </a:r>
          </a:p>
          <a:p>
            <a:endParaRPr lang="sv-SE" dirty="0"/>
          </a:p>
          <a:p>
            <a:r>
              <a:rPr lang="sv-SE" dirty="0"/>
              <a:t>PE: </a:t>
            </a:r>
            <a:r>
              <a:rPr lang="sv-SE" dirty="0" err="1"/>
              <a:t>Blackstone</a:t>
            </a:r>
            <a:r>
              <a:rPr lang="sv-SE" dirty="0"/>
              <a:t>, EQT</a:t>
            </a:r>
          </a:p>
          <a:p>
            <a:r>
              <a:rPr lang="sv-SE" dirty="0" err="1"/>
              <a:t>Cevian</a:t>
            </a:r>
            <a:r>
              <a:rPr lang="sv-SE" dirty="0"/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19F4434-26C4-F64D-8EF1-D1FE8448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94E6DE-C7AA-6E4F-873B-A4443B45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12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8388FE-9725-5B45-8EFD-4D986327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Problem </a:t>
            </a:r>
            <a:r>
              <a:rPr lang="sv-SE" dirty="0" err="1"/>
              <a:t>according</a:t>
            </a:r>
            <a:r>
              <a:rPr lang="sv-SE" dirty="0"/>
              <a:t> to EU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54FB6B-15FC-7840-9891-B350B7207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59094"/>
            <a:ext cx="4968552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54E5DC-5394-6240-AF11-3257B3E5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B013B60-5B8E-3448-87AD-37157E05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87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D860B-F9F1-F14A-9B73-D10F00CE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Core</a:t>
            </a:r>
            <a:r>
              <a:rPr lang="sv-SE" dirty="0"/>
              <a:t> Problem: short-term; </a:t>
            </a:r>
            <a:r>
              <a:rPr lang="sv-SE" sz="2800" dirty="0"/>
              <a:t>CAPEX &amp; R&amp;D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4F9464-3CB9-5047-AB3A-8EAEE2F4C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4864"/>
            <a:ext cx="8062913" cy="3104172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5ADCBAC-F098-4C4A-9C2C-15C1380A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CB259B-5431-D14D-B1F2-8687DFE8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268621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tets mall">
  <a:themeElements>
    <a:clrScheme name="PresentationAW.pot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W.potx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lnDef>
  </a:objectDefaults>
  <a:extraClrSchemeLst>
    <a:extraClrScheme>
      <a:clrScheme name="PresentationAW.po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Universitetets mall</Template>
  <TotalTime>5046</TotalTime>
  <Words>1074</Words>
  <Application>Microsoft Office PowerPoint</Application>
  <PresentationFormat>Bildspel på skärmen (4:3)</PresentationFormat>
  <Paragraphs>181</Paragraphs>
  <Slides>43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43</vt:i4>
      </vt:variant>
    </vt:vector>
  </HeadingPairs>
  <TitlesOfParts>
    <vt:vector size="47" baseType="lpstr">
      <vt:lpstr>ＭＳ Ｐゴシック</vt:lpstr>
      <vt:lpstr>Arial</vt:lpstr>
      <vt:lpstr>Calibri</vt:lpstr>
      <vt:lpstr>Universitetets mall</vt:lpstr>
      <vt:lpstr>The Role, Tools &amp; Techniques of a CFO/Controller  Lecture 2. Corporate Governance: Different owners/stakeholders – different goals/target/metrics.</vt:lpstr>
      <vt:lpstr>Agenda</vt:lpstr>
      <vt:lpstr>Dominant idea: Shareholder orientation </vt:lpstr>
      <vt:lpstr>From shareholder orientation to Purpose Driven Company </vt:lpstr>
      <vt:lpstr>Purpose driven company</vt:lpstr>
      <vt:lpstr>Different owners – different goals – different metrics?</vt:lpstr>
      <vt:lpstr>Different owners - examples</vt:lpstr>
      <vt:lpstr>The Problem according to EU</vt:lpstr>
      <vt:lpstr>The Core Problem: short-term; CAPEX &amp; R&amp;D</vt:lpstr>
      <vt:lpstr>Number of Governance Problems </vt:lpstr>
      <vt:lpstr>The Response: Swedish active owners</vt:lpstr>
      <vt:lpstr>WHY not Short-terminism? The Nordic Corporate Governance Model!</vt:lpstr>
      <vt:lpstr>”The Nordic” Corporate Governance</vt:lpstr>
      <vt:lpstr>Background – Swedish Corporate Governance  </vt:lpstr>
      <vt:lpstr>The Swedish CG Model: rules (laws) and principles </vt:lpstr>
      <vt:lpstr>Active owners!</vt:lpstr>
      <vt:lpstr>The Board – important!  </vt:lpstr>
      <vt:lpstr>The Board and the company management: a two-tier system</vt:lpstr>
      <vt:lpstr>CEO  - responsible for the MCS (with CFO). </vt:lpstr>
      <vt:lpstr>Annual report - so important</vt:lpstr>
      <vt:lpstr>Auditing – för whom? </vt:lpstr>
      <vt:lpstr>CGR</vt:lpstr>
      <vt:lpstr>Ericsson: ”rights and responsibilities”</vt:lpstr>
      <vt:lpstr>Ericsson: Governance Structure</vt:lpstr>
      <vt:lpstr>Ericsson Committees</vt:lpstr>
      <vt:lpstr>Board: work cycle &amp; Strategy</vt:lpstr>
      <vt:lpstr>Management System</vt:lpstr>
      <vt:lpstr>Processes: important concept!</vt:lpstr>
      <vt:lpstr>One important Process: Risk Process. ERM</vt:lpstr>
      <vt:lpstr>The importance of Financial Reporting</vt:lpstr>
      <vt:lpstr>Criteria for good Financial Reporting </vt:lpstr>
      <vt:lpstr>Ericsson: Goals</vt:lpstr>
      <vt:lpstr>Financial Target</vt:lpstr>
      <vt:lpstr>EBITA</vt:lpstr>
      <vt:lpstr>PowerPoint-presentation</vt:lpstr>
      <vt:lpstr>R&amp;D Important</vt:lpstr>
      <vt:lpstr>CMD 2022</vt:lpstr>
      <vt:lpstr>Long-Term Targets</vt:lpstr>
      <vt:lpstr>R&amp;D important!</vt:lpstr>
      <vt:lpstr>Value &amp; Strategy </vt:lpstr>
      <vt:lpstr>How to reach…</vt:lpstr>
      <vt:lpstr>Balance Sheet Important!</vt:lpstr>
      <vt:lpstr>Capital Efficiency</vt:lpstr>
    </vt:vector>
  </TitlesOfParts>
  <Company>Engelska parken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Jan Lindvall</cp:lastModifiedBy>
  <cp:revision>56</cp:revision>
  <dcterms:created xsi:type="dcterms:W3CDTF">2013-08-22T08:31:25Z</dcterms:created>
  <dcterms:modified xsi:type="dcterms:W3CDTF">2023-01-17T12:46:39Z</dcterms:modified>
</cp:coreProperties>
</file>