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91" r:id="rId2"/>
    <p:sldId id="966" r:id="rId3"/>
    <p:sldId id="294" r:id="rId4"/>
    <p:sldId id="967" r:id="rId5"/>
    <p:sldId id="282" r:id="rId6"/>
    <p:sldId id="281" r:id="rId7"/>
    <p:sldId id="283" r:id="rId8"/>
    <p:sldId id="257" r:id="rId9"/>
    <p:sldId id="258" r:id="rId10"/>
    <p:sldId id="259" r:id="rId11"/>
    <p:sldId id="260" r:id="rId12"/>
    <p:sldId id="271" r:id="rId13"/>
    <p:sldId id="261" r:id="rId14"/>
    <p:sldId id="262" r:id="rId15"/>
    <p:sldId id="263" r:id="rId16"/>
    <p:sldId id="264" r:id="rId17"/>
    <p:sldId id="265" r:id="rId18"/>
    <p:sldId id="290" r:id="rId19"/>
    <p:sldId id="292" r:id="rId20"/>
    <p:sldId id="286" r:id="rId21"/>
    <p:sldId id="279" r:id="rId22"/>
    <p:sldId id="277" r:id="rId23"/>
    <p:sldId id="293" r:id="rId24"/>
    <p:sldId id="278" r:id="rId25"/>
    <p:sldId id="295" r:id="rId26"/>
    <p:sldId id="296" r:id="rId27"/>
    <p:sldId id="267" r:id="rId28"/>
    <p:sldId id="280" r:id="rId29"/>
    <p:sldId id="268" r:id="rId30"/>
    <p:sldId id="968" r:id="rId31"/>
    <p:sldId id="269" r:id="rId32"/>
    <p:sldId id="270" r:id="rId33"/>
    <p:sldId id="287" r:id="rId34"/>
    <p:sldId id="969" r:id="rId35"/>
    <p:sldId id="970" r:id="rId3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887"/>
    <p:restoredTop sz="94861"/>
  </p:normalViewPr>
  <p:slideViewPr>
    <p:cSldViewPr>
      <p:cViewPr varScale="1">
        <p:scale>
          <a:sx n="112" d="100"/>
          <a:sy n="112" d="100"/>
        </p:scale>
        <p:origin x="105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D2F26-13EA-2148-96D5-F5B664E9BC7D}" type="datetimeFigureOut">
              <a:rPr lang="sv-SE" smtClean="0"/>
              <a:t>2023-01-18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51A51-EDB6-4945-8B49-2294343F60C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47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8113CF-7060-514B-A0F8-726BA2B77F5E}" type="datetime1">
              <a:rPr lang="sv-SE" smtClean="0"/>
              <a:t>2023-01-18</a:t>
            </a:fld>
            <a:endParaRPr lang="sv-S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  <a:endParaRPr lang="sv-S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1669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609600"/>
            <a:ext cx="6984776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8062664" cy="41148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22E532-3618-1946-AA0E-39800F3C2681}" type="datetime1">
              <a:rPr lang="sv-SE" smtClean="0"/>
              <a:t>2023-01-18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83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D09B13-C5D2-4F4B-9436-FCDD332BA99C}" type="datetime1">
              <a:rPr lang="sv-SE" smtClean="0"/>
              <a:t>2023-01-18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91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609600"/>
            <a:ext cx="6984776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1981200"/>
            <a:ext cx="8062664" cy="4114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977FC-731F-EF43-AA68-155DD968728D}" type="datetime1">
              <a:rPr lang="sv-SE" smtClean="0"/>
              <a:t>2023-01-18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8719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58FAB-4606-FE4A-BAA5-5D7571896EEE}" type="datetime1">
              <a:rPr lang="sv-SE" smtClean="0"/>
              <a:t>2023-01-18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531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609600"/>
            <a:ext cx="6912768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28256" cy="4114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2B3A83-2F01-6142-AD32-C50C73959EC8}" type="datetime1">
              <a:rPr lang="sv-SE" smtClean="0"/>
              <a:t>2023-01-18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965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984776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754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75447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101EC-204C-B542-9A71-BF7B133E7B5E}" type="datetime1">
              <a:rPr lang="sv-SE" smtClean="0"/>
              <a:t>2023-01-18</a:t>
            </a:fld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92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609600"/>
            <a:ext cx="6984776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592F36-02A1-C347-82F8-E27A2207AFFB}" type="datetime1">
              <a:rPr lang="sv-SE" smtClean="0"/>
              <a:t>2023-01-18</a:t>
            </a:fld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508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0BB9B2-74B9-744C-90FD-3F1C21191FD5}" type="datetime1">
              <a:rPr lang="sv-SE" smtClean="0"/>
              <a:t>2023-01-18</a:t>
            </a:fld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962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35696" y="285082"/>
            <a:ext cx="1653880" cy="10556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4253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E41B4-CAB7-6D4C-BAAE-C23EAA33831D}" type="datetime1">
              <a:rPr lang="sv-SE" smtClean="0"/>
              <a:t>2023-01-18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790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9B33C-4D1E-B146-809D-A38C56C126F7}" type="datetime1">
              <a:rPr lang="sv-SE" smtClean="0"/>
              <a:t>2023-01-18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644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13EC0BC2-672A-6B49-B28E-6EB43555A0DA}" type="datetime1">
              <a:rPr lang="sv-SE" smtClean="0"/>
              <a:t>2023-01-18</a:t>
            </a:fld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  <p:pic>
        <p:nvPicPr>
          <p:cNvPr id="1031" name="Picture 7" descr="powertojob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895600" y="160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sv-SE">
              <a:latin typeface="Arial" charset="0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95DAFE-0106-7243-BFD9-D4B095C5CB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800" dirty="0"/>
              <a:t>The </a:t>
            </a:r>
            <a:r>
              <a:rPr lang="sv-SE" sz="2800" dirty="0" err="1"/>
              <a:t>Role</a:t>
            </a:r>
            <a:r>
              <a:rPr lang="sv-SE" sz="2800" dirty="0"/>
              <a:t> and Tools &amp;</a:t>
            </a:r>
            <a:r>
              <a:rPr lang="sv-SE" sz="2800" dirty="0" err="1"/>
              <a:t>Techniques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a CFO/Controller </a:t>
            </a:r>
            <a:br>
              <a:rPr lang="sv-SE" sz="2800" dirty="0"/>
            </a:br>
            <a:r>
              <a:rPr lang="sv-SE" sz="1800" dirty="0" err="1"/>
              <a:t>Lecture</a:t>
            </a:r>
            <a:r>
              <a:rPr lang="sv-SE" sz="1800" dirty="0"/>
              <a:t> 3. Focus on ACTIVE OWNERS: PE (EQT) &amp; HEDGE FONDS (CEVIAN) &amp; MANAGEMENT PRACTICE.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A88B224-A825-2442-93E4-90E55E2C44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2000" dirty="0"/>
              <a:t>Jan Lindvall </a:t>
            </a:r>
          </a:p>
          <a:p>
            <a:r>
              <a:rPr lang="sv-SE" sz="2000" dirty="0" err="1"/>
              <a:t>January</a:t>
            </a:r>
            <a:r>
              <a:rPr lang="sv-SE" sz="2000" dirty="0"/>
              <a:t> 18, 2023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D3D4A1D-84BF-CD4B-A4E6-939442934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EDE7F58-14CE-4B44-AB7E-DD3062FF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3836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BA7B2-4690-854C-9A2E-E823EFCFB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700" dirty="0"/>
              <a:t>OE: ”</a:t>
            </a:r>
            <a:r>
              <a:rPr lang="sv-SE" sz="2700" dirty="0" err="1"/>
              <a:t>Buyouts</a:t>
            </a:r>
            <a:r>
              <a:rPr lang="sv-SE" sz="2700" dirty="0"/>
              <a:t>”  &amp; ”</a:t>
            </a:r>
            <a:r>
              <a:rPr lang="sv-SE" sz="2700" dirty="0" err="1"/>
              <a:t>Growth</a:t>
            </a:r>
            <a:r>
              <a:rPr lang="sv-SE" sz="2700" dirty="0"/>
              <a:t> Equity”/Venture Cap </a:t>
            </a:r>
            <a:br>
              <a:rPr lang="sv-SE" sz="2700" dirty="0"/>
            </a:br>
            <a:r>
              <a:rPr lang="sv-SE" sz="1500" dirty="0"/>
              <a:t>Brown p 11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7BA887-B43E-5049-9671-DEC41A6C8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”</a:t>
            </a:r>
            <a:r>
              <a:rPr lang="sv-SE" dirty="0" err="1"/>
              <a:t>Much</a:t>
            </a:r>
            <a:r>
              <a:rPr lang="sv-SE" dirty="0"/>
              <a:t>,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course</a:t>
            </a:r>
            <a:r>
              <a:rPr lang="sv-SE" dirty="0"/>
              <a:t>, has </a:t>
            </a:r>
            <a:r>
              <a:rPr lang="sv-SE" dirty="0" err="1"/>
              <a:t>changed</a:t>
            </a:r>
            <a:r>
              <a:rPr lang="sv-SE" dirty="0"/>
              <a:t> </a:t>
            </a:r>
            <a:r>
              <a:rPr lang="sv-SE" dirty="0" err="1"/>
              <a:t>since</a:t>
            </a:r>
            <a:r>
              <a:rPr lang="sv-SE" dirty="0"/>
              <a:t> Jensen </a:t>
            </a:r>
            <a:r>
              <a:rPr lang="sv-SE" dirty="0" err="1"/>
              <a:t>identified</a:t>
            </a:r>
            <a:r>
              <a:rPr lang="sv-SE" dirty="0"/>
              <a:t> the </a:t>
            </a:r>
            <a:r>
              <a:rPr lang="sv-SE" dirty="0" err="1"/>
              <a:t>main</a:t>
            </a:r>
            <a:r>
              <a:rPr lang="sv-SE" dirty="0"/>
              <a:t> features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“new </a:t>
            </a:r>
            <a:r>
              <a:rPr lang="sv-SE" dirty="0" err="1"/>
              <a:t>organizational</a:t>
            </a:r>
            <a:r>
              <a:rPr lang="sv-SE" dirty="0"/>
              <a:t> form”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its</a:t>
            </a:r>
            <a:r>
              <a:rPr lang="sv-SE" dirty="0"/>
              <a:t> “</a:t>
            </a:r>
            <a:r>
              <a:rPr lang="sv-SE" dirty="0" err="1"/>
              <a:t>better</a:t>
            </a:r>
            <a:r>
              <a:rPr lang="sv-SE" dirty="0"/>
              <a:t> </a:t>
            </a:r>
            <a:r>
              <a:rPr lang="sv-SE" dirty="0" err="1"/>
              <a:t>model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corporate</a:t>
            </a:r>
            <a:r>
              <a:rPr lang="sv-SE" dirty="0"/>
              <a:t> </a:t>
            </a:r>
            <a:r>
              <a:rPr lang="sv-SE" dirty="0" err="1"/>
              <a:t>governance</a:t>
            </a:r>
            <a:r>
              <a:rPr lang="sv-SE" dirty="0"/>
              <a:t>.” </a:t>
            </a:r>
            <a:r>
              <a:rPr lang="sv-SE" b="1" dirty="0"/>
              <a:t>The term “LBO” is </a:t>
            </a:r>
            <a:r>
              <a:rPr lang="sv-SE" b="1" dirty="0" err="1"/>
              <a:t>rarely</a:t>
            </a:r>
            <a:r>
              <a:rPr lang="sv-SE" b="1" dirty="0"/>
              <a:t> </a:t>
            </a:r>
            <a:r>
              <a:rPr lang="sv-SE" b="1" dirty="0" err="1"/>
              <a:t>heard</a:t>
            </a:r>
            <a:r>
              <a:rPr lang="sv-SE" b="1" dirty="0"/>
              <a:t> </a:t>
            </a:r>
            <a:r>
              <a:rPr lang="sv-SE" b="1" dirty="0" err="1"/>
              <a:t>these</a:t>
            </a:r>
            <a:r>
              <a:rPr lang="sv-SE" b="1" dirty="0"/>
              <a:t> </a:t>
            </a:r>
            <a:r>
              <a:rPr lang="sv-SE" b="1" dirty="0" err="1"/>
              <a:t>days</a:t>
            </a:r>
            <a:r>
              <a:rPr lang="sv-SE" b="1" dirty="0"/>
              <a:t>, </a:t>
            </a:r>
            <a:r>
              <a:rPr lang="sv-SE" b="1" dirty="0" err="1"/>
              <a:t>having</a:t>
            </a:r>
            <a:r>
              <a:rPr lang="sv-SE" b="1" dirty="0"/>
              <a:t> </a:t>
            </a:r>
            <a:r>
              <a:rPr lang="sv-SE" b="1" dirty="0" err="1"/>
              <a:t>been</a:t>
            </a:r>
            <a:r>
              <a:rPr lang="sv-SE" b="1" dirty="0"/>
              <a:t> </a:t>
            </a:r>
            <a:r>
              <a:rPr lang="sv-SE" b="1" dirty="0" err="1"/>
              <a:t>absorbed</a:t>
            </a:r>
            <a:r>
              <a:rPr lang="sv-SE" b="1" dirty="0"/>
              <a:t> </a:t>
            </a:r>
            <a:r>
              <a:rPr lang="sv-SE" b="1" dirty="0" err="1"/>
              <a:t>into</a:t>
            </a:r>
            <a:r>
              <a:rPr lang="sv-SE" b="1" dirty="0"/>
              <a:t> a </a:t>
            </a:r>
            <a:r>
              <a:rPr lang="sv-SE" b="1" dirty="0" err="1"/>
              <a:t>broader</a:t>
            </a:r>
            <a:r>
              <a:rPr lang="sv-SE" b="1" dirty="0"/>
              <a:t> </a:t>
            </a:r>
            <a:r>
              <a:rPr lang="sv-SE" b="1" dirty="0" err="1"/>
              <a:t>class</a:t>
            </a:r>
            <a:r>
              <a:rPr lang="sv-SE" b="1" dirty="0"/>
              <a:t> </a:t>
            </a:r>
            <a:r>
              <a:rPr lang="sv-SE" b="1" dirty="0" err="1"/>
              <a:t>called</a:t>
            </a:r>
            <a:r>
              <a:rPr lang="sv-SE" b="1" dirty="0"/>
              <a:t> “private </a:t>
            </a:r>
            <a:r>
              <a:rPr lang="sv-SE" b="1" dirty="0" err="1"/>
              <a:t>equity</a:t>
            </a:r>
            <a:r>
              <a:rPr lang="sv-SE" b="1" dirty="0"/>
              <a:t>”—</a:t>
            </a:r>
            <a:r>
              <a:rPr lang="sv-SE" dirty="0"/>
              <a:t>a </a:t>
            </a:r>
            <a:r>
              <a:rPr lang="sv-SE" dirty="0" err="1"/>
              <a:t>category</a:t>
            </a:r>
            <a:r>
              <a:rPr lang="sv-SE" dirty="0"/>
              <a:t> </a:t>
            </a:r>
            <a:r>
              <a:rPr lang="sv-SE" dirty="0" err="1"/>
              <a:t>which</a:t>
            </a:r>
            <a:r>
              <a:rPr lang="sv-SE" dirty="0"/>
              <a:t> </a:t>
            </a:r>
            <a:r>
              <a:rPr lang="sv-SE" dirty="0" err="1"/>
              <a:t>includes</a:t>
            </a:r>
            <a:r>
              <a:rPr lang="sv-SE" dirty="0"/>
              <a:t> </a:t>
            </a:r>
            <a:r>
              <a:rPr lang="sv-SE" b="1" dirty="0" err="1"/>
              <a:t>traditional</a:t>
            </a:r>
            <a:r>
              <a:rPr lang="sv-SE" b="1" dirty="0"/>
              <a:t> </a:t>
            </a:r>
            <a:r>
              <a:rPr lang="sv-SE" b="1" dirty="0" err="1"/>
              <a:t>buyouts</a:t>
            </a:r>
            <a:r>
              <a:rPr lang="sv-SE" b="1" dirty="0"/>
              <a:t> </a:t>
            </a:r>
            <a:r>
              <a:rPr lang="sv-SE" dirty="0"/>
              <a:t>and “</a:t>
            </a:r>
            <a:r>
              <a:rPr lang="sv-SE" b="1" dirty="0" err="1"/>
              <a:t>growth</a:t>
            </a:r>
            <a:r>
              <a:rPr lang="sv-SE" b="1" dirty="0"/>
              <a:t> </a:t>
            </a:r>
            <a:r>
              <a:rPr lang="sv-SE" b="1" dirty="0" err="1"/>
              <a:t>equity</a:t>
            </a:r>
            <a:r>
              <a:rPr lang="sv-SE" b="1" dirty="0"/>
              <a:t>” </a:t>
            </a:r>
            <a:r>
              <a:rPr lang="sv-SE" dirty="0"/>
              <a:t>(</a:t>
            </a:r>
            <a:r>
              <a:rPr lang="sv-SE" dirty="0" err="1"/>
              <a:t>investing</a:t>
            </a:r>
            <a:r>
              <a:rPr lang="sv-SE" dirty="0"/>
              <a:t> in </a:t>
            </a:r>
            <a:r>
              <a:rPr lang="sv-SE" dirty="0" err="1"/>
              <a:t>companies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established</a:t>
            </a:r>
            <a:r>
              <a:rPr lang="sv-SE" dirty="0"/>
              <a:t> </a:t>
            </a:r>
            <a:r>
              <a:rPr lang="sv-SE" dirty="0" err="1"/>
              <a:t>but</a:t>
            </a:r>
            <a:r>
              <a:rPr lang="sv-SE" dirty="0"/>
              <a:t> still </a:t>
            </a:r>
            <a:r>
              <a:rPr lang="sv-SE" dirty="0" err="1"/>
              <a:t>growing</a:t>
            </a:r>
            <a:r>
              <a:rPr lang="sv-SE" dirty="0"/>
              <a:t> </a:t>
            </a:r>
            <a:r>
              <a:rPr lang="sv-SE" dirty="0" err="1"/>
              <a:t>strongly</a:t>
            </a:r>
            <a:r>
              <a:rPr lang="sv-SE" dirty="0"/>
              <a:t>). </a:t>
            </a:r>
          </a:p>
          <a:p>
            <a:pPr marL="0" indent="0">
              <a:buNone/>
            </a:pPr>
            <a:r>
              <a:rPr lang="sv-SE" dirty="0"/>
              <a:t>And the </a:t>
            </a:r>
            <a:r>
              <a:rPr lang="sv-SE" dirty="0" err="1"/>
              <a:t>financial</a:t>
            </a:r>
            <a:r>
              <a:rPr lang="sv-SE" dirty="0"/>
              <a:t> </a:t>
            </a:r>
            <a:r>
              <a:rPr lang="sv-SE" dirty="0" err="1"/>
              <a:t>structures</a:t>
            </a:r>
            <a:r>
              <a:rPr lang="sv-SE" dirty="0"/>
              <a:t> and kinds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companies</a:t>
            </a:r>
            <a:r>
              <a:rPr lang="sv-SE" dirty="0"/>
              <a:t> </a:t>
            </a:r>
            <a:r>
              <a:rPr lang="sv-SE" dirty="0" err="1"/>
              <a:t>involved</a:t>
            </a:r>
            <a:r>
              <a:rPr lang="sv-SE" dirty="0"/>
              <a:t> in </a:t>
            </a:r>
            <a:r>
              <a:rPr lang="sv-SE" dirty="0" err="1"/>
              <a:t>such</a:t>
            </a:r>
            <a:r>
              <a:rPr lang="sv-SE" dirty="0"/>
              <a:t> </a:t>
            </a:r>
            <a:r>
              <a:rPr lang="sv-SE" dirty="0" err="1"/>
              <a:t>transac</a:t>
            </a:r>
            <a:r>
              <a:rPr lang="sv-SE" dirty="0"/>
              <a:t> </a:t>
            </a:r>
            <a:r>
              <a:rPr lang="sv-SE" dirty="0" err="1"/>
              <a:t>tions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</a:t>
            </a:r>
            <a:r>
              <a:rPr lang="sv-SE" dirty="0" err="1"/>
              <a:t>changed</a:t>
            </a:r>
            <a:r>
              <a:rPr lang="sv-SE" dirty="0"/>
              <a:t> </a:t>
            </a:r>
            <a:r>
              <a:rPr lang="sv-SE" dirty="0" err="1"/>
              <a:t>somewhat</a:t>
            </a:r>
            <a:r>
              <a:rPr lang="sv-SE" dirty="0"/>
              <a:t> over the </a:t>
            </a:r>
            <a:r>
              <a:rPr lang="sv-SE" dirty="0" err="1"/>
              <a:t>years</a:t>
            </a:r>
            <a:r>
              <a:rPr lang="sv-SE" dirty="0"/>
              <a:t>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5722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6CD472-AD79-724A-9694-306CCB819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700" dirty="0" err="1"/>
              <a:t>Four</a:t>
            </a:r>
            <a:r>
              <a:rPr lang="sv-SE" sz="2700" dirty="0"/>
              <a:t> common </a:t>
            </a:r>
            <a:r>
              <a:rPr lang="sv-SE" sz="2700" dirty="0" err="1"/>
              <a:t>question</a:t>
            </a:r>
            <a:r>
              <a:rPr lang="sv-SE" sz="2700" dirty="0"/>
              <a:t> </a:t>
            </a:r>
            <a:r>
              <a:rPr lang="sv-SE" sz="2700" dirty="0" err="1"/>
              <a:t>related</a:t>
            </a:r>
            <a:r>
              <a:rPr lang="sv-SE" sz="2700" dirty="0"/>
              <a:t> to PE…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64C116A-1E67-4D43-82B5-4E8C27967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/>
              <a:t>1.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b="1" dirty="0"/>
              <a:t>PE </a:t>
            </a:r>
            <a:r>
              <a:rPr lang="sv-SE" b="1" dirty="0" err="1"/>
              <a:t>buyout</a:t>
            </a:r>
            <a:r>
              <a:rPr lang="sv-SE" b="1" dirty="0"/>
              <a:t> </a:t>
            </a:r>
            <a:r>
              <a:rPr lang="sv-SE" b="1" dirty="0" err="1"/>
              <a:t>companies</a:t>
            </a:r>
            <a:r>
              <a:rPr lang="sv-SE" b="1" dirty="0"/>
              <a:t> </a:t>
            </a:r>
            <a:r>
              <a:rPr lang="sv-SE" b="1" dirty="0" err="1"/>
              <a:t>performed</a:t>
            </a:r>
            <a:r>
              <a:rPr lang="sv-SE" b="1" dirty="0"/>
              <a:t> </a:t>
            </a:r>
            <a:r>
              <a:rPr lang="sv-SE" dirty="0"/>
              <a:t>relative to </a:t>
            </a:r>
            <a:r>
              <a:rPr lang="sv-SE" dirty="0" err="1"/>
              <a:t>their</a:t>
            </a:r>
            <a:r>
              <a:rPr lang="sv-SE" dirty="0"/>
              <a:t> public </a:t>
            </a:r>
            <a:r>
              <a:rPr lang="sv-SE" dirty="0" err="1"/>
              <a:t>counterparts</a:t>
            </a:r>
            <a:r>
              <a:rPr lang="sv-SE" dirty="0"/>
              <a:t>? And to the </a:t>
            </a:r>
            <a:r>
              <a:rPr lang="sv-SE" dirty="0" err="1"/>
              <a:t>extent</a:t>
            </a:r>
            <a:r>
              <a:rPr lang="sv-SE" dirty="0"/>
              <a:t> </a:t>
            </a:r>
            <a:r>
              <a:rPr lang="sv-SE" dirty="0" err="1"/>
              <a:t>there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improvements</a:t>
            </a:r>
            <a:r>
              <a:rPr lang="sv-SE" dirty="0"/>
              <a:t> in operating </a:t>
            </a:r>
            <a:r>
              <a:rPr lang="sv-SE" dirty="0" err="1"/>
              <a:t>performance</a:t>
            </a:r>
            <a:r>
              <a:rPr lang="sv-SE" dirty="0"/>
              <a:t> and </a:t>
            </a:r>
            <a:r>
              <a:rPr lang="sv-SE" dirty="0" err="1"/>
              <a:t>productivity</a:t>
            </a:r>
            <a:r>
              <a:rPr lang="sv-SE" dirty="0"/>
              <a:t> </a:t>
            </a:r>
            <a:r>
              <a:rPr lang="sv-SE" dirty="0" err="1"/>
              <a:t>gains</a:t>
            </a:r>
            <a:r>
              <a:rPr lang="sv-SE" dirty="0"/>
              <a:t>,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such</a:t>
            </a:r>
            <a:r>
              <a:rPr lang="sv-SE" dirty="0"/>
              <a:t> </a:t>
            </a:r>
            <a:r>
              <a:rPr lang="sv-SE" dirty="0" err="1"/>
              <a:t>gains</a:t>
            </a:r>
            <a:r>
              <a:rPr lang="sv-SE" dirty="0"/>
              <a:t>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achieved</a:t>
            </a:r>
            <a:r>
              <a:rPr lang="sv-SE" dirty="0"/>
              <a:t>? </a:t>
            </a:r>
            <a:r>
              <a:rPr lang="sv-SE" b="1" dirty="0" err="1"/>
              <a:t>What</a:t>
            </a:r>
            <a:r>
              <a:rPr lang="sv-SE" b="1" dirty="0"/>
              <a:t> </a:t>
            </a:r>
            <a:r>
              <a:rPr lang="sv-SE" b="1" dirty="0" err="1"/>
              <a:t>role</a:t>
            </a:r>
            <a:r>
              <a:rPr lang="sv-SE" b="1" dirty="0"/>
              <a:t> </a:t>
            </a:r>
            <a:r>
              <a:rPr lang="sv-SE" b="1" dirty="0" err="1"/>
              <a:t>have</a:t>
            </a:r>
            <a:r>
              <a:rPr lang="sv-SE" b="1" dirty="0"/>
              <a:t> PE </a:t>
            </a:r>
            <a:r>
              <a:rPr lang="sv-SE" b="1" dirty="0" err="1"/>
              <a:t>firms</a:t>
            </a:r>
            <a:r>
              <a:rPr lang="sv-SE" b="1" dirty="0"/>
              <a:t> </a:t>
            </a:r>
            <a:r>
              <a:rPr lang="sv-SE" b="1" dirty="0" err="1"/>
              <a:t>played</a:t>
            </a:r>
            <a:r>
              <a:rPr lang="sv-SE" b="1" dirty="0"/>
              <a:t> in </a:t>
            </a:r>
            <a:r>
              <a:rPr lang="sv-SE" b="1" dirty="0" err="1"/>
              <a:t>this</a:t>
            </a:r>
            <a:r>
              <a:rPr lang="sv-SE" b="1" dirty="0"/>
              <a:t> process?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2. </a:t>
            </a:r>
            <a:r>
              <a:rPr lang="sv-SE" dirty="0" err="1"/>
              <a:t>Especially</a:t>
            </a:r>
            <a:r>
              <a:rPr lang="sv-SE" dirty="0"/>
              <a:t> in </a:t>
            </a:r>
            <a:r>
              <a:rPr lang="sv-SE" dirty="0" err="1"/>
              <a:t>light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b="1" dirty="0" err="1"/>
              <a:t>large</a:t>
            </a:r>
            <a:r>
              <a:rPr lang="sv-SE" b="1" dirty="0"/>
              <a:t> </a:t>
            </a:r>
            <a:r>
              <a:rPr lang="sv-SE" b="1" dirty="0" err="1"/>
              <a:t>fees</a:t>
            </a:r>
            <a:r>
              <a:rPr lang="sv-SE" b="1" dirty="0"/>
              <a:t> and profit </a:t>
            </a:r>
            <a:r>
              <a:rPr lang="sv-SE" b="1" dirty="0" err="1"/>
              <a:t>shares</a:t>
            </a:r>
            <a:r>
              <a:rPr lang="sv-SE" b="1" dirty="0"/>
              <a:t> </a:t>
            </a:r>
            <a:r>
              <a:rPr lang="sv-SE" dirty="0" err="1"/>
              <a:t>paid</a:t>
            </a:r>
            <a:r>
              <a:rPr lang="sv-SE" dirty="0"/>
              <a:t> to the PE </a:t>
            </a:r>
            <a:r>
              <a:rPr lang="sv-SE" dirty="0" err="1"/>
              <a:t>firms</a:t>
            </a:r>
            <a:r>
              <a:rPr lang="sv-SE" dirty="0"/>
              <a:t>, or GPs, and the </a:t>
            </a:r>
            <a:r>
              <a:rPr lang="sv-SE" dirty="0" err="1"/>
              <a:t>significant</a:t>
            </a:r>
            <a:r>
              <a:rPr lang="sv-SE" dirty="0"/>
              <a:t> “</a:t>
            </a:r>
            <a:r>
              <a:rPr lang="sv-SE" dirty="0" err="1"/>
              <a:t>control</a:t>
            </a:r>
            <a:r>
              <a:rPr lang="sv-SE" dirty="0"/>
              <a:t>” premiums over market </a:t>
            </a:r>
            <a:r>
              <a:rPr lang="sv-SE" dirty="0" err="1"/>
              <a:t>paid</a:t>
            </a:r>
            <a:r>
              <a:rPr lang="sv-SE" dirty="0"/>
              <a:t> to the </a:t>
            </a:r>
            <a:r>
              <a:rPr lang="sv-SE" dirty="0" err="1"/>
              <a:t>selling</a:t>
            </a:r>
            <a:r>
              <a:rPr lang="sv-SE" dirty="0"/>
              <a:t> </a:t>
            </a:r>
            <a:r>
              <a:rPr lang="sv-SE" dirty="0" err="1"/>
              <a:t>companies</a:t>
            </a:r>
            <a:r>
              <a:rPr lang="sv-SE" dirty="0"/>
              <a:t>, </a:t>
            </a:r>
            <a:r>
              <a:rPr lang="sv-SE" b="1" dirty="0" err="1"/>
              <a:t>how</a:t>
            </a:r>
            <a:r>
              <a:rPr lang="sv-SE" b="1" dirty="0"/>
              <a:t> </a:t>
            </a:r>
            <a:r>
              <a:rPr lang="sv-SE" b="1" dirty="0" err="1"/>
              <a:t>have</a:t>
            </a:r>
            <a:r>
              <a:rPr lang="sv-SE" b="1" dirty="0"/>
              <a:t> the </a:t>
            </a:r>
            <a:r>
              <a:rPr lang="sv-SE" b="1" dirty="0" err="1"/>
              <a:t>returns</a:t>
            </a:r>
            <a:r>
              <a:rPr lang="sv-SE" b="1" dirty="0"/>
              <a:t> to the LPs </a:t>
            </a:r>
            <a:r>
              <a:rPr lang="sv-SE" b="1" dirty="0" err="1"/>
              <a:t>that</a:t>
            </a:r>
            <a:r>
              <a:rPr lang="sv-SE" b="1" dirty="0"/>
              <a:t> </a:t>
            </a:r>
            <a:r>
              <a:rPr lang="sv-SE" b="1" dirty="0" err="1"/>
              <a:t>provide</a:t>
            </a:r>
            <a:r>
              <a:rPr lang="sv-SE" b="1" dirty="0"/>
              <a:t> the bulk </a:t>
            </a:r>
            <a:r>
              <a:rPr lang="sv-SE" b="1" dirty="0" err="1"/>
              <a:t>of</a:t>
            </a:r>
            <a:r>
              <a:rPr lang="sv-SE" b="1" dirty="0"/>
              <a:t> the </a:t>
            </a:r>
            <a:r>
              <a:rPr lang="sv-SE" b="1" dirty="0" err="1"/>
              <a:t>funding</a:t>
            </a:r>
            <a:r>
              <a:rPr lang="sv-SE" b="1" dirty="0"/>
              <a:t> for PE </a:t>
            </a:r>
            <a:r>
              <a:rPr lang="sv-SE" b="1" dirty="0" err="1"/>
              <a:t>funds</a:t>
            </a:r>
            <a:r>
              <a:rPr lang="sv-SE" b="1" dirty="0"/>
              <a:t> </a:t>
            </a:r>
            <a:r>
              <a:rPr lang="sv-SE" b="1" dirty="0" err="1"/>
              <a:t>compared</a:t>
            </a:r>
            <a:r>
              <a:rPr lang="sv-SE" b="1" dirty="0"/>
              <a:t> to the </a:t>
            </a:r>
            <a:r>
              <a:rPr lang="sv-SE" b="1" dirty="0" err="1"/>
              <a:t>returns</a:t>
            </a:r>
            <a:r>
              <a:rPr lang="sv-SE" b="1" dirty="0"/>
              <a:t> </a:t>
            </a:r>
            <a:r>
              <a:rPr lang="sv-SE" b="1" dirty="0" err="1"/>
              <a:t>earned</a:t>
            </a:r>
            <a:r>
              <a:rPr lang="sv-SE" b="1" dirty="0"/>
              <a:t> by the </a:t>
            </a:r>
            <a:r>
              <a:rPr lang="sv-SE" b="1" dirty="0" err="1"/>
              <a:t>shareholders</a:t>
            </a:r>
            <a:r>
              <a:rPr lang="sv-SE" b="1" dirty="0"/>
              <a:t> </a:t>
            </a:r>
            <a:r>
              <a:rPr lang="sv-SE" b="1" dirty="0" err="1"/>
              <a:t>of</a:t>
            </a:r>
            <a:r>
              <a:rPr lang="sv-SE" b="1" dirty="0"/>
              <a:t> </a:t>
            </a:r>
            <a:r>
              <a:rPr lang="sv-SE" b="1" dirty="0" err="1"/>
              <a:t>otherwise</a:t>
            </a:r>
            <a:r>
              <a:rPr lang="sv-SE" b="1" dirty="0"/>
              <a:t> </a:t>
            </a:r>
            <a:r>
              <a:rPr lang="sv-SE" b="1" dirty="0" err="1"/>
              <a:t>comparable</a:t>
            </a:r>
            <a:r>
              <a:rPr lang="sv-SE" b="1" dirty="0"/>
              <a:t> public </a:t>
            </a:r>
            <a:r>
              <a:rPr lang="sv-SE" b="1" dirty="0" err="1"/>
              <a:t>companies</a:t>
            </a:r>
            <a:r>
              <a:rPr lang="sv-SE" b="1" dirty="0"/>
              <a:t>?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3182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F5EC52-A9E5-B847-84B3-FB808A18C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Four</a:t>
            </a:r>
            <a:r>
              <a:rPr lang="sv-SE" dirty="0"/>
              <a:t> </a:t>
            </a:r>
            <a:r>
              <a:rPr lang="sv-SE" dirty="0" err="1"/>
              <a:t>questions</a:t>
            </a:r>
            <a:r>
              <a:rPr lang="sv-SE" dirty="0"/>
              <a:t> </a:t>
            </a:r>
            <a:r>
              <a:rPr lang="sv-SE" dirty="0" err="1"/>
              <a:t>cont</a:t>
            </a:r>
            <a:r>
              <a:rPr lang="sv-SE" dirty="0"/>
              <a:t>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1131C1-ECBE-724F-8735-4F8645B2A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3. </a:t>
            </a:r>
            <a:r>
              <a:rPr lang="sv-SE" dirty="0" err="1"/>
              <a:t>Why</a:t>
            </a:r>
            <a:r>
              <a:rPr lang="sv-SE" dirty="0"/>
              <a:t> is PE so </a:t>
            </a:r>
            <a:r>
              <a:rPr lang="sv-SE" dirty="0" err="1"/>
              <a:t>controversial</a:t>
            </a:r>
            <a:r>
              <a:rPr lang="sv-SE" dirty="0"/>
              <a:t>? </a:t>
            </a:r>
            <a:r>
              <a:rPr lang="sv-SE" dirty="0" err="1"/>
              <a:t>Beyond</a:t>
            </a:r>
            <a:r>
              <a:rPr lang="sv-SE" dirty="0"/>
              <a:t>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effects</a:t>
            </a:r>
            <a:r>
              <a:rPr lang="sv-SE" dirty="0"/>
              <a:t> on </a:t>
            </a:r>
            <a:r>
              <a:rPr lang="sv-SE" dirty="0" err="1"/>
              <a:t>productivity</a:t>
            </a:r>
            <a:r>
              <a:rPr lang="sv-SE" dirty="0"/>
              <a:t> and </a:t>
            </a:r>
            <a:r>
              <a:rPr lang="sv-SE" dirty="0" err="1"/>
              <a:t>benefits</a:t>
            </a:r>
            <a:r>
              <a:rPr lang="sv-SE" dirty="0"/>
              <a:t> for </a:t>
            </a:r>
            <a:r>
              <a:rPr lang="sv-SE" dirty="0" err="1"/>
              <a:t>investors</a:t>
            </a:r>
            <a:r>
              <a:rPr lang="sv-SE" dirty="0"/>
              <a:t>, </a:t>
            </a:r>
            <a:r>
              <a:rPr lang="sv-SE" b="1" dirty="0" err="1"/>
              <a:t>what</a:t>
            </a:r>
            <a:r>
              <a:rPr lang="sv-SE" b="1" dirty="0"/>
              <a:t> </a:t>
            </a:r>
            <a:r>
              <a:rPr lang="sv-SE" b="1" dirty="0" err="1"/>
              <a:t>are</a:t>
            </a:r>
            <a:r>
              <a:rPr lang="sv-SE" b="1" dirty="0"/>
              <a:t> the </a:t>
            </a:r>
            <a:r>
              <a:rPr lang="sv-SE" b="1" dirty="0" err="1"/>
              <a:t>employ</a:t>
            </a:r>
            <a:r>
              <a:rPr lang="sv-SE" b="1" dirty="0"/>
              <a:t> ment and </a:t>
            </a:r>
            <a:r>
              <a:rPr lang="sv-SE" b="1" dirty="0" err="1"/>
              <a:t>other</a:t>
            </a:r>
            <a:r>
              <a:rPr lang="sv-SE" b="1" dirty="0"/>
              <a:t> social </a:t>
            </a:r>
            <a:r>
              <a:rPr lang="sv-SE" b="1" dirty="0" err="1"/>
              <a:t>effects</a:t>
            </a:r>
            <a:r>
              <a:rPr lang="sv-SE" b="1" dirty="0"/>
              <a:t> </a:t>
            </a:r>
            <a:r>
              <a:rPr lang="sv-SE" b="1" dirty="0" err="1"/>
              <a:t>of</a:t>
            </a:r>
            <a:r>
              <a:rPr lang="sv-SE" b="1" dirty="0"/>
              <a:t> </a:t>
            </a:r>
            <a:r>
              <a:rPr lang="sv-SE" b="1" dirty="0" err="1"/>
              <a:t>buyouts</a:t>
            </a:r>
            <a:r>
              <a:rPr lang="sv-SE" b="1" dirty="0"/>
              <a:t> and PE? </a:t>
            </a: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dirty="0"/>
              <a:t>4.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the </a:t>
            </a:r>
            <a:r>
              <a:rPr lang="sv-SE" b="1" dirty="0" err="1"/>
              <a:t>prospects</a:t>
            </a:r>
            <a:r>
              <a:rPr lang="sv-SE" b="1" dirty="0"/>
              <a:t> for </a:t>
            </a:r>
            <a:r>
              <a:rPr lang="sv-SE" b="1" dirty="0" err="1"/>
              <a:t>future</a:t>
            </a:r>
            <a:r>
              <a:rPr lang="sv-SE" b="1" dirty="0"/>
              <a:t> PE </a:t>
            </a:r>
            <a:r>
              <a:rPr lang="sv-SE" b="1" dirty="0" err="1"/>
              <a:t>returns</a:t>
            </a:r>
            <a:r>
              <a:rPr lang="sv-SE" b="1" dirty="0"/>
              <a:t> to </a:t>
            </a:r>
            <a:r>
              <a:rPr lang="sv-SE" b="1" dirty="0" err="1"/>
              <a:t>their</a:t>
            </a:r>
            <a:r>
              <a:rPr lang="sv-SE" b="1" dirty="0"/>
              <a:t> LPs</a:t>
            </a:r>
            <a:r>
              <a:rPr lang="sv-SE" dirty="0"/>
              <a:t>, </a:t>
            </a:r>
            <a:r>
              <a:rPr lang="sv-SE" dirty="0" err="1"/>
              <a:t>especially</a:t>
            </a:r>
            <a:r>
              <a:rPr lang="sv-SE" dirty="0"/>
              <a:t> in </a:t>
            </a:r>
            <a:r>
              <a:rPr lang="sv-SE" dirty="0" err="1"/>
              <a:t>light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volume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capital</a:t>
            </a:r>
            <a:r>
              <a:rPr lang="sv-SE" dirty="0"/>
              <a:t> </a:t>
            </a:r>
            <a:r>
              <a:rPr lang="sv-SE" dirty="0" err="1"/>
              <a:t>commitments</a:t>
            </a:r>
            <a:r>
              <a:rPr lang="sv-SE" dirty="0"/>
              <a:t> and </a:t>
            </a:r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purchase</a:t>
            </a:r>
            <a:r>
              <a:rPr lang="sv-SE" dirty="0"/>
              <a:t> </a:t>
            </a:r>
            <a:r>
              <a:rPr lang="sv-SE" dirty="0" err="1"/>
              <a:t>multiples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were</a:t>
            </a:r>
            <a:r>
              <a:rPr lang="sv-SE" dirty="0"/>
              <a:t> </a:t>
            </a:r>
            <a:r>
              <a:rPr lang="sv-SE" dirty="0" err="1"/>
              <a:t>being</a:t>
            </a:r>
            <a:r>
              <a:rPr lang="sv-SE" dirty="0"/>
              <a:t> </a:t>
            </a:r>
            <a:r>
              <a:rPr lang="sv-SE" dirty="0" err="1"/>
              <a:t>paid</a:t>
            </a:r>
            <a:r>
              <a:rPr lang="sv-SE" dirty="0"/>
              <a:t>, at </a:t>
            </a:r>
            <a:r>
              <a:rPr lang="sv-SE" dirty="0" err="1"/>
              <a:t>least</a:t>
            </a:r>
            <a:r>
              <a:rPr lang="sv-SE" dirty="0"/>
              <a:t> </a:t>
            </a:r>
            <a:r>
              <a:rPr lang="sv-SE" dirty="0" err="1"/>
              <a:t>until</a:t>
            </a:r>
            <a:r>
              <a:rPr lang="sv-SE" dirty="0"/>
              <a:t> the </a:t>
            </a:r>
            <a:r>
              <a:rPr lang="sv-SE" dirty="0" err="1"/>
              <a:t>onset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COVID </a:t>
            </a:r>
            <a:r>
              <a:rPr lang="sv-SE" dirty="0" err="1"/>
              <a:t>pandemic</a:t>
            </a:r>
            <a:r>
              <a:rPr lang="sv-SE" dirty="0"/>
              <a:t>? And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role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any</a:t>
            </a:r>
            <a:r>
              <a:rPr lang="sv-SE" dirty="0"/>
              <a:t>, </a:t>
            </a:r>
            <a:r>
              <a:rPr lang="sv-SE" dirty="0" err="1"/>
              <a:t>should</a:t>
            </a:r>
            <a:r>
              <a:rPr lang="sv-SE" dirty="0"/>
              <a:t> PE </a:t>
            </a:r>
            <a:r>
              <a:rPr lang="sv-SE" dirty="0" err="1"/>
              <a:t>activity</a:t>
            </a:r>
            <a:r>
              <a:rPr lang="sv-SE" dirty="0"/>
              <a:t> be </a:t>
            </a:r>
            <a:r>
              <a:rPr lang="sv-SE" dirty="0" err="1"/>
              <a:t>expected</a:t>
            </a:r>
            <a:r>
              <a:rPr lang="sv-SE" dirty="0"/>
              <a:t> to play in the </a:t>
            </a:r>
            <a:r>
              <a:rPr lang="sv-SE" dirty="0" err="1"/>
              <a:t>recovery</a:t>
            </a:r>
            <a:r>
              <a:rPr lang="sv-SE" dirty="0"/>
              <a:t> from the </a:t>
            </a:r>
            <a:r>
              <a:rPr lang="sv-SE" dirty="0" err="1"/>
              <a:t>pandemic</a:t>
            </a:r>
            <a:r>
              <a:rPr lang="sv-SE" dirty="0"/>
              <a:t>? 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3850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34C69D-5668-9E46-9CCC-AADDC9D7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700" dirty="0"/>
              <a:t>Learning from </a:t>
            </a:r>
            <a:r>
              <a:rPr lang="sv-SE" sz="2700" dirty="0" err="1"/>
              <a:t>experience</a:t>
            </a:r>
            <a:r>
              <a:rPr lang="sv-SE" sz="2700" dirty="0"/>
              <a:t> (1990s)? </a:t>
            </a:r>
            <a:r>
              <a:rPr lang="sv-SE" sz="1500" dirty="0"/>
              <a:t>P 13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E98BA4A-717C-6848-88E3-996F02FAB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/>
              <a:t>”</a:t>
            </a:r>
            <a:r>
              <a:rPr lang="sv-SE" dirty="0" err="1"/>
              <a:t>But</a:t>
            </a:r>
            <a:r>
              <a:rPr lang="sv-SE" dirty="0"/>
              <a:t> the </a:t>
            </a:r>
            <a:r>
              <a:rPr lang="sv-SE" dirty="0" err="1"/>
              <a:t>industry</a:t>
            </a:r>
            <a:r>
              <a:rPr lang="sv-SE" dirty="0"/>
              <a:t> </a:t>
            </a:r>
            <a:r>
              <a:rPr lang="sv-SE" dirty="0" err="1"/>
              <a:t>collectively</a:t>
            </a:r>
            <a:r>
              <a:rPr lang="sv-SE" dirty="0"/>
              <a:t> </a:t>
            </a:r>
            <a:r>
              <a:rPr lang="sv-SE" dirty="0" err="1"/>
              <a:t>appears</a:t>
            </a:r>
            <a:r>
              <a:rPr lang="sv-SE" dirty="0"/>
              <a:t> to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learned</a:t>
            </a:r>
            <a:r>
              <a:rPr lang="sv-SE" dirty="0"/>
              <a:t> from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experience</a:t>
            </a:r>
            <a:r>
              <a:rPr lang="sv-SE" dirty="0"/>
              <a:t> and </a:t>
            </a:r>
            <a:r>
              <a:rPr lang="sv-SE" dirty="0" err="1"/>
              <a:t>responded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at </a:t>
            </a:r>
            <a:r>
              <a:rPr lang="sv-SE" dirty="0" err="1"/>
              <a:t>least</a:t>
            </a:r>
            <a:r>
              <a:rPr lang="sv-SE" dirty="0"/>
              <a:t> </a:t>
            </a:r>
            <a:r>
              <a:rPr lang="sv-SE" b="1" dirty="0" err="1"/>
              <a:t>two</a:t>
            </a:r>
            <a:r>
              <a:rPr lang="sv-SE" b="1" dirty="0"/>
              <a:t> </a:t>
            </a:r>
            <a:r>
              <a:rPr lang="sv-SE" b="1" dirty="0" err="1"/>
              <a:t>important</a:t>
            </a:r>
            <a:r>
              <a:rPr lang="sv-SE" b="1" dirty="0"/>
              <a:t> </a:t>
            </a:r>
            <a:r>
              <a:rPr lang="sv-SE" b="1" dirty="0" err="1"/>
              <a:t>adjustments</a:t>
            </a:r>
            <a:r>
              <a:rPr lang="sv-SE" dirty="0"/>
              <a:t>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The </a:t>
            </a:r>
            <a:r>
              <a:rPr lang="sv-SE" dirty="0" err="1"/>
              <a:t>first</a:t>
            </a:r>
            <a:r>
              <a:rPr lang="sv-SE" dirty="0"/>
              <a:t> </a:t>
            </a:r>
            <a:r>
              <a:rPr lang="sv-SE" dirty="0" err="1"/>
              <a:t>was</a:t>
            </a:r>
            <a:r>
              <a:rPr lang="sv-SE" dirty="0"/>
              <a:t> a </a:t>
            </a:r>
            <a:r>
              <a:rPr lang="sv-SE" b="1" dirty="0" err="1"/>
              <a:t>reduction</a:t>
            </a:r>
            <a:r>
              <a:rPr lang="sv-SE" b="1" dirty="0"/>
              <a:t> </a:t>
            </a:r>
            <a:r>
              <a:rPr lang="sv-SE" b="1" dirty="0" err="1"/>
              <a:t>of</a:t>
            </a:r>
            <a:r>
              <a:rPr lang="sv-SE" b="1" dirty="0"/>
              <a:t> </a:t>
            </a:r>
            <a:r>
              <a:rPr lang="sv-SE" b="1" dirty="0" err="1"/>
              <a:t>leverage</a:t>
            </a:r>
            <a:r>
              <a:rPr lang="sv-SE" b="1" dirty="0"/>
              <a:t> </a:t>
            </a:r>
            <a:r>
              <a:rPr lang="sv-SE" b="1" dirty="0" err="1"/>
              <a:t>ratios</a:t>
            </a:r>
            <a:r>
              <a:rPr lang="sv-SE" b="1" dirty="0"/>
              <a:t> </a:t>
            </a:r>
            <a:r>
              <a:rPr lang="sv-SE" dirty="0"/>
              <a:t>and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increases</a:t>
            </a:r>
            <a:r>
              <a:rPr lang="sv-SE" dirty="0"/>
              <a:t> in </a:t>
            </a:r>
            <a:r>
              <a:rPr lang="sv-SE" dirty="0" err="1"/>
              <a:t>financial</a:t>
            </a:r>
            <a:r>
              <a:rPr lang="sv-SE" dirty="0"/>
              <a:t> </a:t>
            </a:r>
            <a:r>
              <a:rPr lang="sv-SE" dirty="0" err="1"/>
              <a:t>flexibility</a:t>
            </a:r>
            <a:r>
              <a:rPr lang="sv-SE" dirty="0"/>
              <a:t>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The second, and </a:t>
            </a:r>
            <a:r>
              <a:rPr lang="sv-SE" dirty="0" err="1"/>
              <a:t>perhaps</a:t>
            </a:r>
            <a:r>
              <a:rPr lang="sv-SE" dirty="0"/>
              <a:t> </a:t>
            </a:r>
            <a:r>
              <a:rPr lang="sv-SE" dirty="0" err="1"/>
              <a:t>even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, </a:t>
            </a:r>
            <a:r>
              <a:rPr lang="sv-SE" dirty="0" err="1"/>
              <a:t>adjustment</a:t>
            </a:r>
            <a:r>
              <a:rPr lang="sv-SE" dirty="0"/>
              <a:t> </a:t>
            </a:r>
            <a:r>
              <a:rPr lang="sv-SE" dirty="0" err="1"/>
              <a:t>was</a:t>
            </a:r>
            <a:r>
              <a:rPr lang="sv-SE" dirty="0"/>
              <a:t> the PE </a:t>
            </a:r>
            <a:r>
              <a:rPr lang="sv-SE" dirty="0" err="1"/>
              <a:t>firms</a:t>
            </a:r>
            <a:r>
              <a:rPr lang="sv-SE" dirty="0"/>
              <a:t>’ </a:t>
            </a:r>
            <a:r>
              <a:rPr lang="sv-SE" dirty="0" err="1"/>
              <a:t>growing</a:t>
            </a:r>
            <a:r>
              <a:rPr lang="sv-SE" dirty="0"/>
              <a:t> </a:t>
            </a:r>
            <a:r>
              <a:rPr lang="sv-SE" b="1" dirty="0" err="1"/>
              <a:t>recognition</a:t>
            </a:r>
            <a:r>
              <a:rPr lang="sv-SE" b="1" dirty="0"/>
              <a:t> </a:t>
            </a:r>
            <a:r>
              <a:rPr lang="sv-SE" b="1" dirty="0" err="1"/>
              <a:t>of</a:t>
            </a:r>
            <a:r>
              <a:rPr lang="sv-SE" b="1" dirty="0"/>
              <a:t> the </a:t>
            </a:r>
            <a:r>
              <a:rPr lang="sv-SE" b="1" dirty="0" err="1"/>
              <a:t>value</a:t>
            </a:r>
            <a:r>
              <a:rPr lang="sv-SE" b="1" dirty="0"/>
              <a:t> </a:t>
            </a:r>
            <a:r>
              <a:rPr lang="sv-SE" b="1" dirty="0" err="1"/>
              <a:t>of</a:t>
            </a:r>
            <a:r>
              <a:rPr lang="sv-SE" b="1" dirty="0"/>
              <a:t> </a:t>
            </a:r>
            <a:r>
              <a:rPr lang="sv-SE" b="1" dirty="0" err="1"/>
              <a:t>operational</a:t>
            </a:r>
            <a:r>
              <a:rPr lang="sv-SE" b="1" dirty="0"/>
              <a:t> </a:t>
            </a:r>
            <a:r>
              <a:rPr lang="sv-SE" b="1" dirty="0" err="1"/>
              <a:t>engineering</a:t>
            </a:r>
            <a:r>
              <a:rPr lang="sv-SE" dirty="0"/>
              <a:t>, and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efforts</a:t>
            </a:r>
            <a:r>
              <a:rPr lang="sv-SE" dirty="0"/>
              <a:t> to </a:t>
            </a:r>
            <a:r>
              <a:rPr lang="sv-SE" dirty="0" err="1"/>
              <a:t>develop</a:t>
            </a:r>
            <a:r>
              <a:rPr lang="sv-SE" dirty="0"/>
              <a:t> or </a:t>
            </a:r>
            <a:r>
              <a:rPr lang="sv-SE" dirty="0" err="1"/>
              <a:t>acquire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capability</a:t>
            </a:r>
            <a:r>
              <a:rPr lang="sv-SE" dirty="0"/>
              <a:t>. PE </a:t>
            </a:r>
            <a:r>
              <a:rPr lang="sv-SE" dirty="0" err="1"/>
              <a:t>firms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done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in an </a:t>
            </a:r>
            <a:r>
              <a:rPr lang="sv-SE" dirty="0" err="1"/>
              <a:t>increasing</a:t>
            </a:r>
            <a:r>
              <a:rPr lang="sv-SE" dirty="0"/>
              <a:t> </a:t>
            </a:r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ways</a:t>
            </a:r>
            <a:r>
              <a:rPr lang="sv-SE" dirty="0"/>
              <a:t>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18282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0C1EE7-5985-C447-8C68-525DF4C14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results</a:t>
            </a:r>
            <a:r>
              <a:rPr lang="sv-SE" dirty="0"/>
              <a:t> – </a:t>
            </a:r>
            <a:r>
              <a:rPr lang="sv-SE" dirty="0" err="1"/>
              <a:t>conclusions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PE -</a:t>
            </a:r>
            <a:r>
              <a:rPr lang="sv-SE" dirty="0" err="1"/>
              <a:t>investors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5172525-E198-514F-97E2-A344C8B97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sz="1950" dirty="0"/>
              <a:t>… </a:t>
            </a:r>
            <a:r>
              <a:rPr lang="sv-SE" sz="1950" dirty="0" err="1"/>
              <a:t>expect</a:t>
            </a:r>
            <a:r>
              <a:rPr lang="sv-SE" sz="1950" dirty="0"/>
              <a:t> to </a:t>
            </a:r>
            <a:r>
              <a:rPr lang="sv-SE" sz="1950" dirty="0" err="1"/>
              <a:t>provide</a:t>
            </a:r>
            <a:r>
              <a:rPr lang="sv-SE" sz="1950" dirty="0"/>
              <a:t> strong </a:t>
            </a:r>
            <a:r>
              <a:rPr lang="sv-SE" sz="1950" b="1" dirty="0" err="1"/>
              <a:t>equity</a:t>
            </a:r>
            <a:r>
              <a:rPr lang="sv-SE" sz="1950" b="1" dirty="0"/>
              <a:t> </a:t>
            </a:r>
            <a:r>
              <a:rPr lang="sv-SE" sz="1950" b="1" dirty="0" err="1"/>
              <a:t>incentives</a:t>
            </a:r>
            <a:r>
              <a:rPr lang="sv-SE" sz="1950" b="1" dirty="0"/>
              <a:t> </a:t>
            </a:r>
            <a:r>
              <a:rPr lang="sv-SE" sz="1950" dirty="0"/>
              <a:t>to </a:t>
            </a:r>
            <a:r>
              <a:rPr lang="sv-SE" sz="1950" dirty="0" err="1"/>
              <a:t>their</a:t>
            </a:r>
            <a:r>
              <a:rPr lang="sv-SE" sz="1950" dirty="0"/>
              <a:t> management teams and </a:t>
            </a:r>
            <a:r>
              <a:rPr lang="sv-SE" sz="1950" dirty="0" err="1"/>
              <a:t>believe</a:t>
            </a:r>
            <a:r>
              <a:rPr lang="sv-SE" sz="1950" dirty="0"/>
              <a:t> </a:t>
            </a:r>
            <a:r>
              <a:rPr lang="sv-SE" sz="1950" dirty="0" err="1"/>
              <a:t>those</a:t>
            </a:r>
            <a:r>
              <a:rPr lang="sv-SE" sz="1950" dirty="0"/>
              <a:t> </a:t>
            </a:r>
            <a:r>
              <a:rPr lang="sv-SE" sz="1950" dirty="0" err="1"/>
              <a:t>incentives</a:t>
            </a:r>
            <a:r>
              <a:rPr lang="sv-SE" sz="1950" dirty="0"/>
              <a:t> </a:t>
            </a:r>
            <a:r>
              <a:rPr lang="sv-SE" sz="1950" dirty="0" err="1"/>
              <a:t>are</a:t>
            </a:r>
            <a:r>
              <a:rPr lang="sv-SE" sz="1950" dirty="0"/>
              <a:t> </a:t>
            </a:r>
            <a:r>
              <a:rPr lang="sv-SE" sz="1950" dirty="0" err="1"/>
              <a:t>very</a:t>
            </a:r>
            <a:r>
              <a:rPr lang="sv-SE" sz="1950" dirty="0"/>
              <a:t> </a:t>
            </a:r>
            <a:r>
              <a:rPr lang="sv-SE" sz="1950" dirty="0" err="1"/>
              <a:t>important</a:t>
            </a:r>
            <a:r>
              <a:rPr lang="sv-SE" sz="1950" dirty="0"/>
              <a:t>. </a:t>
            </a:r>
          </a:p>
          <a:p>
            <a:pPr marL="0" indent="0">
              <a:buNone/>
            </a:pPr>
            <a:r>
              <a:rPr lang="sv-SE" sz="1950" dirty="0"/>
              <a:t>• …</a:t>
            </a:r>
            <a:r>
              <a:rPr lang="sv-SE" sz="1950" b="1" dirty="0" err="1"/>
              <a:t>regularly</a:t>
            </a:r>
            <a:r>
              <a:rPr lang="sv-SE" sz="1950" b="1" dirty="0"/>
              <a:t> </a:t>
            </a:r>
            <a:r>
              <a:rPr lang="sv-SE" sz="1950" b="1" dirty="0" err="1"/>
              <a:t>replace</a:t>
            </a:r>
            <a:r>
              <a:rPr lang="sv-SE" sz="1950" b="1" dirty="0"/>
              <a:t> </a:t>
            </a:r>
            <a:r>
              <a:rPr lang="sv-SE" sz="1950" b="1" dirty="0" err="1"/>
              <a:t>top</a:t>
            </a:r>
            <a:r>
              <a:rPr lang="sv-SE" sz="1950" b="1" dirty="0"/>
              <a:t> management</a:t>
            </a:r>
            <a:r>
              <a:rPr lang="sv-SE" sz="1950" dirty="0"/>
              <a:t>, </a:t>
            </a:r>
            <a:r>
              <a:rPr lang="sv-SE" sz="1950" dirty="0" err="1"/>
              <a:t>both</a:t>
            </a:r>
            <a:r>
              <a:rPr lang="sv-SE" sz="1950" dirty="0"/>
              <a:t> </a:t>
            </a:r>
            <a:r>
              <a:rPr lang="sv-SE" sz="1950" dirty="0" err="1"/>
              <a:t>before</a:t>
            </a:r>
            <a:r>
              <a:rPr lang="sv-SE" sz="1950" dirty="0"/>
              <a:t> and </a:t>
            </a:r>
            <a:r>
              <a:rPr lang="sv-SE" sz="1950" dirty="0" err="1"/>
              <a:t>after</a:t>
            </a:r>
            <a:r>
              <a:rPr lang="sv-SE" sz="1950" dirty="0"/>
              <a:t> </a:t>
            </a:r>
            <a:r>
              <a:rPr lang="sv-SE" sz="1950" dirty="0" err="1"/>
              <a:t>they</a:t>
            </a:r>
            <a:r>
              <a:rPr lang="sv-SE" sz="1950" dirty="0"/>
              <a:t> </a:t>
            </a:r>
            <a:r>
              <a:rPr lang="sv-SE" sz="1950" dirty="0" err="1"/>
              <a:t>invest</a:t>
            </a:r>
            <a:r>
              <a:rPr lang="sv-SE" sz="1950" dirty="0"/>
              <a:t>. </a:t>
            </a:r>
          </a:p>
          <a:p>
            <a:pPr marL="0" indent="0">
              <a:buNone/>
            </a:pPr>
            <a:r>
              <a:rPr lang="sv-SE" sz="1950" dirty="0"/>
              <a:t>• … </a:t>
            </a:r>
            <a:r>
              <a:rPr lang="sv-SE" sz="1950" b="1" dirty="0" err="1"/>
              <a:t>structure</a:t>
            </a:r>
            <a:r>
              <a:rPr lang="sv-SE" sz="1950" b="1" dirty="0"/>
              <a:t> </a:t>
            </a:r>
            <a:r>
              <a:rPr lang="sv-SE" sz="1950" b="1" dirty="0" err="1"/>
              <a:t>smaller</a:t>
            </a:r>
            <a:r>
              <a:rPr lang="sv-SE" sz="1950" b="1" dirty="0"/>
              <a:t> boards </a:t>
            </a:r>
            <a:r>
              <a:rPr lang="sv-SE" sz="1950" b="1" dirty="0" err="1"/>
              <a:t>of</a:t>
            </a:r>
            <a:r>
              <a:rPr lang="sv-SE" sz="1950" b="1" dirty="0"/>
              <a:t> directors </a:t>
            </a:r>
            <a:r>
              <a:rPr lang="sv-SE" sz="1950" dirty="0" err="1"/>
              <a:t>with</a:t>
            </a:r>
            <a:r>
              <a:rPr lang="sv-SE" sz="1950" dirty="0"/>
              <a:t> a mix </a:t>
            </a:r>
            <a:r>
              <a:rPr lang="sv-SE" sz="1950" dirty="0" err="1"/>
              <a:t>of</a:t>
            </a:r>
            <a:r>
              <a:rPr lang="sv-SE" sz="1950" dirty="0"/>
              <a:t> insiders, PE </a:t>
            </a:r>
            <a:r>
              <a:rPr lang="sv-SE" sz="1950" dirty="0" err="1"/>
              <a:t>investors</a:t>
            </a:r>
            <a:r>
              <a:rPr lang="sv-SE" sz="1950" dirty="0"/>
              <a:t>, and outsiders. </a:t>
            </a:r>
          </a:p>
          <a:p>
            <a:pPr marL="0" indent="0">
              <a:buNone/>
            </a:pPr>
            <a:r>
              <a:rPr lang="sv-SE" sz="1950" dirty="0"/>
              <a:t>•…the </a:t>
            </a:r>
            <a:r>
              <a:rPr lang="sv-SE" sz="1950" dirty="0" err="1"/>
              <a:t>sources</a:t>
            </a:r>
            <a:r>
              <a:rPr lang="sv-SE" sz="1950" dirty="0"/>
              <a:t> </a:t>
            </a:r>
            <a:r>
              <a:rPr lang="sv-SE" sz="1950" dirty="0" err="1"/>
              <a:t>of</a:t>
            </a:r>
            <a:r>
              <a:rPr lang="sv-SE" sz="1950" dirty="0"/>
              <a:t> </a:t>
            </a:r>
            <a:r>
              <a:rPr lang="sv-SE" sz="1950" dirty="0" err="1"/>
              <a:t>that</a:t>
            </a:r>
            <a:r>
              <a:rPr lang="sv-SE" sz="1950" dirty="0"/>
              <a:t> </a:t>
            </a:r>
            <a:r>
              <a:rPr lang="sv-SE" sz="1950" dirty="0" err="1"/>
              <a:t>added</a:t>
            </a:r>
            <a:r>
              <a:rPr lang="sv-SE" sz="1950" dirty="0"/>
              <a:t> </a:t>
            </a:r>
            <a:r>
              <a:rPr lang="sv-SE" sz="1950" dirty="0" err="1"/>
              <a:t>value</a:t>
            </a:r>
            <a:r>
              <a:rPr lang="sv-SE" sz="1950" dirty="0"/>
              <a:t>, in order </a:t>
            </a:r>
            <a:r>
              <a:rPr lang="sv-SE" sz="1950" dirty="0" err="1"/>
              <a:t>of</a:t>
            </a:r>
            <a:r>
              <a:rPr lang="sv-SE" sz="1950" dirty="0"/>
              <a:t> </a:t>
            </a:r>
            <a:r>
              <a:rPr lang="sv-SE" sz="1950" dirty="0" err="1"/>
              <a:t>importance</a:t>
            </a:r>
            <a:r>
              <a:rPr lang="sv-SE" sz="1950" dirty="0"/>
              <a:t>, </a:t>
            </a:r>
            <a:r>
              <a:rPr lang="sv-SE" sz="1950" b="1" dirty="0" err="1"/>
              <a:t>increasing</a:t>
            </a:r>
            <a:r>
              <a:rPr lang="sv-SE" sz="1950" b="1" dirty="0"/>
              <a:t> </a:t>
            </a:r>
            <a:r>
              <a:rPr lang="sv-SE" sz="1950" b="1" dirty="0" err="1"/>
              <a:t>revenue</a:t>
            </a:r>
            <a:r>
              <a:rPr lang="sv-SE" sz="1950" b="1" dirty="0"/>
              <a:t>, </a:t>
            </a:r>
            <a:r>
              <a:rPr lang="sv-SE" sz="1950" b="1" dirty="0" err="1"/>
              <a:t>improving</a:t>
            </a:r>
            <a:r>
              <a:rPr lang="sv-SE" sz="1950" b="1" dirty="0"/>
              <a:t> </a:t>
            </a:r>
            <a:r>
              <a:rPr lang="sv-SE" sz="1950" b="1" dirty="0" err="1"/>
              <a:t>incentives</a:t>
            </a:r>
            <a:r>
              <a:rPr lang="sv-SE" sz="1950" b="1" dirty="0"/>
              <a:t> and </a:t>
            </a:r>
            <a:r>
              <a:rPr lang="sv-SE" sz="1950" b="1" dirty="0" err="1"/>
              <a:t>governance</a:t>
            </a:r>
            <a:r>
              <a:rPr lang="sv-SE" sz="1950" b="1" dirty="0"/>
              <a:t>, </a:t>
            </a:r>
            <a:r>
              <a:rPr lang="sv-SE" sz="1950" b="1" dirty="0" err="1"/>
              <a:t>facilitating</a:t>
            </a:r>
            <a:r>
              <a:rPr lang="sv-SE" sz="1950" b="1" dirty="0"/>
              <a:t> a </a:t>
            </a:r>
            <a:r>
              <a:rPr lang="sv-SE" sz="1950" b="1" dirty="0" err="1"/>
              <a:t>high-value</a:t>
            </a:r>
            <a:r>
              <a:rPr lang="sv-SE" sz="1950" b="1" dirty="0"/>
              <a:t> exit or </a:t>
            </a:r>
            <a:r>
              <a:rPr lang="sv-SE" sz="1950" b="1" dirty="0" err="1"/>
              <a:t>sale</a:t>
            </a:r>
            <a:r>
              <a:rPr lang="sv-SE" sz="1950" b="1" dirty="0"/>
              <a:t>, </a:t>
            </a:r>
            <a:r>
              <a:rPr lang="sv-SE" sz="1950" b="1" dirty="0" err="1"/>
              <a:t>making</a:t>
            </a:r>
            <a:r>
              <a:rPr lang="sv-SE" sz="1950" b="1" dirty="0"/>
              <a:t> </a:t>
            </a:r>
            <a:r>
              <a:rPr lang="sv-SE" sz="1950" b="1" dirty="0" err="1"/>
              <a:t>additional</a:t>
            </a:r>
            <a:r>
              <a:rPr lang="sv-SE" sz="1950" b="1" dirty="0"/>
              <a:t> </a:t>
            </a:r>
            <a:r>
              <a:rPr lang="sv-SE" sz="1950" b="1" dirty="0" err="1"/>
              <a:t>acquisi</a:t>
            </a:r>
            <a:r>
              <a:rPr lang="sv-SE" sz="1950" b="1" dirty="0"/>
              <a:t>- </a:t>
            </a:r>
            <a:r>
              <a:rPr lang="sv-SE" sz="1950" b="1" dirty="0" err="1"/>
              <a:t>tions</a:t>
            </a:r>
            <a:r>
              <a:rPr lang="sv-SE" sz="1950" b="1" dirty="0"/>
              <a:t>, </a:t>
            </a:r>
            <a:r>
              <a:rPr lang="sv-SE" sz="1950" b="1" dirty="0" err="1"/>
              <a:t>replacing</a:t>
            </a:r>
            <a:r>
              <a:rPr lang="sv-SE" sz="1950" b="1" dirty="0"/>
              <a:t> management, and </a:t>
            </a:r>
            <a:r>
              <a:rPr lang="sv-SE" sz="1950" b="1" dirty="0" err="1"/>
              <a:t>reducing</a:t>
            </a:r>
            <a:r>
              <a:rPr lang="sv-SE" sz="1950" b="1" dirty="0"/>
              <a:t> </a:t>
            </a:r>
            <a:r>
              <a:rPr lang="sv-SE" sz="1950" b="1" dirty="0" err="1"/>
              <a:t>costs</a:t>
            </a:r>
            <a:r>
              <a:rPr lang="sv-SE" sz="1950" b="1" dirty="0"/>
              <a:t>. </a:t>
            </a:r>
          </a:p>
          <a:p>
            <a:pPr marL="0" indent="0">
              <a:buNone/>
            </a:pPr>
            <a:r>
              <a:rPr lang="sv-SE" sz="1950" dirty="0"/>
              <a:t>• … </a:t>
            </a:r>
            <a:r>
              <a:rPr lang="sv-SE" sz="1950" b="1" dirty="0" err="1"/>
              <a:t>commit</a:t>
            </a:r>
            <a:r>
              <a:rPr lang="sv-SE" sz="1950" b="1" dirty="0"/>
              <a:t> </a:t>
            </a:r>
            <a:r>
              <a:rPr lang="sv-SE" sz="1950" b="1" dirty="0" err="1"/>
              <a:t>meaningful</a:t>
            </a:r>
            <a:r>
              <a:rPr lang="sv-SE" sz="1950" b="1" dirty="0"/>
              <a:t> </a:t>
            </a:r>
            <a:r>
              <a:rPr lang="sv-SE" sz="1950" b="1" dirty="0" err="1"/>
              <a:t>resources</a:t>
            </a:r>
            <a:r>
              <a:rPr lang="sv-SE" sz="1950" b="1" dirty="0"/>
              <a:t> to </a:t>
            </a:r>
            <a:r>
              <a:rPr lang="sv-SE" sz="1950" b="1" dirty="0" err="1"/>
              <a:t>add</a:t>
            </a:r>
            <a:r>
              <a:rPr lang="sv-SE" sz="1950" b="1" dirty="0"/>
              <a:t> </a:t>
            </a:r>
            <a:r>
              <a:rPr lang="sv-SE" sz="1950" b="1" dirty="0" err="1"/>
              <a:t>value</a:t>
            </a:r>
            <a:r>
              <a:rPr lang="sv-SE" sz="1950" dirty="0"/>
              <a:t>, </a:t>
            </a:r>
            <a:r>
              <a:rPr lang="sv-SE" sz="1950" dirty="0" err="1"/>
              <a:t>using</a:t>
            </a:r>
            <a:r>
              <a:rPr lang="sv-SE" sz="1950" dirty="0"/>
              <a:t> a </a:t>
            </a:r>
            <a:r>
              <a:rPr lang="sv-SE" sz="1950" dirty="0" err="1"/>
              <a:t>considerable</a:t>
            </a:r>
            <a:r>
              <a:rPr lang="sv-SE" sz="1950" dirty="0"/>
              <a:t> </a:t>
            </a:r>
            <a:r>
              <a:rPr lang="sv-SE" sz="1950" dirty="0" err="1"/>
              <a:t>variety</a:t>
            </a:r>
            <a:r>
              <a:rPr lang="sv-SE" sz="1950" dirty="0"/>
              <a:t> </a:t>
            </a:r>
            <a:r>
              <a:rPr lang="sv-SE" sz="1950" dirty="0" err="1"/>
              <a:t>of</a:t>
            </a:r>
            <a:r>
              <a:rPr lang="sv-SE" sz="1950" dirty="0"/>
              <a:t> different </a:t>
            </a:r>
            <a:r>
              <a:rPr lang="sv-SE" sz="1950" dirty="0" err="1"/>
              <a:t>ways</a:t>
            </a:r>
            <a:r>
              <a:rPr lang="sv-SE" sz="1950" dirty="0"/>
              <a:t> and </a:t>
            </a:r>
            <a:r>
              <a:rPr lang="sv-SE" sz="1950" dirty="0" err="1"/>
              <a:t>approaches</a:t>
            </a:r>
            <a:r>
              <a:rPr lang="sv-SE" sz="1950" dirty="0"/>
              <a:t>.</a:t>
            </a:r>
            <a:br>
              <a:rPr lang="sv-SE" sz="1950" dirty="0"/>
            </a:br>
            <a:endParaRPr lang="sv-SE" sz="195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0244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CD09D0-4122-BC41-A81B-0293D4E29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700" dirty="0"/>
              <a:t>The </a:t>
            </a:r>
            <a:r>
              <a:rPr lang="sv-SE" sz="2700" dirty="0" err="1"/>
              <a:t>possibilities</a:t>
            </a:r>
            <a:r>
              <a:rPr lang="sv-SE" sz="2700" dirty="0"/>
              <a:t> and problems </a:t>
            </a:r>
            <a:r>
              <a:rPr lang="sv-SE" sz="2700" dirty="0" err="1"/>
              <a:t>with</a:t>
            </a:r>
            <a:r>
              <a:rPr lang="sv-SE" sz="2700" dirty="0"/>
              <a:t> the standard ”2 and 20” </a:t>
            </a:r>
            <a:r>
              <a:rPr lang="sv-SE" sz="2700" dirty="0" err="1"/>
              <a:t>compensation</a:t>
            </a:r>
            <a:endParaRPr lang="sv-SE" sz="27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05D325-742C-D442-8D95-A3D57F17C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”</a:t>
            </a:r>
            <a:r>
              <a:rPr lang="sv-SE" dirty="0" err="1"/>
              <a:t>Critics</a:t>
            </a:r>
            <a:r>
              <a:rPr lang="sv-SE" dirty="0"/>
              <a:t> </a:t>
            </a:r>
            <a:r>
              <a:rPr lang="sv-SE" dirty="0" err="1"/>
              <a:t>argue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the standard “2 and 20” private </a:t>
            </a:r>
            <a:r>
              <a:rPr lang="sv-SE" dirty="0" err="1"/>
              <a:t>equity</a:t>
            </a:r>
            <a:r>
              <a:rPr lang="sv-SE" dirty="0"/>
              <a:t> </a:t>
            </a:r>
            <a:r>
              <a:rPr lang="sv-SE" dirty="0" err="1"/>
              <a:t>contract</a:t>
            </a:r>
            <a:r>
              <a:rPr lang="sv-SE" dirty="0"/>
              <a:t> </a:t>
            </a:r>
            <a:r>
              <a:rPr lang="sv-SE" dirty="0" err="1"/>
              <a:t>allows</a:t>
            </a:r>
            <a:r>
              <a:rPr lang="sv-SE" dirty="0"/>
              <a:t> </a:t>
            </a:r>
            <a:r>
              <a:rPr lang="sv-SE" b="1" dirty="0"/>
              <a:t>GPs to </a:t>
            </a:r>
            <a:r>
              <a:rPr lang="sv-SE" b="1" dirty="0" err="1"/>
              <a:t>earn</a:t>
            </a:r>
            <a:r>
              <a:rPr lang="sv-SE" b="1" dirty="0"/>
              <a:t> </a:t>
            </a:r>
            <a:r>
              <a:rPr lang="sv-SE" b="1" dirty="0" err="1"/>
              <a:t>excessive</a:t>
            </a:r>
            <a:r>
              <a:rPr lang="sv-SE" b="1" dirty="0"/>
              <a:t> </a:t>
            </a:r>
            <a:r>
              <a:rPr lang="sv-SE" b="1" dirty="0" err="1"/>
              <a:t>compensation</a:t>
            </a:r>
            <a:r>
              <a:rPr lang="sv-SE" b="1" dirty="0"/>
              <a:t> </a:t>
            </a:r>
            <a:r>
              <a:rPr lang="sv-SE" b="1" dirty="0" err="1"/>
              <a:t>while</a:t>
            </a:r>
            <a:r>
              <a:rPr lang="sv-SE" b="1" dirty="0"/>
              <a:t> </a:t>
            </a:r>
            <a:r>
              <a:rPr lang="sv-SE" b="1" dirty="0" err="1"/>
              <a:t>doing</a:t>
            </a:r>
            <a:r>
              <a:rPr lang="sv-SE" b="1" dirty="0"/>
              <a:t> </a:t>
            </a:r>
            <a:r>
              <a:rPr lang="sv-SE" b="1" dirty="0" err="1"/>
              <a:t>too</a:t>
            </a:r>
            <a:r>
              <a:rPr lang="sv-SE" b="1" dirty="0"/>
              <a:t> </a:t>
            </a:r>
            <a:r>
              <a:rPr lang="sv-SE" b="1" dirty="0" err="1"/>
              <a:t>little</a:t>
            </a:r>
            <a:r>
              <a:rPr lang="sv-SE" b="1" dirty="0"/>
              <a:t> to </a:t>
            </a:r>
            <a:r>
              <a:rPr lang="sv-SE" b="1" dirty="0" err="1"/>
              <a:t>discipline</a:t>
            </a:r>
            <a:r>
              <a:rPr lang="sv-SE" b="1" dirty="0"/>
              <a:t> </a:t>
            </a:r>
            <a:r>
              <a:rPr lang="sv-SE" b="1" dirty="0" err="1"/>
              <a:t>underperforming</a:t>
            </a:r>
            <a:r>
              <a:rPr lang="sv-SE" b="1" dirty="0"/>
              <a:t> GPs or </a:t>
            </a:r>
            <a:r>
              <a:rPr lang="sv-SE" b="1" dirty="0" err="1"/>
              <a:t>provide</a:t>
            </a:r>
            <a:r>
              <a:rPr lang="sv-SE" b="1" dirty="0"/>
              <a:t> </a:t>
            </a:r>
            <a:r>
              <a:rPr lang="sv-SE" b="1" dirty="0" err="1"/>
              <a:t>them</a:t>
            </a:r>
            <a:r>
              <a:rPr lang="sv-SE" b="1" dirty="0"/>
              <a:t> </a:t>
            </a:r>
            <a:r>
              <a:rPr lang="sv-SE" b="1" dirty="0" err="1"/>
              <a:t>with</a:t>
            </a:r>
            <a:r>
              <a:rPr lang="sv-SE" b="1" dirty="0"/>
              <a:t> </a:t>
            </a:r>
            <a:r>
              <a:rPr lang="sv-SE" b="1" dirty="0" err="1"/>
              <a:t>effective</a:t>
            </a:r>
            <a:r>
              <a:rPr lang="sv-SE" b="1" dirty="0"/>
              <a:t> </a:t>
            </a:r>
            <a:r>
              <a:rPr lang="sv-SE" b="1" dirty="0" err="1"/>
              <a:t>incentives</a:t>
            </a:r>
            <a:r>
              <a:rPr lang="sv-SE" b="1" dirty="0"/>
              <a:t> to </a:t>
            </a:r>
            <a:r>
              <a:rPr lang="sv-SE" b="1" dirty="0" err="1"/>
              <a:t>maximize</a:t>
            </a:r>
            <a:r>
              <a:rPr lang="sv-SE" b="1" dirty="0"/>
              <a:t> LP </a:t>
            </a:r>
            <a:r>
              <a:rPr lang="sv-SE" b="1" dirty="0" err="1"/>
              <a:t>returns</a:t>
            </a:r>
            <a:r>
              <a:rPr lang="sv-SE" b="1" dirty="0"/>
              <a:t>.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critics</a:t>
            </a:r>
            <a:r>
              <a:rPr lang="sv-SE" dirty="0"/>
              <a:t> </a:t>
            </a:r>
            <a:r>
              <a:rPr lang="sv-SE" dirty="0" err="1"/>
              <a:t>claim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there</a:t>
            </a:r>
            <a:r>
              <a:rPr lang="sv-SE" dirty="0"/>
              <a:t> is </a:t>
            </a:r>
            <a:r>
              <a:rPr lang="sv-SE" dirty="0" err="1"/>
              <a:t>too</a:t>
            </a:r>
            <a:r>
              <a:rPr lang="sv-SE" dirty="0"/>
              <a:t> </a:t>
            </a:r>
            <a:r>
              <a:rPr lang="sv-SE" dirty="0" err="1"/>
              <a:t>much</a:t>
            </a:r>
            <a:r>
              <a:rPr lang="sv-SE" dirty="0"/>
              <a:t> “</a:t>
            </a:r>
            <a:r>
              <a:rPr lang="sv-SE" dirty="0" err="1"/>
              <a:t>fixed</a:t>
            </a:r>
            <a:r>
              <a:rPr lang="sv-SE" dirty="0"/>
              <a:t>” </a:t>
            </a:r>
            <a:r>
              <a:rPr lang="sv-SE" dirty="0" err="1"/>
              <a:t>compensation</a:t>
            </a:r>
            <a:r>
              <a:rPr lang="sv-SE" dirty="0"/>
              <a:t> in the form </a:t>
            </a:r>
            <a:r>
              <a:rPr lang="sv-SE" dirty="0" err="1"/>
              <a:t>of</a:t>
            </a:r>
            <a:r>
              <a:rPr lang="sv-SE" dirty="0"/>
              <a:t> management </a:t>
            </a:r>
            <a:r>
              <a:rPr lang="sv-SE" dirty="0" err="1"/>
              <a:t>fees</a:t>
            </a:r>
            <a:r>
              <a:rPr lang="sv-SE" dirty="0"/>
              <a:t> </a:t>
            </a:r>
            <a:r>
              <a:rPr lang="sv-SE" dirty="0" err="1"/>
              <a:t>versus</a:t>
            </a:r>
            <a:r>
              <a:rPr lang="sv-SE" dirty="0"/>
              <a:t> </a:t>
            </a:r>
            <a:r>
              <a:rPr lang="sv-SE" dirty="0" err="1"/>
              <a:t>carry</a:t>
            </a:r>
            <a:r>
              <a:rPr lang="sv-SE" dirty="0"/>
              <a:t>, </a:t>
            </a:r>
            <a:r>
              <a:rPr lang="sv-SE" dirty="0" err="1"/>
              <a:t>while</a:t>
            </a:r>
            <a:r>
              <a:rPr lang="sv-SE" dirty="0"/>
              <a:t> </a:t>
            </a:r>
            <a:r>
              <a:rPr lang="sv-SE" dirty="0" err="1"/>
              <a:t>others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suggested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the </a:t>
            </a:r>
            <a:r>
              <a:rPr lang="sv-SE" dirty="0" err="1"/>
              <a:t>sheer</a:t>
            </a:r>
            <a:r>
              <a:rPr lang="sv-SE" dirty="0"/>
              <a:t> </a:t>
            </a:r>
            <a:r>
              <a:rPr lang="sv-SE" dirty="0" err="1"/>
              <a:t>complexity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some</a:t>
            </a:r>
            <a:r>
              <a:rPr lang="sv-SE" dirty="0"/>
              <a:t> management </a:t>
            </a:r>
            <a:r>
              <a:rPr lang="sv-SE" dirty="0" err="1"/>
              <a:t>contracts</a:t>
            </a:r>
            <a:r>
              <a:rPr lang="sv-SE" dirty="0"/>
              <a:t> has </a:t>
            </a:r>
            <a:r>
              <a:rPr lang="sv-SE" dirty="0" err="1"/>
              <a:t>effectively</a:t>
            </a:r>
            <a:r>
              <a:rPr lang="sv-SE" dirty="0"/>
              <a:t> </a:t>
            </a:r>
            <a:r>
              <a:rPr lang="sv-SE" dirty="0" err="1"/>
              <a:t>allowed</a:t>
            </a:r>
            <a:r>
              <a:rPr lang="sv-SE" dirty="0"/>
              <a:t> GPs to charge </a:t>
            </a:r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fees</a:t>
            </a:r>
            <a:r>
              <a:rPr lang="sv-SE" dirty="0"/>
              <a:t> for </a:t>
            </a:r>
            <a:r>
              <a:rPr lang="sv-SE" dirty="0" err="1"/>
              <a:t>mediocre</a:t>
            </a:r>
            <a:r>
              <a:rPr lang="sv-SE" dirty="0"/>
              <a:t> or </a:t>
            </a:r>
            <a:r>
              <a:rPr lang="sv-SE" dirty="0" err="1"/>
              <a:t>even</a:t>
            </a:r>
            <a:r>
              <a:rPr lang="sv-SE" dirty="0"/>
              <a:t> substandard </a:t>
            </a:r>
            <a:r>
              <a:rPr lang="sv-SE" dirty="0" err="1"/>
              <a:t>performance</a:t>
            </a:r>
            <a:r>
              <a:rPr lang="sv-SE" dirty="0"/>
              <a:t>.”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4950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FFA527-56A5-824F-AF4B-4CBEF54A5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700" dirty="0" err="1"/>
              <a:t>What</a:t>
            </a:r>
            <a:r>
              <a:rPr lang="sv-SE" sz="2700" dirty="0"/>
              <a:t> </a:t>
            </a:r>
            <a:r>
              <a:rPr lang="sv-SE" sz="2700" dirty="0" err="1"/>
              <a:t>are</a:t>
            </a:r>
            <a:r>
              <a:rPr lang="sv-SE" sz="2700" dirty="0"/>
              <a:t> the major charges </a:t>
            </a:r>
            <a:r>
              <a:rPr lang="sv-SE" sz="2700" dirty="0" err="1"/>
              <a:t>against</a:t>
            </a:r>
            <a:r>
              <a:rPr lang="sv-SE" sz="2700" dirty="0"/>
              <a:t> private </a:t>
            </a:r>
            <a:r>
              <a:rPr lang="sv-SE" sz="2700" dirty="0" err="1"/>
              <a:t>equity</a:t>
            </a:r>
            <a:r>
              <a:rPr lang="sv-SE" sz="2700" dirty="0"/>
              <a:t>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91EE08-E09B-FF44-99B8-D6E79450D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The </a:t>
            </a:r>
            <a:r>
              <a:rPr lang="sv-SE" dirty="0" err="1"/>
              <a:t>most</a:t>
            </a:r>
            <a:r>
              <a:rPr lang="sv-SE" dirty="0"/>
              <a:t> common is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b="1" dirty="0"/>
              <a:t>the </a:t>
            </a:r>
            <a:r>
              <a:rPr lang="sv-SE" b="1" dirty="0" err="1"/>
              <a:t>high</a:t>
            </a:r>
            <a:r>
              <a:rPr lang="sv-SE" b="1" dirty="0"/>
              <a:t> </a:t>
            </a:r>
            <a:r>
              <a:rPr lang="sv-SE" b="1" dirty="0" err="1"/>
              <a:t>leverage</a:t>
            </a:r>
            <a:r>
              <a:rPr lang="sv-SE" b="1" dirty="0"/>
              <a:t> </a:t>
            </a:r>
            <a:r>
              <a:rPr lang="sv-SE" b="1" dirty="0" err="1"/>
              <a:t>used</a:t>
            </a:r>
            <a:r>
              <a:rPr lang="sv-SE" b="1" dirty="0"/>
              <a:t> in </a:t>
            </a:r>
            <a:r>
              <a:rPr lang="sv-SE" b="1" dirty="0" err="1"/>
              <a:t>many</a:t>
            </a:r>
            <a:r>
              <a:rPr lang="sv-SE" b="1" dirty="0"/>
              <a:t> deals puts </a:t>
            </a:r>
            <a:r>
              <a:rPr lang="sv-SE" b="1" dirty="0" err="1"/>
              <a:t>pressure</a:t>
            </a:r>
            <a:r>
              <a:rPr lang="sv-SE" b="1" dirty="0"/>
              <a:t> on the portfolio </a:t>
            </a:r>
            <a:r>
              <a:rPr lang="sv-SE" b="1" dirty="0" err="1"/>
              <a:t>companies</a:t>
            </a:r>
            <a:r>
              <a:rPr lang="sv-SE" b="1" dirty="0"/>
              <a:t> </a:t>
            </a:r>
            <a:r>
              <a:rPr lang="sv-SE" b="1" dirty="0" err="1"/>
              <a:t>themselves</a:t>
            </a:r>
            <a:r>
              <a:rPr lang="sv-SE" b="1" dirty="0"/>
              <a:t> to </a:t>
            </a:r>
            <a:r>
              <a:rPr lang="sv-SE" b="1" dirty="0" err="1"/>
              <a:t>cut</a:t>
            </a:r>
            <a:r>
              <a:rPr lang="sv-SE" b="1" dirty="0"/>
              <a:t> </a:t>
            </a:r>
            <a:r>
              <a:rPr lang="sv-SE" b="1" dirty="0" err="1"/>
              <a:t>productive</a:t>
            </a:r>
            <a:r>
              <a:rPr lang="sv-SE" b="1" dirty="0"/>
              <a:t> investment and </a:t>
            </a:r>
            <a:r>
              <a:rPr lang="sv-SE" b="1" dirty="0" err="1"/>
              <a:t>forgo</a:t>
            </a:r>
            <a:r>
              <a:rPr lang="sv-SE" b="1" dirty="0"/>
              <a:t> </a:t>
            </a:r>
            <a:r>
              <a:rPr lang="sv-SE" b="1" dirty="0" err="1"/>
              <a:t>even</a:t>
            </a:r>
            <a:r>
              <a:rPr lang="sv-SE" b="1" dirty="0"/>
              <a:t> profitable </a:t>
            </a:r>
            <a:r>
              <a:rPr lang="sv-SE" b="1" dirty="0" err="1"/>
              <a:t>growth</a:t>
            </a:r>
            <a:r>
              <a:rPr lang="sv-SE" b="1" dirty="0"/>
              <a:t>. </a:t>
            </a:r>
            <a:r>
              <a:rPr lang="sv-SE" dirty="0"/>
              <a:t>And in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relentless</a:t>
            </a:r>
            <a:r>
              <a:rPr lang="sv-SE" dirty="0"/>
              <a:t> </a:t>
            </a:r>
            <a:r>
              <a:rPr lang="sv-SE" dirty="0" err="1"/>
              <a:t>quest</a:t>
            </a:r>
            <a:r>
              <a:rPr lang="sv-SE" dirty="0"/>
              <a:t> for </a:t>
            </a:r>
            <a:r>
              <a:rPr lang="sv-SE" dirty="0" err="1"/>
              <a:t>efficiency</a:t>
            </a:r>
            <a:r>
              <a:rPr lang="sv-SE" dirty="0"/>
              <a:t>, PE is </a:t>
            </a:r>
            <a:r>
              <a:rPr lang="sv-SE" dirty="0" err="1"/>
              <a:t>regularly</a:t>
            </a:r>
            <a:r>
              <a:rPr lang="sv-SE" dirty="0"/>
              <a:t> </a:t>
            </a:r>
            <a:r>
              <a:rPr lang="sv-SE" dirty="0" err="1"/>
              <a:t>chastised</a:t>
            </a:r>
            <a:r>
              <a:rPr lang="sv-SE" dirty="0"/>
              <a:t> for “</a:t>
            </a:r>
            <a:r>
              <a:rPr lang="sv-SE" dirty="0" err="1"/>
              <a:t>gutting</a:t>
            </a:r>
            <a:r>
              <a:rPr lang="sv-SE" dirty="0"/>
              <a:t> </a:t>
            </a:r>
            <a:r>
              <a:rPr lang="sv-SE" dirty="0" err="1"/>
              <a:t>companies</a:t>
            </a:r>
            <a:r>
              <a:rPr lang="sv-SE" dirty="0"/>
              <a:t>,” </a:t>
            </a:r>
            <a:r>
              <a:rPr lang="sv-SE" dirty="0" err="1"/>
              <a:t>selling</a:t>
            </a:r>
            <a:r>
              <a:rPr lang="sv-SE" dirty="0"/>
              <a:t> off </a:t>
            </a:r>
            <a:r>
              <a:rPr lang="sv-SE" dirty="0" err="1"/>
              <a:t>valuable</a:t>
            </a:r>
            <a:r>
              <a:rPr lang="sv-SE" dirty="0"/>
              <a:t> assets, and </a:t>
            </a:r>
            <a:r>
              <a:rPr lang="sv-SE" dirty="0" err="1"/>
              <a:t>cutting</a:t>
            </a:r>
            <a:r>
              <a:rPr lang="sv-SE" dirty="0"/>
              <a:t> </a:t>
            </a:r>
            <a:r>
              <a:rPr lang="sv-SE" dirty="0" err="1"/>
              <a:t>jobs</a:t>
            </a:r>
            <a:r>
              <a:rPr lang="sv-SE" dirty="0"/>
              <a:t> and </a:t>
            </a:r>
            <a:r>
              <a:rPr lang="sv-SE" dirty="0" err="1"/>
              <a:t>reducing</a:t>
            </a:r>
            <a:r>
              <a:rPr lang="sv-SE" dirty="0"/>
              <a:t> overall </a:t>
            </a:r>
            <a:r>
              <a:rPr lang="sv-SE" dirty="0" err="1"/>
              <a:t>employment</a:t>
            </a:r>
            <a:r>
              <a:rPr lang="sv-SE" dirty="0"/>
              <a:t>. </a:t>
            </a:r>
          </a:p>
          <a:p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perhaps</a:t>
            </a:r>
            <a:r>
              <a:rPr lang="sv-SE" dirty="0"/>
              <a:t> a </a:t>
            </a:r>
            <a:r>
              <a:rPr lang="sv-SE" dirty="0" err="1"/>
              <a:t>bigger</a:t>
            </a:r>
            <a:r>
              <a:rPr lang="sv-SE" dirty="0"/>
              <a:t> source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controversy</a:t>
            </a:r>
            <a:r>
              <a:rPr lang="sv-SE" dirty="0"/>
              <a:t> </a:t>
            </a:r>
            <a:r>
              <a:rPr lang="sv-SE" dirty="0" err="1"/>
              <a:t>surrounding</a:t>
            </a:r>
            <a:r>
              <a:rPr lang="sv-SE" dirty="0"/>
              <a:t> the PE </a:t>
            </a:r>
            <a:r>
              <a:rPr lang="sv-SE" dirty="0" err="1"/>
              <a:t>industry</a:t>
            </a:r>
            <a:r>
              <a:rPr lang="sv-SE" dirty="0"/>
              <a:t> </a:t>
            </a:r>
            <a:r>
              <a:rPr lang="sv-SE" b="1" dirty="0"/>
              <a:t>is the </a:t>
            </a:r>
            <a:r>
              <a:rPr lang="sv-SE" b="1" dirty="0" err="1"/>
              <a:t>amount</a:t>
            </a:r>
            <a:r>
              <a:rPr lang="sv-SE" b="1" dirty="0"/>
              <a:t> </a:t>
            </a:r>
            <a:r>
              <a:rPr lang="sv-SE" b="1" dirty="0" err="1"/>
              <a:t>of</a:t>
            </a:r>
            <a:r>
              <a:rPr lang="sv-SE" b="1" dirty="0"/>
              <a:t> </a:t>
            </a:r>
            <a:r>
              <a:rPr lang="sv-SE" b="1" dirty="0" err="1"/>
              <a:t>money</a:t>
            </a:r>
            <a:r>
              <a:rPr lang="sv-SE" b="1" dirty="0"/>
              <a:t> </a:t>
            </a:r>
            <a:r>
              <a:rPr lang="sv-SE" b="1" dirty="0" err="1"/>
              <a:t>made</a:t>
            </a:r>
            <a:r>
              <a:rPr lang="sv-SE" b="1" dirty="0"/>
              <a:t> by the </a:t>
            </a:r>
            <a:r>
              <a:rPr lang="sv-SE" b="1" dirty="0" err="1"/>
              <a:t>top</a:t>
            </a:r>
            <a:r>
              <a:rPr lang="sv-SE" b="1" dirty="0"/>
              <a:t> PE </a:t>
            </a:r>
            <a:r>
              <a:rPr lang="sv-SE" b="1" dirty="0" err="1"/>
              <a:t>firms</a:t>
            </a:r>
            <a:r>
              <a:rPr lang="sv-SE" b="1" dirty="0"/>
              <a:t> and </a:t>
            </a:r>
            <a:r>
              <a:rPr lang="sv-SE" b="1" dirty="0" err="1"/>
              <a:t>their</a:t>
            </a:r>
            <a:r>
              <a:rPr lang="sv-SE" b="1" dirty="0"/>
              <a:t> partners.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controversy</a:t>
            </a:r>
            <a:r>
              <a:rPr lang="sv-SE" dirty="0"/>
              <a:t> </a:t>
            </a:r>
            <a:r>
              <a:rPr lang="sv-SE" dirty="0" err="1"/>
              <a:t>echoes</a:t>
            </a:r>
            <a:r>
              <a:rPr lang="sv-SE" dirty="0"/>
              <a:t> </a:t>
            </a:r>
            <a:r>
              <a:rPr lang="sv-SE" dirty="0" err="1"/>
              <a:t>much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public </a:t>
            </a:r>
            <a:r>
              <a:rPr lang="sv-SE" dirty="0" err="1"/>
              <a:t>debate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wealth</a:t>
            </a:r>
            <a:r>
              <a:rPr lang="sv-SE" dirty="0"/>
              <a:t> and </a:t>
            </a:r>
            <a:r>
              <a:rPr lang="sv-SE" b="1" dirty="0" err="1"/>
              <a:t>income</a:t>
            </a:r>
            <a:r>
              <a:rPr lang="sv-SE" b="1" dirty="0"/>
              <a:t> </a:t>
            </a:r>
            <a:r>
              <a:rPr lang="sv-SE" b="1" dirty="0" err="1"/>
              <a:t>inequality</a:t>
            </a:r>
            <a:r>
              <a:rPr lang="sv-SE" b="1" dirty="0"/>
              <a:t> </a:t>
            </a:r>
            <a:r>
              <a:rPr lang="sv-SE" dirty="0" err="1"/>
              <a:t>across</a:t>
            </a:r>
            <a:r>
              <a:rPr lang="sv-SE" dirty="0"/>
              <a:t> </a:t>
            </a:r>
            <a:r>
              <a:rPr lang="sv-SE" dirty="0" err="1"/>
              <a:t>society</a:t>
            </a:r>
            <a:r>
              <a:rPr lang="sv-SE" dirty="0"/>
              <a:t>. And </a:t>
            </a:r>
            <a:r>
              <a:rPr lang="sv-SE" dirty="0" err="1"/>
              <a:t>large</a:t>
            </a:r>
            <a:r>
              <a:rPr lang="sv-SE" dirty="0"/>
              <a:t> </a:t>
            </a:r>
            <a:r>
              <a:rPr lang="sv-SE" dirty="0" err="1"/>
              <a:t>fortunes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built</a:t>
            </a:r>
            <a:r>
              <a:rPr lang="sv-SE" dirty="0"/>
              <a:t> in the PE business, as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in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sectors</a:t>
            </a:r>
            <a:r>
              <a:rPr lang="sv-SE" dirty="0"/>
              <a:t>. 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7699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8CCB89-61A9-E34E-A8A4-1A496CA6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700" dirty="0"/>
              <a:t>The </a:t>
            </a:r>
            <a:r>
              <a:rPr lang="sv-SE" sz="2700" dirty="0" err="1"/>
              <a:t>Future</a:t>
            </a:r>
            <a:r>
              <a:rPr lang="sv-SE" sz="2700" dirty="0"/>
              <a:t> for PE? From QE to QT: </a:t>
            </a:r>
            <a:r>
              <a:rPr lang="sv-SE" sz="2700" dirty="0" err="1"/>
              <a:t>higher</a:t>
            </a:r>
            <a:r>
              <a:rPr lang="sv-SE" sz="2700" dirty="0"/>
              <a:t> </a:t>
            </a:r>
            <a:r>
              <a:rPr lang="sv-SE" sz="2700" dirty="0" err="1"/>
              <a:t>interest</a:t>
            </a:r>
            <a:endParaRPr lang="sv-SE" sz="27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B7C82CC-3ADA-1243-8CDF-56622D5CE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”The </a:t>
            </a:r>
            <a:r>
              <a:rPr lang="sv-SE" dirty="0" err="1"/>
              <a:t>greatest</a:t>
            </a:r>
            <a:r>
              <a:rPr lang="sv-SE" dirty="0"/>
              <a:t> </a:t>
            </a:r>
            <a:r>
              <a:rPr lang="sv-SE" dirty="0" err="1"/>
              <a:t>internal</a:t>
            </a:r>
            <a:r>
              <a:rPr lang="sv-SE" dirty="0"/>
              <a:t> </a:t>
            </a:r>
            <a:r>
              <a:rPr lang="sv-SE" dirty="0" err="1"/>
              <a:t>challenge</a:t>
            </a:r>
            <a:r>
              <a:rPr lang="sv-SE" dirty="0"/>
              <a:t> </a:t>
            </a:r>
            <a:r>
              <a:rPr lang="sv-SE" dirty="0" err="1"/>
              <a:t>facing</a:t>
            </a:r>
            <a:r>
              <a:rPr lang="sv-SE" dirty="0"/>
              <a:t> the </a:t>
            </a:r>
            <a:r>
              <a:rPr lang="sv-SE" dirty="0" err="1"/>
              <a:t>industry</a:t>
            </a:r>
            <a:r>
              <a:rPr lang="sv-SE" dirty="0"/>
              <a:t> </a:t>
            </a:r>
            <a:r>
              <a:rPr lang="sv-SE" dirty="0" err="1"/>
              <a:t>collectively</a:t>
            </a:r>
            <a:r>
              <a:rPr lang="sv-SE" dirty="0"/>
              <a:t>—and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was</a:t>
            </a:r>
            <a:r>
              <a:rPr lang="sv-SE" dirty="0"/>
              <a:t> </a:t>
            </a:r>
            <a:r>
              <a:rPr lang="sv-SE" dirty="0" err="1"/>
              <a:t>true</a:t>
            </a:r>
            <a:r>
              <a:rPr lang="sv-SE" dirty="0"/>
              <a:t> </a:t>
            </a:r>
            <a:r>
              <a:rPr lang="sv-SE" dirty="0" err="1"/>
              <a:t>well</a:t>
            </a:r>
            <a:r>
              <a:rPr lang="sv-SE" dirty="0"/>
              <a:t> </a:t>
            </a:r>
            <a:r>
              <a:rPr lang="sv-SE" dirty="0" err="1"/>
              <a:t>before</a:t>
            </a:r>
            <a:r>
              <a:rPr lang="sv-SE" dirty="0"/>
              <a:t> the coronavirus </a:t>
            </a:r>
            <a:r>
              <a:rPr lang="sv-SE" dirty="0" err="1"/>
              <a:t>showed</a:t>
            </a:r>
            <a:r>
              <a:rPr lang="sv-SE" dirty="0"/>
              <a:t> </a:t>
            </a:r>
            <a:r>
              <a:rPr lang="sv-SE" dirty="0" err="1"/>
              <a:t>up</a:t>
            </a:r>
            <a:r>
              <a:rPr lang="sv-SE" dirty="0"/>
              <a:t>—is </a:t>
            </a:r>
            <a:r>
              <a:rPr lang="sv-SE" dirty="0" err="1"/>
              <a:t>likely</a:t>
            </a:r>
            <a:r>
              <a:rPr lang="sv-SE" dirty="0"/>
              <a:t> to be the boom-and-</a:t>
            </a:r>
            <a:r>
              <a:rPr lang="sv-SE" dirty="0" err="1"/>
              <a:t>bust</a:t>
            </a:r>
            <a:r>
              <a:rPr lang="sv-SE" dirty="0"/>
              <a:t> </a:t>
            </a:r>
            <a:r>
              <a:rPr lang="sv-SE" dirty="0" err="1"/>
              <a:t>cycle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appears</a:t>
            </a:r>
            <a:r>
              <a:rPr lang="sv-SE" dirty="0"/>
              <a:t> to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become</a:t>
            </a:r>
            <a:r>
              <a:rPr lang="sv-SE" dirty="0"/>
              <a:t> an </a:t>
            </a:r>
            <a:r>
              <a:rPr lang="sv-SE" dirty="0" err="1"/>
              <a:t>established</a:t>
            </a:r>
            <a:r>
              <a:rPr lang="sv-SE" dirty="0"/>
              <a:t> feature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industry</a:t>
            </a:r>
            <a:r>
              <a:rPr lang="sv-SE" dirty="0"/>
              <a:t>. </a:t>
            </a:r>
            <a:r>
              <a:rPr lang="sv-SE" dirty="0" err="1"/>
              <a:t>Such</a:t>
            </a:r>
            <a:r>
              <a:rPr lang="sv-SE" dirty="0"/>
              <a:t> </a:t>
            </a:r>
            <a:r>
              <a:rPr lang="sv-SE" dirty="0" err="1"/>
              <a:t>cycles</a:t>
            </a:r>
            <a:r>
              <a:rPr lang="sv-SE" dirty="0"/>
              <a:t> </a:t>
            </a:r>
            <a:r>
              <a:rPr lang="sv-SE" dirty="0" err="1"/>
              <a:t>appear</a:t>
            </a:r>
            <a:r>
              <a:rPr lang="sv-SE" dirty="0"/>
              <a:t> to be driven by the </a:t>
            </a:r>
            <a:r>
              <a:rPr lang="sv-SE" dirty="0" err="1"/>
              <a:t>amounts</a:t>
            </a:r>
            <a:r>
              <a:rPr lang="sv-SE" dirty="0"/>
              <a:t> </a:t>
            </a:r>
            <a:r>
              <a:rPr lang="sv-SE" b="1" dirty="0" err="1"/>
              <a:t>of</a:t>
            </a:r>
            <a:r>
              <a:rPr lang="sv-SE" b="1" dirty="0"/>
              <a:t> new </a:t>
            </a:r>
            <a:r>
              <a:rPr lang="sv-SE" b="1" dirty="0" err="1"/>
              <a:t>capital</a:t>
            </a:r>
            <a:r>
              <a:rPr lang="sv-SE" b="1" dirty="0"/>
              <a:t> </a:t>
            </a:r>
            <a:r>
              <a:rPr lang="sv-SE" b="1" dirty="0" err="1"/>
              <a:t>flowing</a:t>
            </a:r>
            <a:r>
              <a:rPr lang="sv-SE" b="1" dirty="0"/>
              <a:t> </a:t>
            </a:r>
            <a:r>
              <a:rPr lang="sv-SE" b="1" dirty="0" err="1"/>
              <a:t>into</a:t>
            </a:r>
            <a:r>
              <a:rPr lang="sv-SE" b="1" dirty="0"/>
              <a:t> the </a:t>
            </a:r>
            <a:r>
              <a:rPr lang="sv-SE" b="1" dirty="0" err="1"/>
              <a:t>industry</a:t>
            </a:r>
            <a:r>
              <a:rPr lang="sv-SE" dirty="0"/>
              <a:t>, and the </a:t>
            </a:r>
            <a:r>
              <a:rPr lang="sv-SE" dirty="0" err="1"/>
              <a:t>competition</a:t>
            </a:r>
            <a:r>
              <a:rPr lang="sv-SE" dirty="0"/>
              <a:t> for deals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such</a:t>
            </a:r>
            <a:r>
              <a:rPr lang="sv-SE" dirty="0"/>
              <a:t> </a:t>
            </a:r>
            <a:r>
              <a:rPr lang="sv-SE" dirty="0" err="1"/>
              <a:t>capital</a:t>
            </a:r>
            <a:r>
              <a:rPr lang="sv-SE" dirty="0"/>
              <a:t> </a:t>
            </a:r>
            <a:r>
              <a:rPr lang="sv-SE" dirty="0" err="1"/>
              <a:t>flows</a:t>
            </a:r>
            <a:r>
              <a:rPr lang="sv-SE" dirty="0"/>
              <a:t> </a:t>
            </a:r>
            <a:r>
              <a:rPr lang="sv-SE" dirty="0" err="1"/>
              <a:t>create</a:t>
            </a:r>
            <a:r>
              <a:rPr lang="sv-SE" dirty="0"/>
              <a:t>. </a:t>
            </a:r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returns</a:t>
            </a:r>
            <a:r>
              <a:rPr lang="sv-SE" dirty="0"/>
              <a:t> </a:t>
            </a:r>
            <a:r>
              <a:rPr lang="sv-SE" dirty="0" err="1"/>
              <a:t>tend</a:t>
            </a:r>
            <a:r>
              <a:rPr lang="sv-SE" dirty="0"/>
              <a:t> to </a:t>
            </a:r>
            <a:r>
              <a:rPr lang="sv-SE" dirty="0" err="1"/>
              <a:t>attract</a:t>
            </a:r>
            <a:r>
              <a:rPr lang="sv-SE" dirty="0"/>
              <a:t> new </a:t>
            </a:r>
            <a:r>
              <a:rPr lang="sv-SE" dirty="0" err="1"/>
              <a:t>capital</a:t>
            </a:r>
            <a:r>
              <a:rPr lang="sv-SE" dirty="0"/>
              <a:t> </a:t>
            </a:r>
            <a:r>
              <a:rPr lang="sv-SE" dirty="0" err="1"/>
              <a:t>commitments</a:t>
            </a:r>
            <a:r>
              <a:rPr lang="sv-SE" dirty="0"/>
              <a:t>. And </a:t>
            </a:r>
            <a:r>
              <a:rPr lang="sv-SE" dirty="0" err="1"/>
              <a:t>because</a:t>
            </a:r>
            <a:r>
              <a:rPr lang="sv-SE" dirty="0"/>
              <a:t> </a:t>
            </a:r>
            <a:r>
              <a:rPr lang="sv-SE" dirty="0" err="1"/>
              <a:t>returns</a:t>
            </a:r>
            <a:r>
              <a:rPr lang="sv-SE" dirty="0"/>
              <a:t> </a:t>
            </a:r>
            <a:r>
              <a:rPr lang="sv-SE" dirty="0" err="1"/>
              <a:t>tend</a:t>
            </a:r>
            <a:r>
              <a:rPr lang="sv-SE" dirty="0"/>
              <a:t> to be </a:t>
            </a:r>
            <a:r>
              <a:rPr lang="sv-SE" dirty="0" err="1"/>
              <a:t>highest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interest</a:t>
            </a:r>
            <a:r>
              <a:rPr lang="sv-SE" dirty="0"/>
              <a:t> rates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low</a:t>
            </a:r>
            <a:r>
              <a:rPr lang="sv-SE" dirty="0"/>
              <a:t> relative to stock </a:t>
            </a:r>
            <a:r>
              <a:rPr lang="sv-SE" dirty="0" err="1"/>
              <a:t>prices</a:t>
            </a:r>
            <a:r>
              <a:rPr lang="sv-SE" dirty="0"/>
              <a:t>, the </a:t>
            </a:r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returns</a:t>
            </a:r>
            <a:r>
              <a:rPr lang="sv-SE" dirty="0"/>
              <a:t> and </a:t>
            </a:r>
            <a:r>
              <a:rPr lang="sv-SE" dirty="0" err="1"/>
              <a:t>abundance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capital</a:t>
            </a:r>
            <a:r>
              <a:rPr lang="sv-SE" dirty="0"/>
              <a:t> in </a:t>
            </a:r>
            <a:r>
              <a:rPr lang="sv-SE" dirty="0" err="1"/>
              <a:t>turn</a:t>
            </a:r>
            <a:r>
              <a:rPr lang="sv-SE" dirty="0"/>
              <a:t> </a:t>
            </a:r>
            <a:r>
              <a:rPr lang="sv-SE" dirty="0" err="1"/>
              <a:t>tend</a:t>
            </a:r>
            <a:r>
              <a:rPr lang="sv-SE" dirty="0"/>
              <a:t> to </a:t>
            </a:r>
            <a:r>
              <a:rPr lang="sv-SE" dirty="0" err="1"/>
              <a:t>lead</a:t>
            </a:r>
            <a:r>
              <a:rPr lang="sv-SE" dirty="0"/>
              <a:t> to </a:t>
            </a:r>
            <a:r>
              <a:rPr lang="sv-SE" dirty="0" err="1"/>
              <a:t>more</a:t>
            </a:r>
            <a:r>
              <a:rPr lang="sv-SE" dirty="0"/>
              <a:t> deals at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prices</a:t>
            </a:r>
            <a:r>
              <a:rPr lang="sv-SE" dirty="0"/>
              <a:t>.”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628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D2FB8B-E399-784E-99DD-7D613DA49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700" dirty="0"/>
              <a:t>The situation </a:t>
            </a:r>
            <a:r>
              <a:rPr lang="sv-SE" sz="2700" dirty="0" err="1"/>
              <a:t>today</a:t>
            </a:r>
            <a:r>
              <a:rPr lang="sv-SE" sz="2700" dirty="0"/>
              <a:t> 1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6D0EA7D0-E477-9F40-B3F8-355E76AB8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910" y="2226469"/>
            <a:ext cx="7640240" cy="3263504"/>
          </a:xfrm>
        </p:spPr>
      </p:pic>
    </p:spTree>
    <p:extLst>
      <p:ext uri="{BB962C8B-B14F-4D97-AF65-F5344CB8AC3E}">
        <p14:creationId xmlns:p14="http://schemas.microsoft.com/office/powerpoint/2010/main" val="1509228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FCD6A6-6585-A749-9AE9-03ECAF54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700" dirty="0"/>
              <a:t>The Situation </a:t>
            </a:r>
            <a:r>
              <a:rPr lang="sv-SE" sz="2700" dirty="0" err="1"/>
              <a:t>Today</a:t>
            </a:r>
            <a:r>
              <a:rPr lang="sv-SE" sz="2700" dirty="0"/>
              <a:t> 2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6F7398BF-8309-294F-AEF4-8BA5F4FB0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2260" y="2226469"/>
            <a:ext cx="6515100" cy="3263504"/>
          </a:xfrm>
        </p:spPr>
      </p:pic>
    </p:spTree>
    <p:extLst>
      <p:ext uri="{BB962C8B-B14F-4D97-AF65-F5344CB8AC3E}">
        <p14:creationId xmlns:p14="http://schemas.microsoft.com/office/powerpoint/2010/main" val="371844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7FA498-CE41-9B4E-AC62-F5E8CCA06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Cevian</a:t>
            </a:r>
            <a:r>
              <a:rPr lang="sv-SE" dirty="0"/>
              <a:t> ”on” Board!  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32C0CC72-3F3F-D948-8B94-0CE53AA58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6535" y="2276872"/>
            <a:ext cx="8297465" cy="3479528"/>
          </a:xfrm>
        </p:spPr>
      </p:pic>
    </p:spTree>
    <p:extLst>
      <p:ext uri="{BB962C8B-B14F-4D97-AF65-F5344CB8AC3E}">
        <p14:creationId xmlns:p14="http://schemas.microsoft.com/office/powerpoint/2010/main" val="715201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80159E-55F0-8148-8B96-40F2841A4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700" dirty="0"/>
              <a:t>Sweden – </a:t>
            </a:r>
            <a:r>
              <a:rPr lang="sv-SE" sz="2700" dirty="0" err="1"/>
              <a:t>Large</a:t>
            </a:r>
            <a:r>
              <a:rPr lang="sv-SE" sz="2700" dirty="0"/>
              <a:t> PE </a:t>
            </a:r>
            <a:r>
              <a:rPr lang="sv-SE" sz="2700" dirty="0" err="1"/>
              <a:t>firms</a:t>
            </a:r>
            <a:r>
              <a:rPr lang="sv-SE" sz="2700" dirty="0"/>
              <a:t>. EQT the </a:t>
            </a:r>
            <a:r>
              <a:rPr lang="sv-SE" sz="2700" dirty="0" err="1"/>
              <a:t>only</a:t>
            </a:r>
            <a:r>
              <a:rPr lang="sv-SE" sz="2700" dirty="0"/>
              <a:t> public!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8E188B8E-FBC0-A444-82E1-EE2AA4FFE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634" y="2226469"/>
            <a:ext cx="7854553" cy="3263504"/>
          </a:xfrm>
        </p:spPr>
      </p:pic>
    </p:spTree>
    <p:extLst>
      <p:ext uri="{BB962C8B-B14F-4D97-AF65-F5344CB8AC3E}">
        <p14:creationId xmlns:p14="http://schemas.microsoft.com/office/powerpoint/2010/main" val="1968096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9DAF70-6AEB-4C44-8E28-6228E37D8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EQT – </a:t>
            </a:r>
            <a:r>
              <a:rPr lang="sv-SE" dirty="0" err="1"/>
              <a:t>also</a:t>
            </a:r>
            <a:r>
              <a:rPr lang="sv-SE" dirty="0"/>
              <a:t> ”</a:t>
            </a:r>
            <a:r>
              <a:rPr lang="sv-SE" dirty="0" err="1"/>
              <a:t>Purpose</a:t>
            </a:r>
            <a:r>
              <a:rPr lang="sv-SE" dirty="0"/>
              <a:t> Driven!”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FE432A1A-051B-B146-8C84-A63668045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0508" y="2247900"/>
            <a:ext cx="7044083" cy="3263504"/>
          </a:xfrm>
        </p:spPr>
      </p:pic>
    </p:spTree>
    <p:extLst>
      <p:ext uri="{BB962C8B-B14F-4D97-AF65-F5344CB8AC3E}">
        <p14:creationId xmlns:p14="http://schemas.microsoft.com/office/powerpoint/2010/main" val="1534474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2F535E-D787-4544-A6B9-DCE116463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EQT: </a:t>
            </a:r>
            <a:r>
              <a:rPr lang="sv-SE" dirty="0" err="1"/>
              <a:t>Strategic</a:t>
            </a:r>
            <a:r>
              <a:rPr lang="sv-SE" dirty="0"/>
              <a:t> Target – </a:t>
            </a:r>
            <a:r>
              <a:rPr lang="sv-SE" dirty="0" err="1"/>
              <a:t>Six</a:t>
            </a:r>
            <a:r>
              <a:rPr lang="sv-SE" dirty="0"/>
              <a:t> </a:t>
            </a:r>
            <a:r>
              <a:rPr lang="sv-SE" dirty="0" err="1"/>
              <a:t>Pillars</a:t>
            </a:r>
            <a:r>
              <a:rPr lang="sv-SE" dirty="0"/>
              <a:t> 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E3C23561-D747-E348-9111-D949963EB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8" y="2226469"/>
            <a:ext cx="7104459" cy="3263504"/>
          </a:xfrm>
        </p:spPr>
      </p:pic>
    </p:spTree>
    <p:extLst>
      <p:ext uri="{BB962C8B-B14F-4D97-AF65-F5344CB8AC3E}">
        <p14:creationId xmlns:p14="http://schemas.microsoft.com/office/powerpoint/2010/main" val="665550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F6305B-9C61-E444-8049-847D3DBA0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EQT . </a:t>
            </a:r>
            <a:r>
              <a:rPr lang="sv-SE" dirty="0" err="1"/>
              <a:t>Financial</a:t>
            </a:r>
            <a:r>
              <a:rPr lang="sv-SE" dirty="0"/>
              <a:t> Targets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6F491DFF-3375-5D4F-9E29-B1AC64F49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226469"/>
            <a:ext cx="7172325" cy="3263504"/>
          </a:xfrm>
        </p:spPr>
      </p:pic>
    </p:spTree>
    <p:extLst>
      <p:ext uri="{BB962C8B-B14F-4D97-AF65-F5344CB8AC3E}">
        <p14:creationId xmlns:p14="http://schemas.microsoft.com/office/powerpoint/2010/main" val="3368827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1C74EF-DDE6-4D41-9C53-8CF5C578D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EQT – Targets </a:t>
            </a:r>
            <a:r>
              <a:rPr lang="sv-SE" dirty="0" err="1"/>
              <a:t>Sustainability</a:t>
            </a:r>
            <a:r>
              <a:rPr lang="sv-SE" dirty="0"/>
              <a:t> 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0379A8B5-777D-5D43-9CB1-910F737C2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962" y="2365772"/>
            <a:ext cx="7054454" cy="3263504"/>
          </a:xfrm>
        </p:spPr>
      </p:pic>
    </p:spTree>
    <p:extLst>
      <p:ext uri="{BB962C8B-B14F-4D97-AF65-F5344CB8AC3E}">
        <p14:creationId xmlns:p14="http://schemas.microsoft.com/office/powerpoint/2010/main" val="3536271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E9C166-4181-E445-A625-005D319B4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700" dirty="0"/>
              <a:t>PE &amp; Management </a:t>
            </a:r>
            <a:r>
              <a:rPr lang="sv-SE" sz="2700" dirty="0" err="1"/>
              <a:t>Practice</a:t>
            </a:r>
            <a:r>
              <a:rPr lang="sv-SE" sz="2700" dirty="0"/>
              <a:t>: </a:t>
            </a:r>
            <a:r>
              <a:rPr lang="sv-SE" sz="2700" dirty="0" err="1"/>
              <a:t>Monitoring</a:t>
            </a:r>
            <a:r>
              <a:rPr lang="sv-SE" sz="2700" dirty="0"/>
              <a:t>, Targets, Incentives. </a:t>
            </a:r>
            <a:r>
              <a:rPr lang="sv-SE" sz="1500" dirty="0"/>
              <a:t>Bloom et al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4B47CE-B156-E646-AD93-894B79CC4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find that PE firms appear to </a:t>
            </a:r>
            <a:r>
              <a:rPr lang="en-US" b="1" dirty="0"/>
              <a:t>have a particularly large gap in monitoring practices. </a:t>
            </a:r>
            <a:r>
              <a:rPr lang="en-US" dirty="0"/>
              <a:t>These are the type of “Lean” manufacturing practices around </a:t>
            </a:r>
            <a:r>
              <a:rPr lang="en-US" b="1" dirty="0"/>
              <a:t>continuous performance measurement</a:t>
            </a:r>
            <a:r>
              <a:rPr lang="en-US" dirty="0"/>
              <a:t>, improvement, and feedback that originates in world-class firms like Toyota. </a:t>
            </a:r>
            <a:endParaRPr lang="sv-SE" dirty="0"/>
          </a:p>
          <a:p>
            <a:r>
              <a:rPr lang="en-US" dirty="0"/>
              <a:t>PE firms are also </a:t>
            </a:r>
            <a:r>
              <a:rPr lang="en-US" b="1" dirty="0"/>
              <a:t>relatively strong at setting effective targets</a:t>
            </a:r>
            <a:r>
              <a:rPr lang="en-US" dirty="0"/>
              <a:t>, which involves setting </a:t>
            </a:r>
            <a:r>
              <a:rPr lang="en-US" b="1" dirty="0"/>
              <a:t>stretching but realistic targets </a:t>
            </a:r>
            <a:r>
              <a:rPr lang="en-US" dirty="0"/>
              <a:t>across the whole firm, with these targets matching up in the short and long run. </a:t>
            </a:r>
            <a:endParaRPr lang="sv-SE" dirty="0"/>
          </a:p>
          <a:p>
            <a:r>
              <a:rPr lang="en-US" dirty="0"/>
              <a:t>Finally, while unconditionally PE firms do have </a:t>
            </a:r>
            <a:r>
              <a:rPr lang="en-US" b="1" dirty="0"/>
              <a:t>better incentives over linking pay, promotion, and continued employment </a:t>
            </a:r>
            <a:r>
              <a:rPr lang="en-US" dirty="0"/>
              <a:t>to the effort and ability, when we include a full set of country, firm, industry, and noise controls, the difference with other </a:t>
            </a:r>
            <a:r>
              <a:rPr lang="en-US" b="1" dirty="0"/>
              <a:t>ownership becomes insignificant. </a:t>
            </a:r>
            <a:endParaRPr lang="sv-SE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2586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FA167B-9282-7940-BCCC-60E0D7BD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 &amp; Management </a:t>
            </a:r>
            <a:r>
              <a:rPr lang="sv-SE" dirty="0" err="1"/>
              <a:t>Practice</a:t>
            </a:r>
            <a:r>
              <a:rPr lang="sv-SE" dirty="0"/>
              <a:t> </a:t>
            </a:r>
            <a:r>
              <a:rPr lang="sv-SE" dirty="0" err="1"/>
              <a:t>cont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2142F75-E09F-FD44-B3F3-C25D4DBC3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the last two columns of Table 3 we examine whether PE firms also differ in terms of the </a:t>
            </a:r>
            <a:r>
              <a:rPr lang="en-US" b="1" dirty="0"/>
              <a:t>decision making authority allocated to the plant manager. </a:t>
            </a:r>
            <a:endParaRPr lang="sv-SE" b="1" dirty="0"/>
          </a:p>
          <a:p>
            <a:r>
              <a:rPr lang="en-US" dirty="0"/>
              <a:t>This </a:t>
            </a:r>
            <a:r>
              <a:rPr lang="en-US" i="1" dirty="0"/>
              <a:t>decentralization </a:t>
            </a:r>
            <a:r>
              <a:rPr lang="en-US" dirty="0"/>
              <a:t>index records the extent to which the plant manager </a:t>
            </a:r>
            <a:r>
              <a:rPr lang="en-US" b="1" dirty="0"/>
              <a:t>can make autonomous decisions</a:t>
            </a:r>
            <a:r>
              <a:rPr lang="en-US" dirty="0"/>
              <a:t> in terms of hiring and investment, sales and marketing, and product introduction initiatives. We find that PE firms appear to </a:t>
            </a:r>
            <a:r>
              <a:rPr lang="en-US" b="1" dirty="0"/>
              <a:t>be more decentralized relative to other ownership types in terms of decisions related to sales/marketing and product introduction </a:t>
            </a:r>
            <a:r>
              <a:rPr lang="en-US" dirty="0"/>
              <a:t>(column 5), while the difference is insignificant with respect to </a:t>
            </a:r>
            <a:r>
              <a:rPr lang="en-US" b="1" dirty="0"/>
              <a:t>hiring and capital decisions </a:t>
            </a:r>
            <a:r>
              <a:rPr lang="en-US" dirty="0"/>
              <a:t>(column 4).2 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0812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C50ACF-A503-594B-ADCA-5382D8AA6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700" dirty="0" err="1"/>
              <a:t>Hedge</a:t>
            </a:r>
            <a:r>
              <a:rPr lang="sv-SE" sz="2700" dirty="0"/>
              <a:t> </a:t>
            </a:r>
            <a:r>
              <a:rPr lang="sv-SE" sz="2700" dirty="0" err="1"/>
              <a:t>Funds</a:t>
            </a:r>
            <a:r>
              <a:rPr lang="sv-SE" sz="2700" dirty="0"/>
              <a:t> </a:t>
            </a:r>
            <a:r>
              <a:rPr lang="sv-SE" sz="1500" dirty="0"/>
              <a:t>(</a:t>
            </a:r>
            <a:r>
              <a:rPr lang="sv-SE" sz="1500" dirty="0" err="1"/>
              <a:t>Ahn</a:t>
            </a:r>
            <a:r>
              <a:rPr lang="sv-SE" sz="1500" dirty="0"/>
              <a:t> &amp; </a:t>
            </a:r>
            <a:r>
              <a:rPr lang="sv-SE" sz="1500" dirty="0" err="1"/>
              <a:t>Wiersema</a:t>
            </a:r>
            <a:r>
              <a:rPr lang="sv-SE" sz="1500" dirty="0"/>
              <a:t> p 98)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49D096-80A2-E641-9772-CED4A169C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dirty="0"/>
              <a:t>”</a:t>
            </a:r>
            <a:r>
              <a:rPr lang="sv-SE" dirty="0" err="1"/>
              <a:t>Hedge</a:t>
            </a:r>
            <a:r>
              <a:rPr lang="sv-SE" dirty="0"/>
              <a:t> </a:t>
            </a:r>
            <a:r>
              <a:rPr lang="sv-SE" dirty="0" err="1"/>
              <a:t>funds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considered</a:t>
            </a:r>
            <a:r>
              <a:rPr lang="sv-SE" dirty="0"/>
              <a:t> to be an </a:t>
            </a:r>
            <a:r>
              <a:rPr lang="sv-SE" dirty="0" err="1"/>
              <a:t>institutional</a:t>
            </a:r>
            <a:r>
              <a:rPr lang="sv-SE" dirty="0"/>
              <a:t> </a:t>
            </a:r>
            <a:r>
              <a:rPr lang="sv-SE" dirty="0" err="1"/>
              <a:t>investor</a:t>
            </a:r>
            <a:r>
              <a:rPr lang="sv-SE" dirty="0"/>
              <a:t>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differ</a:t>
            </a:r>
            <a:r>
              <a:rPr lang="sv-SE" dirty="0"/>
              <a:t> </a:t>
            </a:r>
            <a:r>
              <a:rPr lang="sv-SE" dirty="0" err="1"/>
              <a:t>significantly</a:t>
            </a:r>
            <a:r>
              <a:rPr lang="sv-SE" dirty="0"/>
              <a:t> from pension </a:t>
            </a:r>
            <a:r>
              <a:rPr lang="sv-SE" dirty="0" err="1"/>
              <a:t>funds</a:t>
            </a:r>
            <a:r>
              <a:rPr lang="sv-SE" dirty="0"/>
              <a:t>, </a:t>
            </a:r>
            <a:r>
              <a:rPr lang="sv-SE" dirty="0" err="1"/>
              <a:t>mutual</a:t>
            </a:r>
            <a:r>
              <a:rPr lang="sv-SE" dirty="0"/>
              <a:t> </a:t>
            </a:r>
            <a:r>
              <a:rPr lang="sv-SE" dirty="0" err="1"/>
              <a:t>funds</a:t>
            </a:r>
            <a:r>
              <a:rPr lang="sv-SE" dirty="0"/>
              <a:t>, </a:t>
            </a:r>
            <a:r>
              <a:rPr lang="sv-SE" dirty="0" err="1"/>
              <a:t>endowment</a:t>
            </a:r>
            <a:r>
              <a:rPr lang="sv-SE" dirty="0"/>
              <a:t> </a:t>
            </a:r>
            <a:r>
              <a:rPr lang="sv-SE" dirty="0" err="1"/>
              <a:t>funds</a:t>
            </a:r>
            <a:r>
              <a:rPr lang="sv-SE" dirty="0"/>
              <a:t>, banks, and </a:t>
            </a:r>
            <a:r>
              <a:rPr lang="sv-SE" dirty="0" err="1"/>
              <a:t>insurance</a:t>
            </a:r>
            <a:r>
              <a:rPr lang="sv-SE" dirty="0"/>
              <a:t> </a:t>
            </a:r>
            <a:r>
              <a:rPr lang="sv-SE" dirty="0" err="1"/>
              <a:t>companies</a:t>
            </a:r>
            <a:r>
              <a:rPr lang="sv-SE" dirty="0"/>
              <a:t>. </a:t>
            </a:r>
            <a:r>
              <a:rPr lang="sv-SE" b="1" dirty="0"/>
              <a:t>The SEC </a:t>
            </a:r>
            <a:r>
              <a:rPr lang="sv-SE" b="1" dirty="0" err="1"/>
              <a:t>defines</a:t>
            </a:r>
            <a:r>
              <a:rPr lang="sv-SE" b="1" dirty="0"/>
              <a:t> a “</a:t>
            </a:r>
            <a:r>
              <a:rPr lang="sv-SE" b="1" dirty="0" err="1"/>
              <a:t>hedge</a:t>
            </a:r>
            <a:r>
              <a:rPr lang="sv-SE" b="1" dirty="0"/>
              <a:t> </a:t>
            </a:r>
            <a:r>
              <a:rPr lang="sv-SE" b="1" dirty="0" err="1"/>
              <a:t>fund</a:t>
            </a:r>
            <a:r>
              <a:rPr lang="sv-SE" b="1" dirty="0"/>
              <a:t>” as a </a:t>
            </a:r>
            <a:r>
              <a:rPr lang="sv-SE" b="1" dirty="0" err="1"/>
              <a:t>pooled</a:t>
            </a:r>
            <a:r>
              <a:rPr lang="sv-SE" b="1" dirty="0"/>
              <a:t>, </a:t>
            </a:r>
            <a:r>
              <a:rPr lang="sv-SE" b="1" dirty="0" err="1"/>
              <a:t>privately</a:t>
            </a:r>
            <a:r>
              <a:rPr lang="sv-SE" b="1" dirty="0"/>
              <a:t> </a:t>
            </a:r>
            <a:r>
              <a:rPr lang="sv-SE" b="1" dirty="0" err="1"/>
              <a:t>organized</a:t>
            </a:r>
            <a:r>
              <a:rPr lang="sv-SE" b="1" dirty="0"/>
              <a:t> investment </a:t>
            </a:r>
            <a:r>
              <a:rPr lang="sv-SE" b="1" dirty="0" err="1"/>
              <a:t>vehicle</a:t>
            </a:r>
            <a:r>
              <a:rPr lang="sv-SE" b="1" dirty="0"/>
              <a:t> </a:t>
            </a:r>
            <a:r>
              <a:rPr lang="sv-SE" b="1" dirty="0" err="1"/>
              <a:t>that</a:t>
            </a:r>
            <a:r>
              <a:rPr lang="sv-SE" b="1" dirty="0"/>
              <a:t> is </a:t>
            </a:r>
            <a:r>
              <a:rPr lang="sv-SE" b="1" dirty="0" err="1"/>
              <a:t>administered</a:t>
            </a:r>
            <a:r>
              <a:rPr lang="sv-SE" b="1" dirty="0"/>
              <a:t> by </a:t>
            </a:r>
            <a:r>
              <a:rPr lang="sv-SE" b="1" dirty="0" err="1"/>
              <a:t>professional</a:t>
            </a:r>
            <a:r>
              <a:rPr lang="sv-SE" b="1" dirty="0"/>
              <a:t> investment managers </a:t>
            </a:r>
            <a:r>
              <a:rPr lang="sv-SE" b="1" dirty="0" err="1"/>
              <a:t>who</a:t>
            </a:r>
            <a:r>
              <a:rPr lang="sv-SE" b="1" dirty="0"/>
              <a:t> </a:t>
            </a:r>
            <a:r>
              <a:rPr lang="sv-SE" b="1" dirty="0" err="1"/>
              <a:t>have</a:t>
            </a:r>
            <a:r>
              <a:rPr lang="sv-SE" b="1" dirty="0"/>
              <a:t> </a:t>
            </a:r>
            <a:r>
              <a:rPr lang="sv-SE" b="1" dirty="0" err="1"/>
              <a:t>significant</a:t>
            </a:r>
            <a:r>
              <a:rPr lang="sv-SE" b="1" dirty="0"/>
              <a:t> investment in the </a:t>
            </a:r>
            <a:r>
              <a:rPr lang="sv-SE" b="1" dirty="0" err="1"/>
              <a:t>fund</a:t>
            </a:r>
            <a:r>
              <a:rPr lang="sv-SE" b="1" dirty="0"/>
              <a:t>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… </a:t>
            </a:r>
            <a:r>
              <a:rPr lang="sv-SE" dirty="0" err="1"/>
              <a:t>hedge</a:t>
            </a:r>
            <a:r>
              <a:rPr lang="sv-SE" dirty="0"/>
              <a:t> </a:t>
            </a:r>
            <a:r>
              <a:rPr lang="sv-SE" dirty="0" err="1"/>
              <a:t>funds</a:t>
            </a:r>
            <a:r>
              <a:rPr lang="sv-SE" dirty="0"/>
              <a:t>, like private </a:t>
            </a:r>
            <a:r>
              <a:rPr lang="sv-SE" dirty="0" err="1"/>
              <a:t>equity</a:t>
            </a:r>
            <a:r>
              <a:rPr lang="sv-SE" dirty="0"/>
              <a:t>, </a:t>
            </a:r>
            <a:r>
              <a:rPr lang="sv-SE" dirty="0" err="1"/>
              <a:t>are</a:t>
            </a:r>
            <a:r>
              <a:rPr lang="sv-SE" dirty="0"/>
              <a:t> not </a:t>
            </a:r>
            <a:r>
              <a:rPr lang="sv-SE" dirty="0" err="1"/>
              <a:t>open</a:t>
            </a:r>
            <a:r>
              <a:rPr lang="sv-SE" dirty="0"/>
              <a:t> to the public and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only</a:t>
            </a:r>
            <a:r>
              <a:rPr lang="sv-SE" dirty="0"/>
              <a:t> be </a:t>
            </a:r>
            <a:r>
              <a:rPr lang="sv-SE" dirty="0" err="1"/>
              <a:t>invested</a:t>
            </a:r>
            <a:r>
              <a:rPr lang="sv-SE" dirty="0"/>
              <a:t> in by </a:t>
            </a:r>
            <a:r>
              <a:rPr lang="sv-SE" dirty="0" err="1"/>
              <a:t>accredited</a:t>
            </a:r>
            <a:r>
              <a:rPr lang="sv-SE" dirty="0"/>
              <a:t> </a:t>
            </a:r>
            <a:r>
              <a:rPr lang="sv-SE" dirty="0" err="1"/>
              <a:t>investors</a:t>
            </a:r>
            <a:r>
              <a:rPr lang="sv-SE" dirty="0"/>
              <a:t> (</a:t>
            </a:r>
            <a:r>
              <a:rPr lang="sv-SE" dirty="0" err="1"/>
              <a:t>e.g</a:t>
            </a:r>
            <a:r>
              <a:rPr lang="sv-SE" dirty="0"/>
              <a:t>., </a:t>
            </a:r>
            <a:r>
              <a:rPr lang="sv-SE" dirty="0" err="1"/>
              <a:t>financially</a:t>
            </a:r>
            <a:r>
              <a:rPr lang="sv-SE" dirty="0"/>
              <a:t> </a:t>
            </a:r>
            <a:r>
              <a:rPr lang="sv-SE" dirty="0" err="1"/>
              <a:t>sophisti</a:t>
            </a:r>
            <a:r>
              <a:rPr lang="sv-SE" dirty="0"/>
              <a:t>- </a:t>
            </a:r>
            <a:r>
              <a:rPr lang="sv-SE" dirty="0" err="1"/>
              <a:t>cated</a:t>
            </a:r>
            <a:r>
              <a:rPr lang="sv-SE" dirty="0"/>
              <a:t> </a:t>
            </a:r>
            <a:r>
              <a:rPr lang="sv-SE" dirty="0" err="1"/>
              <a:t>investors</a:t>
            </a:r>
            <a:r>
              <a:rPr lang="sv-SE" dirty="0"/>
              <a:t> </a:t>
            </a:r>
            <a:r>
              <a:rPr lang="sv-SE" dirty="0" err="1"/>
              <a:t>such</a:t>
            </a:r>
            <a:r>
              <a:rPr lang="sv-SE" dirty="0"/>
              <a:t> as </a:t>
            </a:r>
            <a:r>
              <a:rPr lang="sv-SE" dirty="0" err="1"/>
              <a:t>high-net-worth</a:t>
            </a:r>
            <a:r>
              <a:rPr lang="sv-SE" dirty="0"/>
              <a:t> </a:t>
            </a:r>
            <a:r>
              <a:rPr lang="sv-SE" dirty="0" err="1"/>
              <a:t>individuals</a:t>
            </a:r>
            <a:r>
              <a:rPr lang="sv-SE" dirty="0"/>
              <a:t>, </a:t>
            </a:r>
            <a:r>
              <a:rPr lang="sv-SE" dirty="0" err="1"/>
              <a:t>mutual</a:t>
            </a:r>
            <a:r>
              <a:rPr lang="sv-SE" dirty="0"/>
              <a:t> </a:t>
            </a:r>
            <a:r>
              <a:rPr lang="sv-SE" dirty="0" err="1"/>
              <a:t>funds</a:t>
            </a:r>
            <a:r>
              <a:rPr lang="sv-SE" dirty="0"/>
              <a:t>, pension </a:t>
            </a:r>
            <a:r>
              <a:rPr lang="sv-SE" dirty="0" err="1"/>
              <a:t>funds</a:t>
            </a:r>
            <a:r>
              <a:rPr lang="sv-SE" dirty="0"/>
              <a:t>, or </a:t>
            </a:r>
            <a:r>
              <a:rPr lang="sv-SE" dirty="0" err="1"/>
              <a:t>insurance</a:t>
            </a:r>
            <a:r>
              <a:rPr lang="sv-SE" dirty="0"/>
              <a:t> </a:t>
            </a:r>
            <a:r>
              <a:rPr lang="sv-SE" dirty="0" err="1"/>
              <a:t>companies</a:t>
            </a:r>
            <a:r>
              <a:rPr lang="sv-SE" dirty="0"/>
              <a:t>).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988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84747E-0894-B340-9F0F-C11B05256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Differences</a:t>
            </a:r>
            <a:r>
              <a:rPr lang="sv-SE" dirty="0"/>
              <a:t> 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BB86683A-17F7-E943-9E98-D8B98C29A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810" y="1844824"/>
            <a:ext cx="7987654" cy="3645149"/>
          </a:xfrm>
        </p:spPr>
      </p:pic>
    </p:spTree>
    <p:extLst>
      <p:ext uri="{BB962C8B-B14F-4D97-AF65-F5344CB8AC3E}">
        <p14:creationId xmlns:p14="http://schemas.microsoft.com/office/powerpoint/2010/main" val="4055787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F44739-CC71-4E44-939A-8FEF987DD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700" dirty="0"/>
              <a:t>A </a:t>
            </a:r>
            <a:r>
              <a:rPr lang="sv-SE" sz="2700" dirty="0" err="1"/>
              <a:t>difference</a:t>
            </a:r>
            <a:r>
              <a:rPr lang="sv-SE" sz="2700" dirty="0"/>
              <a:t>..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8C00805-19D8-9545-8338-9DADA5C61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”</a:t>
            </a:r>
            <a:r>
              <a:rPr lang="sv-SE" dirty="0" err="1"/>
              <a:t>Unlike</a:t>
            </a:r>
            <a:r>
              <a:rPr lang="sv-SE" dirty="0"/>
              <a:t>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institutional</a:t>
            </a:r>
            <a:r>
              <a:rPr lang="sv-SE" dirty="0"/>
              <a:t> </a:t>
            </a:r>
            <a:r>
              <a:rPr lang="sv-SE" dirty="0" err="1"/>
              <a:t>investors</a:t>
            </a:r>
            <a:r>
              <a:rPr lang="sv-SE" dirty="0"/>
              <a:t>, </a:t>
            </a:r>
            <a:r>
              <a:rPr lang="sv-SE" dirty="0" err="1"/>
              <a:t>hedge</a:t>
            </a:r>
            <a:r>
              <a:rPr lang="sv-SE" dirty="0"/>
              <a:t> </a:t>
            </a:r>
            <a:r>
              <a:rPr lang="sv-SE" dirty="0" err="1"/>
              <a:t>funds</a:t>
            </a:r>
            <a:r>
              <a:rPr lang="sv-SE" dirty="0"/>
              <a:t>, like private </a:t>
            </a:r>
            <a:r>
              <a:rPr lang="sv-SE" dirty="0" err="1"/>
              <a:t>equity</a:t>
            </a:r>
            <a:r>
              <a:rPr lang="sv-SE" dirty="0"/>
              <a:t>, </a:t>
            </a:r>
            <a:r>
              <a:rPr lang="sv-SE" b="1" dirty="0" err="1"/>
              <a:t>can</a:t>
            </a:r>
            <a:r>
              <a:rPr lang="sv-SE" b="1" dirty="0"/>
              <a:t> </a:t>
            </a:r>
            <a:r>
              <a:rPr lang="sv-SE" b="1" dirty="0" err="1"/>
              <a:t>take</a:t>
            </a:r>
            <a:r>
              <a:rPr lang="sv-SE" b="1" dirty="0"/>
              <a:t> </a:t>
            </a:r>
            <a:r>
              <a:rPr lang="sv-SE" b="1" dirty="0" err="1"/>
              <a:t>large</a:t>
            </a:r>
            <a:r>
              <a:rPr lang="sv-SE" b="1" dirty="0"/>
              <a:t> stakes in a </a:t>
            </a:r>
            <a:r>
              <a:rPr lang="sv-SE" b="1" dirty="0" err="1"/>
              <a:t>company</a:t>
            </a:r>
            <a:r>
              <a:rPr lang="sv-SE" b="1" dirty="0"/>
              <a:t>, </a:t>
            </a:r>
            <a:r>
              <a:rPr lang="sv-SE" b="1" dirty="0" err="1"/>
              <a:t>since</a:t>
            </a:r>
            <a:r>
              <a:rPr lang="sv-SE" b="1" dirty="0"/>
              <a:t> </a:t>
            </a:r>
            <a:r>
              <a:rPr lang="sv-SE" b="1" dirty="0" err="1"/>
              <a:t>they</a:t>
            </a:r>
            <a:r>
              <a:rPr lang="sv-SE" b="1" dirty="0"/>
              <a:t> </a:t>
            </a:r>
            <a:r>
              <a:rPr lang="sv-SE" b="1" dirty="0" err="1"/>
              <a:t>are</a:t>
            </a:r>
            <a:r>
              <a:rPr lang="sv-SE" b="1" dirty="0"/>
              <a:t> not </a:t>
            </a:r>
            <a:r>
              <a:rPr lang="sv-SE" b="1" dirty="0" err="1"/>
              <a:t>required</a:t>
            </a:r>
            <a:r>
              <a:rPr lang="sv-SE" b="1" dirty="0"/>
              <a:t> to </a:t>
            </a:r>
            <a:r>
              <a:rPr lang="sv-SE" b="1" dirty="0" err="1"/>
              <a:t>hold</a:t>
            </a:r>
            <a:r>
              <a:rPr lang="sv-SE" b="1" dirty="0"/>
              <a:t> a </a:t>
            </a:r>
            <a:r>
              <a:rPr lang="sv-SE" b="1" dirty="0" err="1"/>
              <a:t>diversified</a:t>
            </a:r>
            <a:r>
              <a:rPr lang="sv-SE" b="1" dirty="0"/>
              <a:t> portfolio. </a:t>
            </a:r>
            <a:r>
              <a:rPr lang="sv-SE" dirty="0"/>
              <a:t>Like </a:t>
            </a:r>
            <a:r>
              <a:rPr lang="sv-SE" dirty="0" err="1"/>
              <a:t>other</a:t>
            </a:r>
            <a:r>
              <a:rPr lang="sv-SE" dirty="0"/>
              <a:t> investment </a:t>
            </a:r>
            <a:r>
              <a:rPr lang="sv-SE" dirty="0" err="1"/>
              <a:t>vehicles</a:t>
            </a:r>
            <a:r>
              <a:rPr lang="sv-SE" dirty="0"/>
              <a:t>, </a:t>
            </a:r>
            <a:r>
              <a:rPr lang="sv-SE" dirty="0" err="1"/>
              <a:t>hedge</a:t>
            </a:r>
            <a:r>
              <a:rPr lang="sv-SE" dirty="0"/>
              <a:t> </a:t>
            </a:r>
            <a:r>
              <a:rPr lang="sv-SE" dirty="0" err="1"/>
              <a:t>funds</a:t>
            </a:r>
            <a:r>
              <a:rPr lang="sv-SE" dirty="0"/>
              <a:t> </a:t>
            </a:r>
            <a:r>
              <a:rPr lang="sv-SE" dirty="0" err="1"/>
              <a:t>collect</a:t>
            </a:r>
            <a:r>
              <a:rPr lang="sv-SE" dirty="0"/>
              <a:t> a 1–2% </a:t>
            </a:r>
            <a:r>
              <a:rPr lang="sv-SE" dirty="0" err="1"/>
              <a:t>fee</a:t>
            </a:r>
            <a:r>
              <a:rPr lang="sv-SE" dirty="0"/>
              <a:t> </a:t>
            </a:r>
            <a:r>
              <a:rPr lang="sv-SE" dirty="0" err="1"/>
              <a:t>based</a:t>
            </a:r>
            <a:r>
              <a:rPr lang="sv-SE" dirty="0"/>
              <a:t> on assets under management,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</a:t>
            </a:r>
            <a:r>
              <a:rPr lang="sv-SE" dirty="0" err="1"/>
              <a:t>earn</a:t>
            </a:r>
            <a:r>
              <a:rPr lang="sv-SE" dirty="0"/>
              <a:t> 20%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gain</a:t>
            </a:r>
            <a:r>
              <a:rPr lang="sv-SE" dirty="0"/>
              <a:t> in </a:t>
            </a:r>
            <a:r>
              <a:rPr lang="sv-SE" dirty="0" err="1"/>
              <a:t>value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investment portfolio. Given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compensation</a:t>
            </a:r>
            <a:r>
              <a:rPr lang="sv-SE" dirty="0"/>
              <a:t> </a:t>
            </a:r>
            <a:r>
              <a:rPr lang="sv-SE" dirty="0" err="1"/>
              <a:t>structure</a:t>
            </a:r>
            <a:r>
              <a:rPr lang="sv-SE" dirty="0"/>
              <a:t> and </a:t>
            </a:r>
            <a:r>
              <a:rPr lang="sv-SE" dirty="0" err="1"/>
              <a:t>since</a:t>
            </a:r>
            <a:r>
              <a:rPr lang="sv-SE" dirty="0"/>
              <a:t> the principals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these</a:t>
            </a:r>
            <a:r>
              <a:rPr lang="sv-SE" dirty="0"/>
              <a:t> </a:t>
            </a:r>
            <a:r>
              <a:rPr lang="sv-SE" dirty="0" err="1"/>
              <a:t>funds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own</a:t>
            </a:r>
            <a:r>
              <a:rPr lang="sv-SE" dirty="0"/>
              <a:t> </a:t>
            </a:r>
            <a:r>
              <a:rPr lang="sv-SE" dirty="0" err="1"/>
              <a:t>wealth</a:t>
            </a:r>
            <a:r>
              <a:rPr lang="sv-SE" dirty="0"/>
              <a:t> </a:t>
            </a:r>
            <a:r>
              <a:rPr lang="sv-SE" dirty="0" err="1"/>
              <a:t>invested</a:t>
            </a:r>
            <a:r>
              <a:rPr lang="sv-SE" dirty="0"/>
              <a:t>, </a:t>
            </a:r>
            <a:r>
              <a:rPr lang="sv-SE" dirty="0" err="1"/>
              <a:t>hedge</a:t>
            </a:r>
            <a:r>
              <a:rPr lang="sv-SE" dirty="0"/>
              <a:t> </a:t>
            </a:r>
            <a:r>
              <a:rPr lang="sv-SE" dirty="0" err="1"/>
              <a:t>funds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strong </a:t>
            </a:r>
            <a:r>
              <a:rPr lang="sv-SE" dirty="0" err="1"/>
              <a:t>incentives</a:t>
            </a:r>
            <a:r>
              <a:rPr lang="sv-SE" dirty="0"/>
              <a:t> to </a:t>
            </a:r>
            <a:r>
              <a:rPr lang="sv-SE" dirty="0" err="1"/>
              <a:t>generate</a:t>
            </a:r>
            <a:r>
              <a:rPr lang="sv-SE" dirty="0"/>
              <a:t> positive </a:t>
            </a:r>
            <a:r>
              <a:rPr lang="sv-SE" dirty="0" err="1"/>
              <a:t>returns</a:t>
            </a:r>
            <a:r>
              <a:rPr lang="sv-SE" dirty="0"/>
              <a:t>, </a:t>
            </a:r>
            <a:r>
              <a:rPr lang="sv-SE" dirty="0" err="1"/>
              <a:t>which</a:t>
            </a:r>
            <a:r>
              <a:rPr lang="sv-SE" dirty="0"/>
              <a:t> </a:t>
            </a:r>
            <a:r>
              <a:rPr lang="sv-SE" dirty="0" err="1"/>
              <a:t>ac-counts</a:t>
            </a:r>
            <a:r>
              <a:rPr lang="sv-SE" dirty="0"/>
              <a:t> for </a:t>
            </a:r>
            <a:r>
              <a:rPr lang="sv-SE" dirty="0" err="1"/>
              <a:t>their</a:t>
            </a:r>
            <a:r>
              <a:rPr lang="sv-SE" dirty="0"/>
              <a:t> aggressive </a:t>
            </a:r>
            <a:r>
              <a:rPr lang="sv-SE" dirty="0" err="1"/>
              <a:t>behavior</a:t>
            </a:r>
            <a:r>
              <a:rPr lang="sv-SE" dirty="0"/>
              <a:t> and investment </a:t>
            </a:r>
            <a:r>
              <a:rPr lang="sv-SE" dirty="0" err="1"/>
              <a:t>strategies</a:t>
            </a:r>
            <a:r>
              <a:rPr lang="sv-SE" dirty="0"/>
              <a:t>.”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4140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EB1526-CBAB-C44B-90A6-CB24C2E8C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2886491-F41C-B84B-AA54-524FC8CC7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Introduction</a:t>
            </a:r>
            <a:r>
              <a:rPr lang="sv-SE" dirty="0"/>
              <a:t> to PE and </a:t>
            </a:r>
            <a:r>
              <a:rPr lang="sv-SE" dirty="0" err="1"/>
              <a:t>activist</a:t>
            </a:r>
            <a:r>
              <a:rPr lang="sv-SE" dirty="0"/>
              <a:t> </a:t>
            </a:r>
            <a:r>
              <a:rPr lang="sv-SE" dirty="0" err="1"/>
              <a:t>funds</a:t>
            </a:r>
            <a:r>
              <a:rPr lang="sv-SE" dirty="0"/>
              <a:t> (</a:t>
            </a:r>
            <a:r>
              <a:rPr lang="sv-SE" dirty="0" err="1"/>
              <a:t>Hedge</a:t>
            </a:r>
            <a:r>
              <a:rPr lang="sv-SE" dirty="0"/>
              <a:t> </a:t>
            </a:r>
            <a:r>
              <a:rPr lang="sv-SE" dirty="0" err="1"/>
              <a:t>funds</a:t>
            </a:r>
            <a:r>
              <a:rPr lang="sv-SE" dirty="0"/>
              <a:t>).</a:t>
            </a:r>
          </a:p>
          <a:p>
            <a:endParaRPr lang="sv-SE" dirty="0"/>
          </a:p>
          <a:p>
            <a:r>
              <a:rPr lang="sv-SE" dirty="0"/>
              <a:t> </a:t>
            </a:r>
            <a:r>
              <a:rPr lang="sv-SE" dirty="0" err="1"/>
              <a:t>Intellectual</a:t>
            </a:r>
            <a:r>
              <a:rPr lang="sv-SE" dirty="0"/>
              <a:t> </a:t>
            </a:r>
            <a:r>
              <a:rPr lang="sv-SE" dirty="0" err="1"/>
              <a:t>roots</a:t>
            </a:r>
            <a:r>
              <a:rPr lang="sv-SE" dirty="0"/>
              <a:t> and research </a:t>
            </a:r>
            <a:r>
              <a:rPr lang="sv-SE" dirty="0" err="1"/>
              <a:t>related</a:t>
            </a:r>
            <a:r>
              <a:rPr lang="sv-SE" dirty="0"/>
              <a:t> to PE</a:t>
            </a:r>
          </a:p>
          <a:p>
            <a:endParaRPr lang="sv-SE" dirty="0"/>
          </a:p>
          <a:p>
            <a:r>
              <a:rPr lang="sv-SE" dirty="0"/>
              <a:t>PE – </a:t>
            </a:r>
            <a:r>
              <a:rPr lang="sv-SE" dirty="0" err="1"/>
              <a:t>how</a:t>
            </a:r>
            <a:r>
              <a:rPr lang="sv-SE" dirty="0"/>
              <a:t> it </a:t>
            </a:r>
            <a:r>
              <a:rPr lang="sv-SE" dirty="0" err="1"/>
              <a:t>works</a:t>
            </a:r>
            <a:r>
              <a:rPr lang="sv-SE" dirty="0"/>
              <a:t>. </a:t>
            </a:r>
            <a:r>
              <a:rPr lang="sv-SE" dirty="0" err="1"/>
              <a:t>Example</a:t>
            </a:r>
            <a:r>
              <a:rPr lang="sv-SE" dirty="0"/>
              <a:t> EQT. </a:t>
            </a:r>
          </a:p>
          <a:p>
            <a:endParaRPr lang="sv-SE" dirty="0"/>
          </a:p>
          <a:p>
            <a:r>
              <a:rPr lang="sv-SE" dirty="0"/>
              <a:t>PE – do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better</a:t>
            </a:r>
            <a:r>
              <a:rPr lang="sv-SE" dirty="0"/>
              <a:t> management?</a:t>
            </a:r>
          </a:p>
          <a:p>
            <a:endParaRPr lang="sv-SE" dirty="0"/>
          </a:p>
          <a:p>
            <a:r>
              <a:rPr lang="sv-SE" dirty="0" err="1"/>
              <a:t>Hedge</a:t>
            </a:r>
            <a:r>
              <a:rPr lang="sv-SE" dirty="0"/>
              <a:t> </a:t>
            </a:r>
            <a:r>
              <a:rPr lang="sv-SE" dirty="0" err="1"/>
              <a:t>funds</a:t>
            </a:r>
            <a:r>
              <a:rPr lang="sv-SE" dirty="0"/>
              <a:t> – </a:t>
            </a:r>
            <a:r>
              <a:rPr lang="sv-SE" dirty="0" err="1"/>
              <a:t>how</a:t>
            </a:r>
            <a:r>
              <a:rPr lang="sv-SE" dirty="0"/>
              <a:t> it </a:t>
            </a:r>
            <a:r>
              <a:rPr lang="sv-SE" dirty="0" err="1"/>
              <a:t>works</a:t>
            </a:r>
            <a:r>
              <a:rPr lang="sv-SE" dirty="0"/>
              <a:t>. </a:t>
            </a:r>
            <a:r>
              <a:rPr lang="sv-SE" dirty="0" err="1"/>
              <a:t>Example</a:t>
            </a:r>
            <a:r>
              <a:rPr lang="sv-SE" dirty="0"/>
              <a:t> </a:t>
            </a:r>
            <a:r>
              <a:rPr lang="sv-SE" dirty="0" err="1"/>
              <a:t>Cevian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6255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B788A3-65D6-EC4A-86BD-D3BFCF438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Hedge</a:t>
            </a:r>
            <a:r>
              <a:rPr lang="sv-SE" dirty="0"/>
              <a:t> </a:t>
            </a:r>
            <a:r>
              <a:rPr lang="sv-SE" dirty="0" err="1"/>
              <a:t>Funds</a:t>
            </a:r>
            <a:r>
              <a:rPr lang="sv-SE" dirty="0"/>
              <a:t> – </a:t>
            </a:r>
            <a:r>
              <a:rPr lang="sv-SE" dirty="0" err="1"/>
              <a:t>mechanisms</a:t>
            </a:r>
            <a:r>
              <a:rPr lang="sv-SE" dirty="0"/>
              <a:t> 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0AB012A-DF2E-F542-84BE-1205B9790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2204864"/>
            <a:ext cx="7488832" cy="3744416"/>
          </a:xfrm>
        </p:spPr>
      </p:pic>
    </p:spTree>
    <p:extLst>
      <p:ext uri="{BB962C8B-B14F-4D97-AF65-F5344CB8AC3E}">
        <p14:creationId xmlns:p14="http://schemas.microsoft.com/office/powerpoint/2010/main" val="1487406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3367D9-D185-164A-891F-7616A1EE5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700" dirty="0"/>
              <a:t>The </a:t>
            </a:r>
            <a:r>
              <a:rPr lang="sv-SE" sz="2700" dirty="0" err="1"/>
              <a:t>Importance</a:t>
            </a:r>
            <a:r>
              <a:rPr lang="sv-SE" sz="2700" dirty="0"/>
              <a:t> </a:t>
            </a:r>
            <a:r>
              <a:rPr lang="sv-SE" sz="2700" dirty="0" err="1"/>
              <a:t>of</a:t>
            </a:r>
            <a:r>
              <a:rPr lang="sv-SE" sz="2700" dirty="0"/>
              <a:t> ISS </a:t>
            </a:r>
            <a:r>
              <a:rPr lang="sv-SE" sz="1500" dirty="0"/>
              <a:t>p 103 </a:t>
            </a:r>
            <a:r>
              <a:rPr lang="sv-SE" sz="1500" dirty="0" err="1"/>
              <a:t>See</a:t>
            </a:r>
            <a:r>
              <a:rPr lang="sv-SE" sz="1500" dirty="0"/>
              <a:t> Ericsson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8B9D9A-31CF-9143-BF3F-4A1133081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”</a:t>
            </a:r>
            <a:r>
              <a:rPr lang="sv-SE" dirty="0" err="1"/>
              <a:t>Finally</a:t>
            </a:r>
            <a:r>
              <a:rPr lang="sv-SE" dirty="0"/>
              <a:t>, </a:t>
            </a:r>
            <a:r>
              <a:rPr lang="sv-SE" dirty="0" err="1"/>
              <a:t>proxy</a:t>
            </a:r>
            <a:r>
              <a:rPr lang="sv-SE" dirty="0"/>
              <a:t> </a:t>
            </a:r>
            <a:r>
              <a:rPr lang="sv-SE" dirty="0" err="1"/>
              <a:t>advisory</a:t>
            </a:r>
            <a:r>
              <a:rPr lang="sv-SE" dirty="0"/>
              <a:t> </a:t>
            </a:r>
            <a:r>
              <a:rPr lang="sv-SE" dirty="0" err="1"/>
              <a:t>firms</a:t>
            </a:r>
            <a:r>
              <a:rPr lang="sv-SE" dirty="0"/>
              <a:t> </a:t>
            </a:r>
            <a:r>
              <a:rPr lang="sv-SE" dirty="0" err="1"/>
              <a:t>such</a:t>
            </a:r>
            <a:r>
              <a:rPr lang="sv-SE" dirty="0"/>
              <a:t> as </a:t>
            </a:r>
            <a:r>
              <a:rPr lang="sv-SE" dirty="0" err="1"/>
              <a:t>Institutional</a:t>
            </a:r>
            <a:r>
              <a:rPr lang="sv-SE" dirty="0"/>
              <a:t> </a:t>
            </a:r>
            <a:r>
              <a:rPr lang="sv-SE" dirty="0" err="1"/>
              <a:t>Shareholders</a:t>
            </a:r>
            <a:r>
              <a:rPr lang="sv-SE" dirty="0"/>
              <a:t> Services (ISS) </a:t>
            </a:r>
            <a:r>
              <a:rPr lang="sv-SE" dirty="0" err="1"/>
              <a:t>have</a:t>
            </a:r>
            <a:r>
              <a:rPr lang="sv-SE" dirty="0"/>
              <a:t> “</a:t>
            </a:r>
            <a:r>
              <a:rPr lang="sv-SE" dirty="0" err="1"/>
              <a:t>become</a:t>
            </a:r>
            <a:r>
              <a:rPr lang="sv-SE" dirty="0"/>
              <a:t> </a:t>
            </a:r>
            <a:r>
              <a:rPr lang="sv-SE" dirty="0" err="1"/>
              <a:t>enormously</a:t>
            </a:r>
            <a:r>
              <a:rPr lang="sv-SE" dirty="0"/>
              <a:t> </a:t>
            </a:r>
            <a:r>
              <a:rPr lang="sv-SE" dirty="0" err="1"/>
              <a:t>influential</a:t>
            </a:r>
            <a:r>
              <a:rPr lang="sv-SE" dirty="0"/>
              <a:t> and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</a:t>
            </a:r>
            <a:r>
              <a:rPr lang="sv-SE" dirty="0" err="1"/>
              <a:t>helped</a:t>
            </a:r>
            <a:r>
              <a:rPr lang="sv-SE" dirty="0"/>
              <a:t> </a:t>
            </a:r>
            <a:r>
              <a:rPr lang="sv-SE" dirty="0" err="1"/>
              <a:t>weaken</a:t>
            </a:r>
            <a:r>
              <a:rPr lang="sv-SE" dirty="0"/>
              <a:t> </a:t>
            </a:r>
            <a:r>
              <a:rPr lang="sv-SE" dirty="0" err="1"/>
              <a:t>corporate</a:t>
            </a:r>
            <a:r>
              <a:rPr lang="sv-SE" dirty="0"/>
              <a:t> </a:t>
            </a:r>
            <a:r>
              <a:rPr lang="sv-SE" dirty="0" err="1"/>
              <a:t>defenses</a:t>
            </a:r>
            <a:r>
              <a:rPr lang="sv-SE" dirty="0"/>
              <a:t>” (Briggs, 2007, p. 692). ISS </a:t>
            </a:r>
            <a:r>
              <a:rPr lang="sv-SE" dirty="0" err="1"/>
              <a:t>strongly</a:t>
            </a:r>
            <a:r>
              <a:rPr lang="sv-SE" dirty="0"/>
              <a:t> supports </a:t>
            </a:r>
            <a:r>
              <a:rPr lang="sv-SE" dirty="0" err="1"/>
              <a:t>shareholder</a:t>
            </a:r>
            <a:r>
              <a:rPr lang="sv-SE" dirty="0"/>
              <a:t> </a:t>
            </a:r>
            <a:r>
              <a:rPr lang="sv-SE" dirty="0" err="1"/>
              <a:t>activism</a:t>
            </a:r>
            <a:r>
              <a:rPr lang="sv-SE" dirty="0"/>
              <a:t>, </a:t>
            </a:r>
            <a:r>
              <a:rPr lang="sv-SE" dirty="0" err="1"/>
              <a:t>opposing</a:t>
            </a:r>
            <a:r>
              <a:rPr lang="sv-SE" dirty="0"/>
              <a:t> </a:t>
            </a:r>
            <a:r>
              <a:rPr lang="sv-SE" dirty="0" err="1"/>
              <a:t>takeover</a:t>
            </a:r>
            <a:r>
              <a:rPr lang="sv-SE" dirty="0"/>
              <a:t> </a:t>
            </a:r>
            <a:r>
              <a:rPr lang="sv-SE" dirty="0" err="1"/>
              <a:t>defenses</a:t>
            </a:r>
            <a:r>
              <a:rPr lang="sv-SE" dirty="0"/>
              <a:t> </a:t>
            </a:r>
            <a:r>
              <a:rPr lang="sv-SE" dirty="0" err="1"/>
              <a:t>such</a:t>
            </a:r>
            <a:r>
              <a:rPr lang="sv-SE" dirty="0"/>
              <a:t> as </a:t>
            </a:r>
            <a:r>
              <a:rPr lang="sv-SE" dirty="0" err="1"/>
              <a:t>poi</a:t>
            </a:r>
            <a:r>
              <a:rPr lang="sv-SE" dirty="0"/>
              <a:t>- son pills and </a:t>
            </a:r>
            <a:r>
              <a:rPr lang="sv-SE" dirty="0" err="1"/>
              <a:t>staggered</a:t>
            </a:r>
            <a:r>
              <a:rPr lang="sv-SE" dirty="0"/>
              <a:t> boards, </a:t>
            </a:r>
            <a:r>
              <a:rPr lang="sv-SE" dirty="0" err="1"/>
              <a:t>which</a:t>
            </a:r>
            <a:r>
              <a:rPr lang="sv-SE" dirty="0"/>
              <a:t> has </a:t>
            </a:r>
            <a:r>
              <a:rPr lang="sv-SE" dirty="0" err="1"/>
              <a:t>resulted</a:t>
            </a:r>
            <a:r>
              <a:rPr lang="sv-SE" dirty="0"/>
              <a:t> in </a:t>
            </a:r>
            <a:r>
              <a:rPr lang="sv-SE" dirty="0" err="1"/>
              <a:t>most</a:t>
            </a:r>
            <a:r>
              <a:rPr lang="sv-SE" dirty="0"/>
              <a:t> public </a:t>
            </a:r>
            <a:r>
              <a:rPr lang="sv-SE" dirty="0" err="1"/>
              <a:t>companies</a:t>
            </a:r>
            <a:r>
              <a:rPr lang="sv-SE" dirty="0"/>
              <a:t> </a:t>
            </a:r>
            <a:r>
              <a:rPr lang="sv-SE" dirty="0" err="1"/>
              <a:t>complying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guidelines</a:t>
            </a:r>
            <a:r>
              <a:rPr lang="sv-SE" dirty="0"/>
              <a:t> (</a:t>
            </a:r>
            <a:r>
              <a:rPr lang="sv-SE" dirty="0" err="1"/>
              <a:t>Coffee</a:t>
            </a:r>
            <a:r>
              <a:rPr lang="sv-SE" dirty="0"/>
              <a:t> &amp; </a:t>
            </a:r>
            <a:r>
              <a:rPr lang="sv-SE" dirty="0" err="1"/>
              <a:t>Palia</a:t>
            </a:r>
            <a:r>
              <a:rPr lang="sv-SE" dirty="0"/>
              <a:t>, 2016). As a </a:t>
            </a:r>
            <a:r>
              <a:rPr lang="sv-SE" dirty="0" err="1"/>
              <a:t>result</a:t>
            </a:r>
            <a:r>
              <a:rPr lang="sv-SE" dirty="0"/>
              <a:t>, </a:t>
            </a:r>
            <a:r>
              <a:rPr lang="sv-SE" dirty="0" err="1"/>
              <a:t>companies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face the </a:t>
            </a:r>
            <a:r>
              <a:rPr lang="sv-SE" dirty="0" err="1"/>
              <a:t>prospect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entire</a:t>
            </a:r>
            <a:r>
              <a:rPr lang="sv-SE" dirty="0"/>
              <a:t> board </a:t>
            </a:r>
            <a:r>
              <a:rPr lang="sv-SE" dirty="0" err="1"/>
              <a:t>could</a:t>
            </a:r>
            <a:r>
              <a:rPr lang="sv-SE" dirty="0"/>
              <a:t> be </a:t>
            </a:r>
            <a:r>
              <a:rPr lang="sv-SE" dirty="0" err="1"/>
              <a:t>removed</a:t>
            </a:r>
            <a:r>
              <a:rPr lang="sv-SE" dirty="0"/>
              <a:t> in a </a:t>
            </a:r>
            <a:r>
              <a:rPr lang="sv-SE" dirty="0" err="1"/>
              <a:t>proxy</a:t>
            </a:r>
            <a:r>
              <a:rPr lang="sv-SE" dirty="0"/>
              <a:t> fight. ”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5166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66B4DD-491C-2C4B-B230-6BA452E06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Cevian</a:t>
            </a:r>
            <a:r>
              <a:rPr lang="sv-SE" dirty="0"/>
              <a:t>: Ericsson, Nordea, SKF, ABB…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8F1CA44-CBE4-5C4F-9B1D-EEB85F74E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”In </a:t>
            </a:r>
            <a:r>
              <a:rPr lang="sv-SE" dirty="0" err="1"/>
              <a:t>contrast</a:t>
            </a:r>
            <a:r>
              <a:rPr lang="sv-SE" dirty="0"/>
              <a:t>, </a:t>
            </a:r>
            <a:r>
              <a:rPr lang="sv-SE" dirty="0" err="1"/>
              <a:t>Cevian</a:t>
            </a:r>
            <a:r>
              <a:rPr lang="sv-SE" dirty="0"/>
              <a:t> </a:t>
            </a:r>
            <a:r>
              <a:rPr lang="sv-SE" dirty="0" err="1"/>
              <a:t>Capital</a:t>
            </a:r>
            <a:r>
              <a:rPr lang="sv-SE" dirty="0"/>
              <a:t>, the </a:t>
            </a:r>
            <a:r>
              <a:rPr lang="sv-SE" dirty="0" err="1"/>
              <a:t>largest</a:t>
            </a:r>
            <a:r>
              <a:rPr lang="sv-SE" dirty="0"/>
              <a:t> </a:t>
            </a:r>
            <a:r>
              <a:rPr lang="sv-SE" dirty="0" err="1"/>
              <a:t>European</a:t>
            </a:r>
            <a:r>
              <a:rPr lang="sv-SE" dirty="0"/>
              <a:t> </a:t>
            </a:r>
            <a:r>
              <a:rPr lang="sv-SE" dirty="0" err="1"/>
              <a:t>activist</a:t>
            </a:r>
            <a:r>
              <a:rPr lang="sv-SE" dirty="0"/>
              <a:t>, </a:t>
            </a:r>
            <a:r>
              <a:rPr lang="sv-SE" dirty="0" err="1"/>
              <a:t>pursues</a:t>
            </a:r>
            <a:r>
              <a:rPr lang="sv-SE" dirty="0"/>
              <a:t> a </a:t>
            </a:r>
            <a:r>
              <a:rPr lang="sv-SE" dirty="0" err="1"/>
              <a:t>completely</a:t>
            </a:r>
            <a:r>
              <a:rPr lang="sv-SE" dirty="0"/>
              <a:t> different approach </a:t>
            </a:r>
            <a:r>
              <a:rPr lang="sv-SE" b="1" dirty="0"/>
              <a:t>by </a:t>
            </a:r>
            <a:r>
              <a:rPr lang="sv-SE" b="1" dirty="0" err="1"/>
              <a:t>conducting</a:t>
            </a:r>
            <a:r>
              <a:rPr lang="sv-SE" b="1" dirty="0"/>
              <a:t> private </a:t>
            </a:r>
            <a:r>
              <a:rPr lang="sv-SE" b="1" dirty="0" err="1"/>
              <a:t>negotiations</a:t>
            </a:r>
            <a:r>
              <a:rPr lang="sv-SE" b="1" dirty="0"/>
              <a:t> </a:t>
            </a:r>
            <a:r>
              <a:rPr lang="sv-SE" b="1" dirty="0" err="1"/>
              <a:t>with</a:t>
            </a:r>
            <a:r>
              <a:rPr lang="sv-SE" b="1" dirty="0"/>
              <a:t> management and the board, </a:t>
            </a:r>
            <a:r>
              <a:rPr lang="sv-SE" b="1" dirty="0" err="1"/>
              <a:t>without</a:t>
            </a:r>
            <a:r>
              <a:rPr lang="sv-SE" b="1" dirty="0"/>
              <a:t> </a:t>
            </a:r>
            <a:r>
              <a:rPr lang="sv-SE" b="1" dirty="0" err="1"/>
              <a:t>issuing</a:t>
            </a:r>
            <a:r>
              <a:rPr lang="sv-SE" b="1" dirty="0"/>
              <a:t> letters or public </a:t>
            </a:r>
            <a:r>
              <a:rPr lang="sv-SE" b="1" dirty="0" err="1"/>
              <a:t>statements</a:t>
            </a:r>
            <a:r>
              <a:rPr lang="sv-SE" b="1" dirty="0"/>
              <a:t> </a:t>
            </a:r>
            <a:r>
              <a:rPr lang="sv-SE" b="1" dirty="0" err="1"/>
              <a:t>about</a:t>
            </a:r>
            <a:r>
              <a:rPr lang="sv-SE" b="1" dirty="0"/>
              <a:t> </a:t>
            </a:r>
            <a:r>
              <a:rPr lang="sv-SE" b="1" dirty="0" err="1"/>
              <a:t>its</a:t>
            </a:r>
            <a:r>
              <a:rPr lang="sv-SE" b="1" dirty="0"/>
              <a:t> </a:t>
            </a:r>
            <a:r>
              <a:rPr lang="sv-SE" b="1" dirty="0" err="1"/>
              <a:t>campaigns</a:t>
            </a:r>
            <a:r>
              <a:rPr lang="sv-SE" b="1" dirty="0"/>
              <a:t>.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motivates</a:t>
            </a:r>
            <a:r>
              <a:rPr lang="sv-SE" dirty="0"/>
              <a:t> and </a:t>
            </a:r>
            <a:r>
              <a:rPr lang="sv-SE" dirty="0" err="1"/>
              <a:t>determines</a:t>
            </a:r>
            <a:r>
              <a:rPr lang="sv-SE" dirty="0"/>
              <a:t> the </a:t>
            </a:r>
            <a:r>
              <a:rPr lang="sv-SE" dirty="0" err="1"/>
              <a:t>nature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an </a:t>
            </a:r>
            <a:r>
              <a:rPr lang="sv-SE" dirty="0" err="1"/>
              <a:t>activist’s</a:t>
            </a:r>
            <a:r>
              <a:rPr lang="sv-SE" dirty="0"/>
              <a:t> </a:t>
            </a:r>
            <a:r>
              <a:rPr lang="sv-SE" dirty="0" err="1"/>
              <a:t>campaign</a:t>
            </a:r>
            <a:r>
              <a:rPr lang="sv-SE" dirty="0"/>
              <a:t> and the </a:t>
            </a:r>
            <a:r>
              <a:rPr lang="sv-SE" dirty="0" err="1"/>
              <a:t>resulting</a:t>
            </a:r>
            <a:r>
              <a:rPr lang="sv-SE" dirty="0"/>
              <a:t> </a:t>
            </a:r>
            <a:r>
              <a:rPr lang="sv-SE" dirty="0" err="1"/>
              <a:t>impact</a:t>
            </a:r>
            <a:r>
              <a:rPr lang="sv-SE" dirty="0"/>
              <a:t> on the </a:t>
            </a:r>
            <a:r>
              <a:rPr lang="sv-SE" dirty="0" err="1"/>
              <a:t>various</a:t>
            </a:r>
            <a:r>
              <a:rPr lang="sv-SE" dirty="0"/>
              <a:t> </a:t>
            </a:r>
            <a:r>
              <a:rPr lang="sv-SE" dirty="0" err="1"/>
              <a:t>parties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questions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deserve</a:t>
            </a:r>
            <a:r>
              <a:rPr lang="sv-SE" dirty="0"/>
              <a:t> to be </a:t>
            </a:r>
            <a:r>
              <a:rPr lang="sv-SE" dirty="0" err="1"/>
              <a:t>explored</a:t>
            </a:r>
            <a:r>
              <a:rPr lang="sv-SE" dirty="0"/>
              <a:t> in order to </a:t>
            </a:r>
            <a:r>
              <a:rPr lang="sv-SE" dirty="0" err="1"/>
              <a:t>better</a:t>
            </a:r>
            <a:r>
              <a:rPr lang="sv-SE" dirty="0"/>
              <a:t> understand the </a:t>
            </a:r>
            <a:r>
              <a:rPr lang="sv-SE" dirty="0" err="1"/>
              <a:t>impact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hedge</a:t>
            </a:r>
            <a:r>
              <a:rPr lang="sv-SE" dirty="0"/>
              <a:t> </a:t>
            </a:r>
            <a:r>
              <a:rPr lang="sv-SE" dirty="0" err="1"/>
              <a:t>fund</a:t>
            </a:r>
            <a:r>
              <a:rPr lang="sv-SE" dirty="0"/>
              <a:t> </a:t>
            </a:r>
            <a:r>
              <a:rPr lang="sv-SE" dirty="0" err="1"/>
              <a:t>activism</a:t>
            </a:r>
            <a:r>
              <a:rPr lang="sv-SE" dirty="0"/>
              <a:t>.”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713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9F1F40-1D39-9B4F-A301-92B0950FF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owns</a:t>
            </a:r>
            <a:r>
              <a:rPr lang="sv-SE" dirty="0"/>
              <a:t> Nordea?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664092E8-FD8F-8640-8AB8-1D7BB5A8B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69" y="2226469"/>
            <a:ext cx="7800975" cy="3420666"/>
          </a:xfrm>
        </p:spPr>
      </p:pic>
    </p:spTree>
    <p:extLst>
      <p:ext uri="{BB962C8B-B14F-4D97-AF65-F5344CB8AC3E}">
        <p14:creationId xmlns:p14="http://schemas.microsoft.com/office/powerpoint/2010/main" val="4213691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036ED3-89B4-B34C-BD7C-58E4D45FE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owns</a:t>
            </a:r>
            <a:r>
              <a:rPr lang="sv-SE" dirty="0"/>
              <a:t> SKF?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BBE3B609-236A-B341-B2E2-462CD6AB0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51" y="2226469"/>
            <a:ext cx="6622256" cy="3263504"/>
          </a:xfrm>
        </p:spPr>
      </p:pic>
    </p:spTree>
    <p:extLst>
      <p:ext uri="{BB962C8B-B14F-4D97-AF65-F5344CB8AC3E}">
        <p14:creationId xmlns:p14="http://schemas.microsoft.com/office/powerpoint/2010/main" val="7491864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17D57B-AD7B-CD4D-A6A4-FE3CE701C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Cevian</a:t>
            </a:r>
            <a:r>
              <a:rPr lang="sv-SE" dirty="0"/>
              <a:t> </a:t>
            </a:r>
            <a:r>
              <a:rPr lang="sv-SE" dirty="0" err="1"/>
              <a:t>Executive</a:t>
            </a:r>
            <a:r>
              <a:rPr lang="sv-SE" dirty="0"/>
              <a:t> </a:t>
            </a:r>
            <a:r>
              <a:rPr lang="sv-SE" dirty="0" err="1"/>
              <a:t>Pay</a:t>
            </a:r>
            <a:r>
              <a:rPr lang="sv-SE" dirty="0"/>
              <a:t> and </a:t>
            </a:r>
            <a:r>
              <a:rPr lang="sv-SE" dirty="0" err="1"/>
              <a:t>Sustainability</a:t>
            </a:r>
            <a:r>
              <a:rPr lang="sv-SE"/>
              <a:t> Targets</a:t>
            </a:r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E3E5141D-6ACF-834D-9991-B6CDBA7A3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0922" y="2226469"/>
            <a:ext cx="5304234" cy="3263504"/>
          </a:xfrm>
        </p:spPr>
      </p:pic>
    </p:spTree>
    <p:extLst>
      <p:ext uri="{BB962C8B-B14F-4D97-AF65-F5344CB8AC3E}">
        <p14:creationId xmlns:p14="http://schemas.microsoft.com/office/powerpoint/2010/main" val="550713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CFA045-F7CC-6147-A397-35E219324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Map</a:t>
            </a:r>
            <a:r>
              <a:rPr lang="sv-SE" dirty="0"/>
              <a:t>: Braun: The Equity investment in general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A55F89FC-C850-9F45-8815-FFA04C6DC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2226469"/>
            <a:ext cx="6840760" cy="3263504"/>
          </a:xfrm>
        </p:spPr>
      </p:pic>
    </p:spTree>
    <p:extLst>
      <p:ext uri="{BB962C8B-B14F-4D97-AF65-F5344CB8AC3E}">
        <p14:creationId xmlns:p14="http://schemas.microsoft.com/office/powerpoint/2010/main" val="1389805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C15328-F94A-BA4D-911A-27E1AAE98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700" dirty="0" err="1"/>
              <a:t>How</a:t>
            </a:r>
            <a:r>
              <a:rPr lang="sv-SE" sz="2700" dirty="0"/>
              <a:t> PE </a:t>
            </a:r>
            <a:r>
              <a:rPr lang="sv-SE" sz="2700" dirty="0" err="1"/>
              <a:t>operate</a:t>
            </a:r>
            <a:r>
              <a:rPr lang="sv-SE" sz="2700" dirty="0"/>
              <a:t> : The </a:t>
            </a:r>
            <a:r>
              <a:rPr lang="sv-SE" sz="2700" dirty="0" err="1"/>
              <a:t>importance</a:t>
            </a:r>
            <a:r>
              <a:rPr lang="sv-SE" sz="2700" dirty="0"/>
              <a:t> </a:t>
            </a:r>
            <a:r>
              <a:rPr lang="sv-SE" sz="2700" dirty="0" err="1"/>
              <a:t>of</a:t>
            </a:r>
            <a:r>
              <a:rPr lang="sv-SE" sz="2700" dirty="0"/>
              <a:t> GP (General Partner) and LP (</a:t>
            </a:r>
            <a:r>
              <a:rPr lang="sv-SE" sz="2700" dirty="0" err="1"/>
              <a:t>Limited</a:t>
            </a:r>
            <a:r>
              <a:rPr lang="sv-SE" sz="2700" dirty="0"/>
              <a:t> Partners)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4EE5374A-A6E9-4A45-B8DF-2B4119E27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635" y="1916832"/>
            <a:ext cx="8011715" cy="4032448"/>
          </a:xfrm>
        </p:spPr>
      </p:pic>
    </p:spTree>
    <p:extLst>
      <p:ext uri="{BB962C8B-B14F-4D97-AF65-F5344CB8AC3E}">
        <p14:creationId xmlns:p14="http://schemas.microsoft.com/office/powerpoint/2010/main" val="2338403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4E31AB-A453-4842-8C18-72DF8469B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Buyout</a:t>
            </a:r>
            <a:r>
              <a:rPr lang="sv-SE" dirty="0"/>
              <a:t> PE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66A4A6F6-6FBF-4D45-877A-DED395B05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8520" y="2226468"/>
            <a:ext cx="9145016" cy="3866828"/>
          </a:xfrm>
        </p:spPr>
      </p:pic>
    </p:spTree>
    <p:extLst>
      <p:ext uri="{BB962C8B-B14F-4D97-AF65-F5344CB8AC3E}">
        <p14:creationId xmlns:p14="http://schemas.microsoft.com/office/powerpoint/2010/main" val="1033785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E4F695-BD4F-4B4C-94BC-D40C7FE2D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700" dirty="0"/>
              <a:t>PE &amp; Active </a:t>
            </a:r>
            <a:r>
              <a:rPr lang="sv-SE" sz="2700" dirty="0" err="1"/>
              <a:t>Ownership</a:t>
            </a:r>
            <a:r>
              <a:rPr lang="sv-SE" sz="2700" dirty="0"/>
              <a:t>. HOW?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AC86567A-6656-844F-B100-43925E83A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890" y="1752600"/>
            <a:ext cx="8408565" cy="4196679"/>
          </a:xfrm>
        </p:spPr>
      </p:pic>
    </p:spTree>
    <p:extLst>
      <p:ext uri="{BB962C8B-B14F-4D97-AF65-F5344CB8AC3E}">
        <p14:creationId xmlns:p14="http://schemas.microsoft.com/office/powerpoint/2010/main" val="3468809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123D9A-112C-974E-8DED-1813BEBC0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400" dirty="0" err="1"/>
              <a:t>Shareholder</a:t>
            </a:r>
            <a:r>
              <a:rPr lang="sv-SE" sz="2400" dirty="0"/>
              <a:t> Revolution/Private Equity: </a:t>
            </a:r>
            <a:r>
              <a:rPr lang="sv-SE" sz="2400" dirty="0" err="1"/>
              <a:t>Intellectual</a:t>
            </a:r>
            <a:r>
              <a:rPr lang="sv-SE" sz="2400" dirty="0"/>
              <a:t> – </a:t>
            </a:r>
            <a:r>
              <a:rPr lang="sv-SE" sz="2400" dirty="0" err="1"/>
              <a:t>Academic</a:t>
            </a:r>
            <a:r>
              <a:rPr lang="sv-SE" sz="2400" dirty="0"/>
              <a:t> </a:t>
            </a:r>
            <a:r>
              <a:rPr lang="sv-SE" sz="2400" dirty="0" err="1"/>
              <a:t>roots</a:t>
            </a:r>
            <a:br>
              <a:rPr lang="sv-SE" sz="2400" dirty="0"/>
            </a:br>
            <a:r>
              <a:rPr lang="sv-SE" sz="1500" dirty="0"/>
              <a:t>Brown et al, 2020, p 9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822ED4-F896-7C4E-ABC9-A410B623E5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dirty="0"/>
              <a:t>Jensen &amp; </a:t>
            </a:r>
            <a:r>
              <a:rPr lang="sv-SE" dirty="0" err="1"/>
              <a:t>Meckling</a:t>
            </a:r>
            <a:r>
              <a:rPr lang="sv-SE" dirty="0"/>
              <a:t> : “</a:t>
            </a:r>
            <a:r>
              <a:rPr lang="sv-SE" dirty="0" err="1"/>
              <a:t>Theory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Firm</a:t>
            </a:r>
            <a:r>
              <a:rPr lang="sv-SE" dirty="0"/>
              <a:t>: </a:t>
            </a:r>
            <a:r>
              <a:rPr lang="sv-SE" dirty="0" err="1"/>
              <a:t>Manage</a:t>
            </a:r>
            <a:r>
              <a:rPr lang="sv-SE" dirty="0"/>
              <a:t>- </a:t>
            </a:r>
            <a:r>
              <a:rPr lang="sv-SE" dirty="0" err="1"/>
              <a:t>rial</a:t>
            </a:r>
            <a:r>
              <a:rPr lang="sv-SE" dirty="0"/>
              <a:t> </a:t>
            </a:r>
            <a:r>
              <a:rPr lang="sv-SE" dirty="0" err="1"/>
              <a:t>Behavior</a:t>
            </a:r>
            <a:r>
              <a:rPr lang="sv-SE" dirty="0"/>
              <a:t>, Agency </a:t>
            </a:r>
            <a:r>
              <a:rPr lang="sv-SE" dirty="0" err="1"/>
              <a:t>Costs</a:t>
            </a:r>
            <a:r>
              <a:rPr lang="sv-SE" dirty="0"/>
              <a:t>, and </a:t>
            </a:r>
            <a:r>
              <a:rPr lang="sv-SE" dirty="0" err="1"/>
              <a:t>Ownership</a:t>
            </a:r>
            <a:r>
              <a:rPr lang="sv-SE" dirty="0"/>
              <a:t> Structure.”4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err="1"/>
              <a:t>That</a:t>
            </a:r>
            <a:r>
              <a:rPr lang="sv-SE" dirty="0"/>
              <a:t> paper </a:t>
            </a:r>
            <a:r>
              <a:rPr lang="sv-SE" b="1" dirty="0" err="1"/>
              <a:t>revolutionized</a:t>
            </a:r>
            <a:r>
              <a:rPr lang="sv-SE" b="1" dirty="0"/>
              <a:t> the </a:t>
            </a:r>
            <a:r>
              <a:rPr lang="sv-SE" b="1" dirty="0" err="1"/>
              <a:t>theory</a:t>
            </a:r>
            <a:r>
              <a:rPr lang="sv-SE" b="1" dirty="0"/>
              <a:t> </a:t>
            </a:r>
            <a:r>
              <a:rPr lang="sv-SE" b="1" dirty="0" err="1"/>
              <a:t>of</a:t>
            </a:r>
            <a:r>
              <a:rPr lang="sv-SE" b="1" dirty="0"/>
              <a:t> </a:t>
            </a:r>
            <a:r>
              <a:rPr lang="sv-SE" b="1" dirty="0" err="1"/>
              <a:t>corporate</a:t>
            </a:r>
            <a:r>
              <a:rPr lang="sv-SE" b="1" dirty="0"/>
              <a:t> </a:t>
            </a:r>
            <a:r>
              <a:rPr lang="sv-SE" b="1" dirty="0" err="1"/>
              <a:t>finance</a:t>
            </a:r>
            <a:r>
              <a:rPr lang="sv-SE" b="1" dirty="0"/>
              <a:t> </a:t>
            </a:r>
            <a:r>
              <a:rPr lang="sv-SE" dirty="0"/>
              <a:t>by </a:t>
            </a:r>
            <a:r>
              <a:rPr lang="sv-SE" dirty="0" err="1"/>
              <a:t>identifying</a:t>
            </a:r>
            <a:r>
              <a:rPr lang="sv-SE" dirty="0"/>
              <a:t> and </a:t>
            </a:r>
            <a:r>
              <a:rPr lang="sv-SE" dirty="0" err="1"/>
              <a:t>analyzing</a:t>
            </a:r>
            <a:r>
              <a:rPr lang="sv-SE" dirty="0"/>
              <a:t> </a:t>
            </a:r>
            <a:r>
              <a:rPr lang="sv-SE" b="1" dirty="0" err="1"/>
              <a:t>conflicts</a:t>
            </a:r>
            <a:r>
              <a:rPr lang="sv-SE" b="1" dirty="0"/>
              <a:t> </a:t>
            </a:r>
            <a:r>
              <a:rPr lang="sv-SE" b="1" dirty="0" err="1"/>
              <a:t>of</a:t>
            </a:r>
            <a:r>
              <a:rPr lang="sv-SE" b="1" dirty="0"/>
              <a:t> interests and </a:t>
            </a:r>
            <a:r>
              <a:rPr lang="sv-SE" b="1" dirty="0" err="1"/>
              <a:t>incentives</a:t>
            </a:r>
            <a:r>
              <a:rPr lang="sv-SE" b="1" dirty="0"/>
              <a:t> </a:t>
            </a:r>
            <a:r>
              <a:rPr lang="sv-SE" dirty="0" err="1"/>
              <a:t>between</a:t>
            </a:r>
            <a:r>
              <a:rPr lang="sv-SE" dirty="0"/>
              <a:t> the management and </a:t>
            </a:r>
            <a:r>
              <a:rPr lang="sv-SE" dirty="0" err="1"/>
              <a:t>share</a:t>
            </a:r>
            <a:r>
              <a:rPr lang="sv-SE" dirty="0"/>
              <a:t> </a:t>
            </a:r>
            <a:r>
              <a:rPr lang="sv-SE" dirty="0" err="1"/>
              <a:t>holders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large</a:t>
            </a:r>
            <a:r>
              <a:rPr lang="sv-SE" dirty="0"/>
              <a:t> public </a:t>
            </a:r>
            <a:r>
              <a:rPr lang="sv-SE" dirty="0" err="1"/>
              <a:t>companies</a:t>
            </a:r>
            <a:r>
              <a:rPr lang="sv-SE" dirty="0"/>
              <a:t>. 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9E9F5F9-062A-5A49-BFD3-CE82548585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dirty="0"/>
              <a:t>In a 1986 “The Agency </a:t>
            </a:r>
            <a:r>
              <a:rPr lang="sv-SE" dirty="0" err="1"/>
              <a:t>Costs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Free</a:t>
            </a:r>
            <a:r>
              <a:rPr lang="sv-SE" dirty="0"/>
              <a:t> Cash </a:t>
            </a:r>
            <a:r>
              <a:rPr lang="sv-SE" dirty="0" err="1"/>
              <a:t>Flow</a:t>
            </a:r>
            <a:r>
              <a:rPr lang="sv-SE" dirty="0"/>
              <a:t>: Corporate </a:t>
            </a:r>
            <a:r>
              <a:rPr lang="sv-SE" dirty="0" err="1"/>
              <a:t>Finance</a:t>
            </a:r>
            <a:r>
              <a:rPr lang="sv-SE" dirty="0"/>
              <a:t> and </a:t>
            </a:r>
            <a:r>
              <a:rPr lang="sv-SE" dirty="0" err="1"/>
              <a:t>Takeovers</a:t>
            </a:r>
            <a:r>
              <a:rPr lang="sv-SE" dirty="0"/>
              <a:t>,” </a:t>
            </a:r>
          </a:p>
          <a:p>
            <a:pPr marL="0" indent="0">
              <a:buNone/>
            </a:pPr>
            <a:r>
              <a:rPr lang="sv-SE" dirty="0"/>
              <a:t>Jensen </a:t>
            </a:r>
            <a:r>
              <a:rPr lang="sv-SE" dirty="0" err="1"/>
              <a:t>extended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analysis</a:t>
            </a:r>
            <a:r>
              <a:rPr lang="sv-SE" dirty="0"/>
              <a:t> to the </a:t>
            </a:r>
            <a:r>
              <a:rPr lang="sv-SE" b="1" dirty="0" err="1"/>
              <a:t>shareholder</a:t>
            </a:r>
            <a:r>
              <a:rPr lang="sv-SE" b="1" dirty="0"/>
              <a:t> </a:t>
            </a:r>
            <a:r>
              <a:rPr lang="sv-SE" b="1" dirty="0" err="1"/>
              <a:t>activism</a:t>
            </a:r>
            <a:r>
              <a:rPr lang="sv-SE" b="1" dirty="0"/>
              <a:t> </a:t>
            </a:r>
            <a:r>
              <a:rPr lang="sv-SE" dirty="0" err="1"/>
              <a:t>of</a:t>
            </a:r>
            <a:r>
              <a:rPr lang="sv-SE" dirty="0"/>
              <a:t> the ’80s by </a:t>
            </a:r>
            <a:r>
              <a:rPr lang="sv-SE" dirty="0" err="1"/>
              <a:t>documenting</a:t>
            </a:r>
            <a:r>
              <a:rPr lang="sv-SE" dirty="0"/>
              <a:t> the </a:t>
            </a:r>
            <a:r>
              <a:rPr lang="sv-SE" dirty="0" err="1"/>
              <a:t>tendency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b="1" dirty="0"/>
              <a:t>managers </a:t>
            </a:r>
            <a:r>
              <a:rPr lang="sv-SE" b="1" dirty="0" err="1"/>
              <a:t>of</a:t>
            </a:r>
            <a:r>
              <a:rPr lang="sv-SE" b="1" dirty="0"/>
              <a:t> </a:t>
            </a:r>
            <a:r>
              <a:rPr lang="sv-SE" b="1" dirty="0" err="1"/>
              <a:t>companies</a:t>
            </a:r>
            <a:r>
              <a:rPr lang="sv-SE" b="1" dirty="0"/>
              <a:t> in </a:t>
            </a:r>
            <a:r>
              <a:rPr lang="sv-SE" b="1" dirty="0" err="1"/>
              <a:t>mature</a:t>
            </a:r>
            <a:r>
              <a:rPr lang="sv-SE" b="1" dirty="0"/>
              <a:t> </a:t>
            </a:r>
            <a:r>
              <a:rPr lang="sv-SE" b="1" dirty="0" err="1"/>
              <a:t>industries</a:t>
            </a:r>
            <a:r>
              <a:rPr lang="sv-SE" b="1" dirty="0"/>
              <a:t> to </a:t>
            </a:r>
            <a:r>
              <a:rPr lang="sv-SE" b="1" dirty="0" err="1"/>
              <a:t>reduce</a:t>
            </a:r>
            <a:r>
              <a:rPr lang="sv-SE" b="1" dirty="0"/>
              <a:t> </a:t>
            </a:r>
            <a:r>
              <a:rPr lang="sv-SE" b="1" dirty="0" err="1"/>
              <a:t>their</a:t>
            </a:r>
            <a:r>
              <a:rPr lang="sv-SE" b="1" dirty="0"/>
              <a:t> </a:t>
            </a:r>
            <a:r>
              <a:rPr lang="sv-SE" b="1" dirty="0" err="1"/>
              <a:t>efficiency</a:t>
            </a:r>
            <a:r>
              <a:rPr lang="sv-SE" b="1" dirty="0"/>
              <a:t> and </a:t>
            </a:r>
            <a:r>
              <a:rPr lang="sv-SE" b="1" dirty="0" err="1"/>
              <a:t>value</a:t>
            </a:r>
            <a:r>
              <a:rPr lang="sv-SE" b="1" dirty="0"/>
              <a:t> by </a:t>
            </a:r>
            <a:r>
              <a:rPr lang="sv-SE" b="1" dirty="0" err="1"/>
              <a:t>hoarding</a:t>
            </a:r>
            <a:r>
              <a:rPr lang="sv-SE" b="1" dirty="0"/>
              <a:t> excess cash and </a:t>
            </a:r>
            <a:r>
              <a:rPr lang="sv-SE" b="1" dirty="0" err="1"/>
              <a:t>capital</a:t>
            </a:r>
            <a:r>
              <a:rPr lang="sv-SE" dirty="0"/>
              <a:t>—or,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even</a:t>
            </a:r>
            <a:r>
              <a:rPr lang="sv-SE" dirty="0"/>
              <a:t> </a:t>
            </a:r>
            <a:r>
              <a:rPr lang="sv-SE" dirty="0" err="1"/>
              <a:t>worse</a:t>
            </a:r>
            <a:r>
              <a:rPr lang="sv-SE" dirty="0"/>
              <a:t> </a:t>
            </a:r>
            <a:r>
              <a:rPr lang="sv-SE" dirty="0" err="1"/>
              <a:t>consequences</a:t>
            </a:r>
            <a:r>
              <a:rPr lang="sv-SE" dirty="0"/>
              <a:t>, </a:t>
            </a:r>
            <a:r>
              <a:rPr lang="sv-SE" b="1" dirty="0" err="1"/>
              <a:t>reinvesting</a:t>
            </a:r>
            <a:r>
              <a:rPr lang="sv-SE" b="1" dirty="0"/>
              <a:t> it in </a:t>
            </a:r>
            <a:r>
              <a:rPr lang="sv-SE" b="1" dirty="0" err="1"/>
              <a:t>low-return</a:t>
            </a:r>
            <a:r>
              <a:rPr lang="sv-SE" b="1" dirty="0"/>
              <a:t> </a:t>
            </a:r>
            <a:r>
              <a:rPr lang="sv-SE" b="1" dirty="0" err="1"/>
              <a:t>businesses</a:t>
            </a:r>
            <a:r>
              <a:rPr lang="sv-SE" b="1" dirty="0"/>
              <a:t>, </a:t>
            </a:r>
            <a:r>
              <a:rPr lang="sv-SE" b="1" dirty="0" err="1"/>
              <a:t>including</a:t>
            </a:r>
            <a:r>
              <a:rPr lang="sv-SE" b="1" dirty="0"/>
              <a:t> </a:t>
            </a:r>
            <a:r>
              <a:rPr lang="sv-SE" b="1" dirty="0" err="1"/>
              <a:t>diversifying</a:t>
            </a:r>
            <a:r>
              <a:rPr lang="sv-SE" b="1" dirty="0"/>
              <a:t> </a:t>
            </a:r>
            <a:r>
              <a:rPr lang="sv-SE" b="1" dirty="0" err="1"/>
              <a:t>acquisitions</a:t>
            </a:r>
            <a:r>
              <a:rPr lang="sv-SE" dirty="0"/>
              <a:t>—</a:t>
            </a:r>
            <a:r>
              <a:rPr lang="sv-SE" dirty="0" err="1"/>
              <a:t>instead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returning</a:t>
            </a:r>
            <a:r>
              <a:rPr lang="sv-SE" dirty="0"/>
              <a:t> it to </a:t>
            </a:r>
            <a:r>
              <a:rPr lang="sv-SE" dirty="0" err="1"/>
              <a:t>shareholders</a:t>
            </a:r>
            <a:r>
              <a:rPr lang="sv-SE" dirty="0"/>
              <a:t>. 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4616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FA5557-F5DB-944F-B07A-22EA87A65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dirty="0" err="1"/>
              <a:t>Good</a:t>
            </a:r>
            <a:r>
              <a:rPr lang="sv-SE" sz="2400" dirty="0"/>
              <a:t> </a:t>
            </a:r>
            <a:r>
              <a:rPr lang="sv-SE" sz="2400" dirty="0" err="1"/>
              <a:t>with</a:t>
            </a:r>
            <a:r>
              <a:rPr lang="sv-SE" sz="2400" dirty="0"/>
              <a:t> </a:t>
            </a:r>
            <a:r>
              <a:rPr lang="sv-SE" sz="2400" dirty="0" err="1"/>
              <a:t>debts</a:t>
            </a:r>
            <a:r>
              <a:rPr lang="sv-SE" sz="2400" dirty="0"/>
              <a:t>… LEVERAGE - </a:t>
            </a:r>
            <a:r>
              <a:rPr lang="sv-SE" sz="2400" dirty="0" err="1"/>
              <a:t>increased</a:t>
            </a:r>
            <a:r>
              <a:rPr lang="sv-SE" sz="2400" dirty="0"/>
              <a:t> </a:t>
            </a:r>
            <a:r>
              <a:rPr lang="sv-SE" sz="2400" dirty="0" err="1"/>
              <a:t>monotoring</a:t>
            </a:r>
            <a:r>
              <a:rPr lang="sv-SE" sz="2400" dirty="0"/>
              <a:t>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D0A66D-9CCD-2D43-98FD-1AD9E4DFE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”Jensen </a:t>
            </a:r>
            <a:r>
              <a:rPr lang="sv-SE" dirty="0" err="1"/>
              <a:t>also</a:t>
            </a:r>
            <a:r>
              <a:rPr lang="sv-SE" dirty="0"/>
              <a:t> </a:t>
            </a:r>
            <a:r>
              <a:rPr lang="sv-SE" dirty="0" err="1"/>
              <a:t>viewed</a:t>
            </a:r>
            <a:r>
              <a:rPr lang="sv-SE" dirty="0"/>
              <a:t> the </a:t>
            </a:r>
            <a:r>
              <a:rPr lang="sv-SE" dirty="0" err="1"/>
              <a:t>heavy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debt</a:t>
            </a:r>
            <a:r>
              <a:rPr lang="sv-SE" dirty="0"/>
              <a:t> </a:t>
            </a:r>
            <a:r>
              <a:rPr lang="sv-SE" dirty="0" err="1"/>
              <a:t>financing</a:t>
            </a:r>
            <a:r>
              <a:rPr lang="sv-SE" dirty="0"/>
              <a:t> as </a:t>
            </a:r>
            <a:r>
              <a:rPr lang="sv-SE" dirty="0" err="1"/>
              <a:t>providing</a:t>
            </a:r>
            <a:r>
              <a:rPr lang="sv-SE" dirty="0"/>
              <a:t>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amounts</a:t>
            </a:r>
            <a:r>
              <a:rPr lang="sv-SE" dirty="0"/>
              <a:t> to an </a:t>
            </a:r>
            <a:r>
              <a:rPr lang="sv-SE" b="1" dirty="0" err="1"/>
              <a:t>automatic</a:t>
            </a:r>
            <a:r>
              <a:rPr lang="sv-SE" b="1" dirty="0"/>
              <a:t> </a:t>
            </a:r>
            <a:r>
              <a:rPr lang="sv-SE" b="1" dirty="0" err="1"/>
              <a:t>internal</a:t>
            </a:r>
            <a:r>
              <a:rPr lang="sv-SE" b="1" dirty="0"/>
              <a:t> </a:t>
            </a:r>
            <a:r>
              <a:rPr lang="sv-SE" b="1" dirty="0" err="1"/>
              <a:t>monitoring</a:t>
            </a:r>
            <a:r>
              <a:rPr lang="sv-SE" b="1" dirty="0"/>
              <a:t>-and-</a:t>
            </a:r>
            <a:r>
              <a:rPr lang="sv-SE" b="1" dirty="0" err="1"/>
              <a:t>control</a:t>
            </a:r>
            <a:r>
              <a:rPr lang="sv-SE" b="1" dirty="0"/>
              <a:t> system</a:t>
            </a:r>
            <a:r>
              <a:rPr lang="sv-SE" dirty="0"/>
              <a:t>. </a:t>
            </a:r>
            <a:r>
              <a:rPr lang="sv-SE" dirty="0" err="1"/>
              <a:t>That</a:t>
            </a:r>
            <a:r>
              <a:rPr lang="sv-SE" dirty="0"/>
              <a:t> is, </a:t>
            </a:r>
            <a:r>
              <a:rPr lang="sv-SE" dirty="0" err="1"/>
              <a:t>if</a:t>
            </a:r>
            <a:r>
              <a:rPr lang="sv-SE" dirty="0"/>
              <a:t> problems </a:t>
            </a:r>
            <a:r>
              <a:rPr lang="sv-SE" dirty="0" err="1"/>
              <a:t>were</a:t>
            </a:r>
            <a:r>
              <a:rPr lang="sv-SE" dirty="0"/>
              <a:t> </a:t>
            </a:r>
            <a:r>
              <a:rPr lang="sv-SE" dirty="0" err="1"/>
              <a:t>developing</a:t>
            </a:r>
            <a:r>
              <a:rPr lang="sv-SE" dirty="0"/>
              <a:t>, </a:t>
            </a:r>
            <a:r>
              <a:rPr lang="sv-SE" dirty="0" err="1"/>
              <a:t>top</a:t>
            </a:r>
            <a:r>
              <a:rPr lang="sv-SE" dirty="0"/>
              <a:t> management </a:t>
            </a:r>
            <a:r>
              <a:rPr lang="sv-SE" dirty="0" err="1"/>
              <a:t>would</a:t>
            </a:r>
            <a:r>
              <a:rPr lang="sv-SE" dirty="0"/>
              <a:t> be </a:t>
            </a:r>
            <a:r>
              <a:rPr lang="sv-SE" dirty="0" err="1"/>
              <a:t>forced</a:t>
            </a:r>
            <a:r>
              <a:rPr lang="sv-SE" dirty="0"/>
              <a:t> by the </a:t>
            </a:r>
            <a:r>
              <a:rPr lang="sv-SE" dirty="0" err="1"/>
              <a:t>pressure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debt</a:t>
            </a:r>
            <a:r>
              <a:rPr lang="sv-SE" dirty="0"/>
              <a:t> service to </a:t>
            </a:r>
            <a:r>
              <a:rPr lang="sv-SE" dirty="0" err="1"/>
              <a:t>intervene</a:t>
            </a:r>
            <a:r>
              <a:rPr lang="sv-SE" dirty="0"/>
              <a:t> </a:t>
            </a:r>
            <a:r>
              <a:rPr lang="sv-SE" dirty="0" err="1"/>
              <a:t>quickly</a:t>
            </a:r>
            <a:r>
              <a:rPr lang="sv-SE" dirty="0"/>
              <a:t> and </a:t>
            </a:r>
            <a:r>
              <a:rPr lang="sv-SE" dirty="0" err="1"/>
              <a:t>decisively</a:t>
            </a:r>
            <a:r>
              <a:rPr lang="sv-SE" dirty="0"/>
              <a:t>.”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2169285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etets mall">
  <a:themeElements>
    <a:clrScheme name="PresentationAW.potx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AW.potx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ling" pitchFamily="18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ling" pitchFamily="18" charset="0"/>
            <a:ea typeface="ＭＳ Ｐゴシック" charset="-128"/>
          </a:defRPr>
        </a:defPPr>
      </a:lstStyle>
    </a:lnDef>
  </a:objectDefaults>
  <a:extraClrSchemeLst>
    <a:extraClrScheme>
      <a:clrScheme name="PresentationAW.pot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W.potx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W.potx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W.potx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W.potx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W.potx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Universitetets mall</Template>
  <TotalTime>4922</TotalTime>
  <Words>1950</Words>
  <Application>Microsoft Macintosh PowerPoint</Application>
  <PresentationFormat>Bildspel på skärmen (4:3)</PresentationFormat>
  <Paragraphs>88</Paragraphs>
  <Slides>35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35</vt:i4>
      </vt:variant>
    </vt:vector>
  </HeadingPairs>
  <TitlesOfParts>
    <vt:vector size="39" baseType="lpstr">
      <vt:lpstr>ＭＳ Ｐゴシック</vt:lpstr>
      <vt:lpstr>Arial</vt:lpstr>
      <vt:lpstr>Calibri</vt:lpstr>
      <vt:lpstr>Universitetets mall</vt:lpstr>
      <vt:lpstr>The Role and Tools &amp;Techniques of a CFO/Controller  Lecture 3. Focus on ACTIVE OWNERS: PE (EQT) &amp; HEDGE FONDS (CEVIAN) &amp; MANAGEMENT PRACTICE.</vt:lpstr>
      <vt:lpstr>Cevian ”on” Board!  </vt:lpstr>
      <vt:lpstr>Agenda</vt:lpstr>
      <vt:lpstr>The Map: Braun: The Equity investment in general</vt:lpstr>
      <vt:lpstr>How PE operate : The importance of GP (General Partner) and LP (Limited Partners)</vt:lpstr>
      <vt:lpstr>Buyout PE</vt:lpstr>
      <vt:lpstr>PE &amp; Active Ownership. HOW?</vt:lpstr>
      <vt:lpstr>Shareholder Revolution/Private Equity: Intellectual – Academic roots Brown et al, 2020, p 9</vt:lpstr>
      <vt:lpstr>Good with debts… LEVERAGE - increased monotoring?</vt:lpstr>
      <vt:lpstr>OE: ”Buyouts”  &amp; ”Growth Equity”/Venture Cap  Brown p 11</vt:lpstr>
      <vt:lpstr>Four common question related to PE… </vt:lpstr>
      <vt:lpstr>Four questions cont.</vt:lpstr>
      <vt:lpstr>Learning from experience (1990s)? P 13</vt:lpstr>
      <vt:lpstr>Some results – conclusions about PE -investors</vt:lpstr>
      <vt:lpstr>The possibilities and problems with the standard ”2 and 20” compensation</vt:lpstr>
      <vt:lpstr>What are the major charges against private equity?</vt:lpstr>
      <vt:lpstr>The Future for PE? From QE to QT: higher interest</vt:lpstr>
      <vt:lpstr>The situation today 1</vt:lpstr>
      <vt:lpstr>The Situation Today 2</vt:lpstr>
      <vt:lpstr>Sweden – Large PE firms. EQT the only public!</vt:lpstr>
      <vt:lpstr>EQT – also ”Purpose Driven!”</vt:lpstr>
      <vt:lpstr>EQT: Strategic Target – Six Pillars </vt:lpstr>
      <vt:lpstr>EQT . Financial Targets</vt:lpstr>
      <vt:lpstr>EQT – Targets Sustainability </vt:lpstr>
      <vt:lpstr>PE &amp; Management Practice: Monitoring, Targets, Incentives. Bloom et al</vt:lpstr>
      <vt:lpstr>PE &amp; Management Practice cont</vt:lpstr>
      <vt:lpstr>Hedge Funds (Ahn &amp; Wiersema p 98) </vt:lpstr>
      <vt:lpstr>Differences </vt:lpstr>
      <vt:lpstr>A difference..</vt:lpstr>
      <vt:lpstr>Hedge Funds – mechanisms </vt:lpstr>
      <vt:lpstr>The Importance of ISS p 103 See Ericsson</vt:lpstr>
      <vt:lpstr>Cevian: Ericsson, Nordea, SKF, ABB… </vt:lpstr>
      <vt:lpstr>Who owns Nordea?</vt:lpstr>
      <vt:lpstr>Who owns SKF?</vt:lpstr>
      <vt:lpstr>Cevian Executive Pay and Sustainability Targets</vt:lpstr>
    </vt:vector>
  </TitlesOfParts>
  <Company>Engelska parken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Josefin Svensson</dc:creator>
  <cp:lastModifiedBy>Microsoft Office-användare</cp:lastModifiedBy>
  <cp:revision>49</cp:revision>
  <dcterms:created xsi:type="dcterms:W3CDTF">2013-08-22T08:31:25Z</dcterms:created>
  <dcterms:modified xsi:type="dcterms:W3CDTF">2023-01-18T09:12:26Z</dcterms:modified>
</cp:coreProperties>
</file>