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1" r:id="rId2"/>
    <p:sldId id="297" r:id="rId3"/>
    <p:sldId id="275" r:id="rId4"/>
    <p:sldId id="284" r:id="rId5"/>
    <p:sldId id="296" r:id="rId6"/>
    <p:sldId id="279" r:id="rId7"/>
    <p:sldId id="282" r:id="rId8"/>
    <p:sldId id="281" r:id="rId9"/>
    <p:sldId id="933" r:id="rId10"/>
    <p:sldId id="277" r:id="rId11"/>
    <p:sldId id="278" r:id="rId12"/>
    <p:sldId id="934" r:id="rId13"/>
    <p:sldId id="935" r:id="rId14"/>
    <p:sldId id="292" r:id="rId15"/>
    <p:sldId id="936" r:id="rId16"/>
    <p:sldId id="257" r:id="rId17"/>
    <p:sldId id="258" r:id="rId18"/>
    <p:sldId id="937" r:id="rId19"/>
    <p:sldId id="938" r:id="rId20"/>
    <p:sldId id="939" r:id="rId21"/>
    <p:sldId id="290" r:id="rId22"/>
    <p:sldId id="940" r:id="rId23"/>
    <p:sldId id="941" r:id="rId24"/>
    <p:sldId id="942" r:id="rId25"/>
    <p:sldId id="943" r:id="rId26"/>
    <p:sldId id="944" r:id="rId27"/>
    <p:sldId id="945" r:id="rId28"/>
    <p:sldId id="264" r:id="rId29"/>
    <p:sldId id="286" r:id="rId30"/>
    <p:sldId id="295" r:id="rId31"/>
    <p:sldId id="293" r:id="rId32"/>
    <p:sldId id="294" r:id="rId33"/>
    <p:sldId id="946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8"/>
    <p:restoredTop sz="94821"/>
  </p:normalViewPr>
  <p:slideViewPr>
    <p:cSldViewPr>
      <p:cViewPr varScale="1">
        <p:scale>
          <a:sx n="179" d="100"/>
          <a:sy n="179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F26-13EA-2148-96D5-F5B664E9BC7D}" type="datetimeFigureOut">
              <a:rPr lang="sv-SE" smtClean="0"/>
              <a:t>2023-01-23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1A51-EDB6-4945-8B49-2294343F60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D183-B7E0-1B49-B5EA-7B95A3C96042}" type="datetime1">
              <a:rPr lang="sv-SE" smtClean="0"/>
              <a:t>2023-01-23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DE2CB-F07B-D547-B076-B89B38423749}" type="datetime1">
              <a:rPr lang="sv-SE" smtClean="0"/>
              <a:t>2023-01-23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B5A35-01A9-354D-BEF2-3AAABA26CCE1}" type="datetime1">
              <a:rPr lang="sv-SE" smtClean="0"/>
              <a:t>2023-01-23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2CE41-AF14-AF4C-8754-FD132308D746}" type="datetime1">
              <a:rPr lang="sv-SE" smtClean="0"/>
              <a:t>2023-01-23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54794-42DC-BC41-969F-6E3A0C02FDFB}" type="datetime1">
              <a:rPr lang="sv-SE" smtClean="0"/>
              <a:t>2023-01-23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3E1C3-B578-634A-9B4C-8BB39957A117}" type="datetime1">
              <a:rPr lang="sv-SE" smtClean="0"/>
              <a:t>2023-01-23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5B94F-EBBF-B447-82EA-CF56A4EC6E10}" type="datetime1">
              <a:rPr lang="sv-SE" smtClean="0"/>
              <a:t>2023-01-23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16CAA-A087-E443-BB79-E1B2369D580D}" type="datetime1">
              <a:rPr lang="sv-SE" smtClean="0"/>
              <a:t>2023-01-23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478C5-47C2-4942-9AB4-145EF718ECB4}" type="datetime1">
              <a:rPr lang="sv-SE" smtClean="0"/>
              <a:t>2023-01-23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0D1CF-8949-234E-BD02-1E2A00ACF583}" type="datetime1">
              <a:rPr lang="sv-SE" smtClean="0"/>
              <a:t>2023-01-23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B26BA-1E5C-154A-9009-7FA03247CC81}" type="datetime1">
              <a:rPr lang="sv-SE" smtClean="0"/>
              <a:t>2023-01-23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34E958E-1A63-B643-B460-20AFDC4237B4}" type="datetime1">
              <a:rPr lang="sv-SE" smtClean="0"/>
              <a:t>2023-01-23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5DAFE-0106-7243-BFD9-D4B095C5C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Role,Tools</a:t>
            </a:r>
            <a:r>
              <a:rPr lang="sv-SE" sz="2800" dirty="0"/>
              <a:t> &amp;</a:t>
            </a:r>
            <a:r>
              <a:rPr lang="sv-SE" sz="2800" dirty="0" err="1"/>
              <a:t>Techniques</a:t>
            </a:r>
            <a:r>
              <a:rPr lang="sv-SE" sz="2800" dirty="0"/>
              <a:t> CFO/Controller </a:t>
            </a:r>
            <a:br>
              <a:rPr lang="sv-SE" sz="2800" dirty="0"/>
            </a:br>
            <a:r>
              <a:rPr lang="sv-SE" sz="1800" dirty="0" err="1"/>
              <a:t>Lecture</a:t>
            </a:r>
            <a:r>
              <a:rPr lang="sv-SE" sz="1800" dirty="0"/>
              <a:t> 4. </a:t>
            </a:r>
            <a:r>
              <a:rPr lang="sv-SE" sz="1800" dirty="0" err="1"/>
              <a:t>Capital</a:t>
            </a:r>
            <a:r>
              <a:rPr lang="sv-SE" sz="1800" dirty="0"/>
              <a:t> </a:t>
            </a:r>
            <a:r>
              <a:rPr lang="sv-SE" sz="1800" dirty="0" err="1"/>
              <a:t>allocation</a:t>
            </a:r>
            <a:r>
              <a:rPr lang="sv-SE" sz="1800" dirty="0"/>
              <a:t>: </a:t>
            </a:r>
            <a:r>
              <a:rPr lang="sv-SE" sz="1800" dirty="0" err="1"/>
              <a:t>important</a:t>
            </a:r>
            <a:r>
              <a:rPr lang="sv-SE" sz="1800" dirty="0"/>
              <a:t> </a:t>
            </a:r>
            <a:r>
              <a:rPr lang="sv-SE" sz="1800" dirty="0" err="1"/>
              <a:t>but</a:t>
            </a:r>
            <a:r>
              <a:rPr lang="sv-SE" sz="1800" dirty="0"/>
              <a:t> </a:t>
            </a:r>
            <a:r>
              <a:rPr lang="sv-SE" sz="1800" dirty="0" err="1"/>
              <a:t>difficult</a:t>
            </a:r>
            <a:r>
              <a:rPr lang="sv-SE" sz="1800" dirty="0"/>
              <a:t>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88B224-A825-2442-93E4-90E55E2C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Jan Lindvall </a:t>
            </a:r>
          </a:p>
          <a:p>
            <a:r>
              <a:rPr lang="sv-SE" sz="2400" dirty="0" err="1"/>
              <a:t>January</a:t>
            </a:r>
            <a:r>
              <a:rPr lang="sv-SE" sz="2400" dirty="0"/>
              <a:t> 23, 2023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3D4A1D-84BF-CD4B-A4E6-93944293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DE7F58-14CE-4B44-AB7E-DD3062F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12C51-3C13-A949-8163-F11A56D7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ABB Way: the ’</a:t>
            </a:r>
            <a:r>
              <a:rPr lang="sv-SE" dirty="0" err="1"/>
              <a:t>glue</a:t>
            </a:r>
            <a:r>
              <a:rPr lang="sv-SE" dirty="0"/>
              <a:t>’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588D75F-BD04-944F-BBCF-1430E2BD9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26469"/>
            <a:ext cx="7347204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F125B8-3F6B-A945-BC78-66D823EC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753E89-44D3-7740-A5EA-F1F29F4E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17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289-CD77-E340-9038-83C12D1E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Management Control – a </a:t>
            </a:r>
            <a:r>
              <a:rPr lang="sv-SE" b="1" dirty="0" err="1"/>
              <a:t>dynamic</a:t>
            </a:r>
            <a:r>
              <a:rPr lang="sv-SE" dirty="0"/>
              <a:t> process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51EB6B9-6390-1448-8A01-130EADE4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12" y="2060848"/>
            <a:ext cx="6547296" cy="3429125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374717-D25B-AC47-9C4B-555DC096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C04C39D-B0FE-794A-8B07-64FA204D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2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D4AA59-A0DF-7A42-BAAC-AEB41663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Looking</a:t>
            </a:r>
            <a:r>
              <a:rPr lang="sv-SE" dirty="0"/>
              <a:t> forward…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E62D06-2030-3D43-A466-E19B96E5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204864"/>
            <a:ext cx="7848872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5E9F26E-6C91-164D-90A2-0AD48099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8DAF72-30CF-0341-96B2-61D63872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5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EB98A-7A95-DF4B-99DF-95E2384A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Model</a:t>
            </a:r>
            <a:r>
              <a:rPr lang="sv-SE" dirty="0"/>
              <a:t> 1. </a:t>
            </a:r>
            <a:r>
              <a:rPr lang="sv-SE" dirty="0" err="1"/>
              <a:t>Discounted</a:t>
            </a:r>
            <a:r>
              <a:rPr lang="sv-SE" dirty="0"/>
              <a:t> Cash </a:t>
            </a:r>
            <a:r>
              <a:rPr lang="sv-SE" dirty="0" err="1"/>
              <a:t>Flow</a:t>
            </a:r>
            <a:r>
              <a:rPr lang="sv-SE" dirty="0"/>
              <a:t> –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6C0CF26-8533-E14E-B436-8A5B216DA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655" y="2226469"/>
            <a:ext cx="5628690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521667-C031-7F44-9CFF-5183972A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DFB3A0-C056-9140-9E16-34A96CC8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CA02A-1694-4349-AF24-8F1827B0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Model</a:t>
            </a:r>
            <a:r>
              <a:rPr lang="sv-SE" sz="2700" dirty="0"/>
              <a:t> 2: </a:t>
            </a:r>
            <a:r>
              <a:rPr lang="sv-SE" sz="2700" dirty="0" err="1"/>
              <a:t>Financial</a:t>
            </a:r>
            <a:r>
              <a:rPr lang="sv-SE" sz="2700" dirty="0"/>
              <a:t> </a:t>
            </a:r>
            <a:r>
              <a:rPr lang="sv-SE" sz="2700" dirty="0" err="1"/>
              <a:t>Capital</a:t>
            </a:r>
            <a:r>
              <a:rPr lang="sv-SE" sz="2700" dirty="0"/>
              <a:t>: </a:t>
            </a:r>
            <a:r>
              <a:rPr lang="sv-SE" sz="2700" dirty="0" err="1"/>
              <a:t>Sources</a:t>
            </a:r>
            <a:r>
              <a:rPr lang="sv-SE" sz="2700" dirty="0"/>
              <a:t> and </a:t>
            </a:r>
            <a:r>
              <a:rPr lang="sv-SE" sz="2700" dirty="0" err="1"/>
              <a:t>uses</a:t>
            </a:r>
            <a:r>
              <a:rPr lang="sv-SE" sz="2700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DA893B6-DB98-E949-BAB7-237AD1DB7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150" y="2226469"/>
            <a:ext cx="7421701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D1FA58-D530-0E4B-A642-E7822D47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61F52D-75C9-7349-A85C-CB82A8B9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7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88D1D-52BA-7D41-A545-93BD814C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</a:t>
            </a:r>
            <a:r>
              <a:rPr lang="sv-SE" sz="2700" dirty="0" err="1"/>
              <a:t>odel</a:t>
            </a:r>
            <a:r>
              <a:rPr lang="sv-SE" sz="2700" dirty="0"/>
              <a:t> 3: </a:t>
            </a:r>
            <a:r>
              <a:rPr lang="sv-SE" sz="2700" dirty="0" err="1"/>
              <a:t>Capital</a:t>
            </a:r>
            <a:r>
              <a:rPr lang="sv-SE" sz="2700" dirty="0"/>
              <a:t> </a:t>
            </a:r>
            <a:r>
              <a:rPr lang="sv-SE" sz="2700" dirty="0" err="1"/>
              <a:t>Allocation</a:t>
            </a:r>
            <a:r>
              <a:rPr lang="sv-SE" sz="2700" dirty="0"/>
              <a:t> decision-</a:t>
            </a:r>
            <a:r>
              <a:rPr lang="sv-SE" sz="2700" dirty="0" err="1"/>
              <a:t>making</a:t>
            </a:r>
            <a:r>
              <a:rPr lang="sv-SE" sz="2700" dirty="0"/>
              <a:t>. A </a:t>
            </a:r>
            <a:r>
              <a:rPr lang="sv-SE" sz="2700" dirty="0" err="1"/>
              <a:t>rational</a:t>
            </a:r>
            <a:r>
              <a:rPr lang="sv-SE" sz="2700" dirty="0"/>
              <a:t> </a:t>
            </a:r>
            <a:r>
              <a:rPr lang="sv-SE" sz="2700" dirty="0" err="1"/>
              <a:t>view</a:t>
            </a:r>
            <a:r>
              <a:rPr lang="sv-SE" sz="2700" dirty="0"/>
              <a:t>.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C802496-3BF9-7742-B09C-4D846537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06" y="2226469"/>
            <a:ext cx="7386066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B3D2401-CC5D-5D4B-84F2-9E2E487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649710-2CB1-E441-A180-7705ADA8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12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BD5767-7939-4F45-A7E1-052BF28B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700" dirty="0" err="1"/>
              <a:t>Difference</a:t>
            </a:r>
            <a:r>
              <a:rPr lang="sv-SE" sz="2700" dirty="0"/>
              <a:t> </a:t>
            </a:r>
            <a:r>
              <a:rPr lang="sv-SE" sz="2700" dirty="0" err="1"/>
              <a:t>between</a:t>
            </a:r>
            <a:r>
              <a:rPr lang="sv-SE" sz="2700" dirty="0"/>
              <a:t> </a:t>
            </a:r>
            <a:r>
              <a:rPr lang="sv-SE" sz="2700" dirty="0" err="1"/>
              <a:t>Accounting</a:t>
            </a:r>
            <a:r>
              <a:rPr lang="sv-SE" sz="2700" dirty="0"/>
              <a:t> (”</a:t>
            </a:r>
            <a:r>
              <a:rPr lang="sv-SE" sz="2700" dirty="0" err="1"/>
              <a:t>history</a:t>
            </a:r>
            <a:r>
              <a:rPr lang="sv-SE" sz="2700" dirty="0"/>
              <a:t>”) and </a:t>
            </a:r>
            <a:r>
              <a:rPr lang="sv-SE" sz="2700" dirty="0" err="1"/>
              <a:t>Finance</a:t>
            </a:r>
            <a:r>
              <a:rPr lang="sv-SE" sz="2700" dirty="0"/>
              <a:t> (”</a:t>
            </a:r>
            <a:r>
              <a:rPr lang="sv-SE" sz="2700" dirty="0" err="1"/>
              <a:t>future</a:t>
            </a:r>
            <a:r>
              <a:rPr lang="sv-SE" sz="2700" dirty="0"/>
              <a:t>”)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C09CCD-2463-5B42-B810-25798B12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”IN A TRADITIONAL CORPORATE FINANCE </a:t>
            </a:r>
            <a:r>
              <a:rPr lang="sv-SE" sz="1800" dirty="0" err="1"/>
              <a:t>framework</a:t>
            </a:r>
            <a:r>
              <a:rPr lang="sv-SE" sz="1800" dirty="0"/>
              <a:t>, </a:t>
            </a:r>
            <a:r>
              <a:rPr lang="sv-SE" sz="1800" dirty="0" err="1"/>
              <a:t>rational</a:t>
            </a:r>
            <a:r>
              <a:rPr lang="sv-SE" sz="1800" dirty="0"/>
              <a:t> managers </a:t>
            </a:r>
            <a:r>
              <a:rPr lang="sv-SE" sz="1800" b="1" dirty="0" err="1"/>
              <a:t>optimize</a:t>
            </a:r>
            <a:r>
              <a:rPr lang="sv-SE" sz="1800" b="1" dirty="0"/>
              <a:t> to </a:t>
            </a:r>
            <a:r>
              <a:rPr lang="sv-SE" sz="1800" b="1" dirty="0" err="1"/>
              <a:t>maximize</a:t>
            </a:r>
            <a:r>
              <a:rPr lang="sv-SE" sz="1800" b="1" dirty="0"/>
              <a:t> </a:t>
            </a:r>
            <a:r>
              <a:rPr lang="sv-SE" sz="1800" b="1" dirty="0" err="1"/>
              <a:t>shareholder</a:t>
            </a:r>
            <a:r>
              <a:rPr lang="sv-SE" sz="1800" b="1" dirty="0"/>
              <a:t> </a:t>
            </a:r>
            <a:r>
              <a:rPr lang="sv-SE" sz="1800" b="1" dirty="0" err="1"/>
              <a:t>value</a:t>
            </a:r>
            <a:r>
              <a:rPr lang="sv-SE" sz="1800" b="1" dirty="0"/>
              <a:t>. </a:t>
            </a:r>
            <a:r>
              <a:rPr lang="sv-SE" sz="1800" dirty="0"/>
              <a:t>A </a:t>
            </a:r>
            <a:r>
              <a:rPr lang="sv-SE" sz="1800" dirty="0" err="1"/>
              <a:t>substantial</a:t>
            </a:r>
            <a:r>
              <a:rPr lang="sv-SE" sz="1800" dirty="0"/>
              <a:t> </a:t>
            </a:r>
            <a:r>
              <a:rPr lang="sv-SE" sz="1800" dirty="0" err="1"/>
              <a:t>body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research </a:t>
            </a:r>
            <a:r>
              <a:rPr lang="sv-SE" sz="1800" dirty="0" err="1"/>
              <a:t>based</a:t>
            </a:r>
            <a:r>
              <a:rPr lang="sv-SE" sz="1800" dirty="0"/>
              <a:t> on </a:t>
            </a:r>
            <a:r>
              <a:rPr lang="sv-SE" sz="1800" dirty="0" err="1"/>
              <a:t>this</a:t>
            </a:r>
            <a:r>
              <a:rPr lang="sv-SE" sz="1800" dirty="0"/>
              <a:t> </a:t>
            </a:r>
            <a:r>
              <a:rPr lang="sv-SE" sz="1800" dirty="0" err="1"/>
              <a:t>framework</a:t>
            </a:r>
            <a:r>
              <a:rPr lang="sv-SE" sz="1800" dirty="0"/>
              <a:t> </a:t>
            </a:r>
            <a:r>
              <a:rPr lang="sv-SE" sz="1800" b="1" dirty="0" err="1"/>
              <a:t>assumes</a:t>
            </a:r>
            <a:r>
              <a:rPr lang="sv-SE" sz="1800" dirty="0"/>
              <a:t> </a:t>
            </a:r>
            <a:r>
              <a:rPr lang="sv-SE" sz="1800" dirty="0" err="1"/>
              <a:t>among</a:t>
            </a:r>
            <a:r>
              <a:rPr lang="sv-SE" sz="1800" dirty="0"/>
              <a:t> </a:t>
            </a:r>
            <a:r>
              <a:rPr lang="sv-SE" sz="1800" dirty="0" err="1"/>
              <a:t>other</a:t>
            </a:r>
            <a:r>
              <a:rPr lang="sv-SE" sz="1800" dirty="0"/>
              <a:t> </a:t>
            </a:r>
            <a:r>
              <a:rPr lang="sv-SE" sz="1800" dirty="0" err="1"/>
              <a:t>things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managers form </a:t>
            </a:r>
            <a:r>
              <a:rPr lang="sv-SE" sz="1800" b="1" dirty="0" err="1"/>
              <a:t>rational</a:t>
            </a:r>
            <a:r>
              <a:rPr lang="sv-SE" sz="1800" b="1" dirty="0"/>
              <a:t> </a:t>
            </a:r>
            <a:r>
              <a:rPr lang="sv-SE" sz="1800" b="1" dirty="0" err="1"/>
              <a:t>expectations</a:t>
            </a:r>
            <a:r>
              <a:rPr lang="sv-SE" sz="1800" dirty="0"/>
              <a:t>, </a:t>
            </a:r>
            <a:r>
              <a:rPr lang="sv-SE" sz="1800" b="1" dirty="0" err="1"/>
              <a:t>optimize</a:t>
            </a:r>
            <a:r>
              <a:rPr lang="sv-SE" sz="1800" b="1" dirty="0"/>
              <a:t> </a:t>
            </a:r>
            <a:r>
              <a:rPr lang="sv-SE" sz="1800" b="1" dirty="0" err="1"/>
              <a:t>corporate</a:t>
            </a:r>
            <a:r>
              <a:rPr lang="sv-SE" sz="1800" b="1" dirty="0"/>
              <a:t> investment </a:t>
            </a:r>
            <a:r>
              <a:rPr lang="sv-SE" sz="1800" b="1" dirty="0" err="1"/>
              <a:t>intertemporally</a:t>
            </a:r>
            <a:r>
              <a:rPr lang="sv-SE" sz="1800" b="1" dirty="0"/>
              <a:t>, and </a:t>
            </a:r>
            <a:r>
              <a:rPr lang="sv-SE" sz="1800" b="1" dirty="0" err="1"/>
              <a:t>invest</a:t>
            </a:r>
            <a:r>
              <a:rPr lang="sv-SE" sz="1800" b="1" dirty="0"/>
              <a:t> in positive </a:t>
            </a:r>
            <a:r>
              <a:rPr lang="sv-SE" sz="1800" b="1" dirty="0" err="1"/>
              <a:t>net</a:t>
            </a:r>
            <a:r>
              <a:rPr lang="sv-SE" sz="1800" b="1" dirty="0"/>
              <a:t> present </a:t>
            </a:r>
            <a:r>
              <a:rPr lang="sv-SE" sz="1800" b="1" dirty="0" err="1"/>
              <a:t>value</a:t>
            </a:r>
            <a:r>
              <a:rPr lang="sv-SE" sz="1800" b="1" dirty="0"/>
              <a:t> (NPV) </a:t>
            </a:r>
            <a:r>
              <a:rPr lang="sv-SE" sz="1800" b="1" dirty="0" err="1"/>
              <a:t>projects</a:t>
            </a:r>
            <a:r>
              <a:rPr lang="sv-SE" sz="1800" dirty="0"/>
              <a:t>. </a:t>
            </a:r>
          </a:p>
          <a:p>
            <a:pPr marL="0" indent="0">
              <a:buNone/>
            </a:pPr>
            <a:r>
              <a:rPr lang="sv-SE" sz="1800" dirty="0" err="1"/>
              <a:t>However</a:t>
            </a:r>
            <a:r>
              <a:rPr lang="sv-SE" sz="1800" dirty="0"/>
              <a:t>, </a:t>
            </a:r>
            <a:r>
              <a:rPr lang="sv-SE" sz="1800" dirty="0" err="1"/>
              <a:t>these</a:t>
            </a:r>
            <a:r>
              <a:rPr lang="sv-SE" sz="1800" dirty="0"/>
              <a:t> </a:t>
            </a:r>
            <a:r>
              <a:rPr lang="sv-SE" sz="1800" b="1" dirty="0" err="1"/>
              <a:t>principles</a:t>
            </a:r>
            <a:r>
              <a:rPr lang="sv-SE" sz="1800" b="1" dirty="0"/>
              <a:t> </a:t>
            </a:r>
            <a:r>
              <a:rPr lang="sv-SE" sz="1800" b="1" dirty="0" err="1"/>
              <a:t>only</a:t>
            </a:r>
            <a:r>
              <a:rPr lang="sv-SE" sz="1800" b="1" dirty="0"/>
              <a:t> </a:t>
            </a:r>
            <a:r>
              <a:rPr lang="sv-SE" sz="1800" b="1" dirty="0" err="1"/>
              <a:t>partially</a:t>
            </a:r>
            <a:r>
              <a:rPr lang="sv-SE" sz="1800" b="1" dirty="0"/>
              <a:t> </a:t>
            </a:r>
            <a:r>
              <a:rPr lang="sv-SE" sz="1800" b="1" dirty="0" err="1"/>
              <a:t>align</a:t>
            </a:r>
            <a:r>
              <a:rPr lang="sv-SE" sz="1800" b="1" dirty="0"/>
              <a:t> </a:t>
            </a:r>
            <a:r>
              <a:rPr lang="sv-SE" sz="1800" b="1" dirty="0" err="1"/>
              <a:t>with</a:t>
            </a:r>
            <a:r>
              <a:rPr lang="sv-SE" sz="1800" b="1" dirty="0"/>
              <a:t> real-</a:t>
            </a:r>
            <a:r>
              <a:rPr lang="sv-SE" sz="1800" b="1" dirty="0" err="1"/>
              <a:t>world</a:t>
            </a:r>
            <a:r>
              <a:rPr lang="sv-SE" sz="1800" b="1" dirty="0"/>
              <a:t> decision-</a:t>
            </a:r>
            <a:r>
              <a:rPr lang="sv-SE" sz="1800" b="1" dirty="0" err="1"/>
              <a:t>making</a:t>
            </a:r>
            <a:r>
              <a:rPr lang="sv-SE" sz="1800" b="1" dirty="0"/>
              <a:t>. </a:t>
            </a:r>
            <a:r>
              <a:rPr lang="sv-SE" sz="1800" b="1" dirty="0" err="1"/>
              <a:t>Moreover</a:t>
            </a:r>
            <a:r>
              <a:rPr lang="sv-SE" sz="1800" b="1" dirty="0"/>
              <a:t>, a gap </a:t>
            </a:r>
            <a:r>
              <a:rPr lang="sv-SE" sz="1800" b="1" dirty="0" err="1"/>
              <a:t>between</a:t>
            </a:r>
            <a:r>
              <a:rPr lang="sv-SE" sz="1800" b="1" dirty="0"/>
              <a:t> </a:t>
            </a:r>
            <a:r>
              <a:rPr lang="sv-SE" sz="1800" b="1" dirty="0" err="1"/>
              <a:t>academic</a:t>
            </a:r>
            <a:r>
              <a:rPr lang="sv-SE" sz="1800" b="1" dirty="0"/>
              <a:t> research </a:t>
            </a:r>
            <a:r>
              <a:rPr lang="sv-SE" sz="1800" dirty="0"/>
              <a:t>and the </a:t>
            </a:r>
            <a:r>
              <a:rPr lang="sv-SE" sz="1800" b="1" dirty="0" err="1"/>
              <a:t>practice</a:t>
            </a:r>
            <a:r>
              <a:rPr lang="sv-SE" sz="1800" b="1" dirty="0"/>
              <a:t>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finance</a:t>
            </a:r>
            <a:r>
              <a:rPr lang="sv-SE" sz="1800" b="1" dirty="0"/>
              <a:t> </a:t>
            </a:r>
            <a:r>
              <a:rPr lang="sv-SE" sz="1800" dirty="0"/>
              <a:t>is </a:t>
            </a:r>
            <a:r>
              <a:rPr lang="sv-SE" sz="1800" dirty="0" err="1"/>
              <a:t>reflected</a:t>
            </a:r>
            <a:r>
              <a:rPr lang="sv-SE" sz="1800" dirty="0"/>
              <a:t> in the modest </a:t>
            </a:r>
            <a:r>
              <a:rPr lang="sv-SE" sz="1800" dirty="0" err="1"/>
              <a:t>statistical</a:t>
            </a:r>
            <a:r>
              <a:rPr lang="sv-SE" sz="1800" dirty="0"/>
              <a:t> fit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most</a:t>
            </a:r>
            <a:r>
              <a:rPr lang="sv-SE" sz="1800" dirty="0"/>
              <a:t> </a:t>
            </a:r>
            <a:r>
              <a:rPr lang="sv-SE" sz="1800" dirty="0" err="1"/>
              <a:t>corporate</a:t>
            </a:r>
            <a:r>
              <a:rPr lang="sv-SE" sz="1800" dirty="0"/>
              <a:t> </a:t>
            </a:r>
            <a:r>
              <a:rPr lang="sv-SE" sz="1800" dirty="0" err="1"/>
              <a:t>finance</a:t>
            </a:r>
            <a:r>
              <a:rPr lang="sv-SE" sz="1800" dirty="0"/>
              <a:t> </a:t>
            </a:r>
            <a:r>
              <a:rPr lang="sv-SE" sz="1800" dirty="0" err="1"/>
              <a:t>models</a:t>
            </a:r>
            <a:r>
              <a:rPr lang="sv-SE" sz="1800" dirty="0"/>
              <a:t> and the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b="1" dirty="0"/>
              <a:t>modest </a:t>
            </a:r>
            <a:r>
              <a:rPr lang="sv-SE" sz="1800" b="1" dirty="0" err="1"/>
              <a:t>ability</a:t>
            </a:r>
            <a:r>
              <a:rPr lang="sv-SE" sz="1800" b="1" dirty="0"/>
              <a:t> to </a:t>
            </a:r>
            <a:r>
              <a:rPr lang="sv-SE" sz="1800" b="1" dirty="0" err="1"/>
              <a:t>predict</a:t>
            </a:r>
            <a:r>
              <a:rPr lang="sv-SE" sz="1800" b="1" dirty="0"/>
              <a:t> </a:t>
            </a:r>
            <a:r>
              <a:rPr lang="sv-SE" sz="1800" b="1" dirty="0" err="1"/>
              <a:t>ou</a:t>
            </a:r>
            <a:r>
              <a:rPr lang="sv-SE" sz="1800" dirty="0" err="1"/>
              <a:t>tcomes</a:t>
            </a:r>
            <a:r>
              <a:rPr lang="sv-SE" sz="1800" dirty="0"/>
              <a:t> </a:t>
            </a:r>
            <a:r>
              <a:rPr lang="sv-SE" sz="1800" dirty="0" err="1"/>
              <a:t>out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sample</a:t>
            </a:r>
            <a:r>
              <a:rPr lang="sv-SE" sz="1800" dirty="0"/>
              <a:t> or </a:t>
            </a:r>
            <a:r>
              <a:rPr lang="sv-SE" sz="1800" dirty="0" err="1"/>
              <a:t>provide</a:t>
            </a:r>
            <a:r>
              <a:rPr lang="sv-SE" sz="1800" dirty="0"/>
              <a:t> </a:t>
            </a:r>
            <a:r>
              <a:rPr lang="sv-SE" sz="1800" dirty="0" err="1"/>
              <a:t>quantitative</a:t>
            </a:r>
            <a:r>
              <a:rPr lang="sv-SE" sz="1800" dirty="0"/>
              <a:t> </a:t>
            </a:r>
            <a:r>
              <a:rPr lang="sv-SE" sz="1800" dirty="0" err="1"/>
              <a:t>guidance</a:t>
            </a:r>
            <a:r>
              <a:rPr lang="sv-SE" sz="1800" dirty="0"/>
              <a:t> for </a:t>
            </a:r>
            <a:r>
              <a:rPr lang="sv-SE" sz="1800" dirty="0" err="1"/>
              <a:t>specific</a:t>
            </a:r>
            <a:r>
              <a:rPr lang="sv-SE" sz="1800" dirty="0"/>
              <a:t> </a:t>
            </a:r>
            <a:r>
              <a:rPr lang="sv-SE" sz="1800" dirty="0" err="1"/>
              <a:t>companies</a:t>
            </a:r>
            <a:r>
              <a:rPr lang="sv-SE" sz="1800" dirty="0"/>
              <a:t>.” </a:t>
            </a:r>
          </a:p>
          <a:p>
            <a:pPr marL="0" indent="0">
              <a:buNone/>
            </a:pPr>
            <a:endParaRPr lang="sv-SE" sz="1650" dirty="0"/>
          </a:p>
          <a:p>
            <a:pPr marL="0" indent="0">
              <a:buNone/>
            </a:pPr>
            <a:r>
              <a:rPr lang="sv-SE" sz="1200" dirty="0"/>
              <a:t>Graham, 2022, p 1976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7F5570-8E3D-C047-AF0B-57F82B94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F35E63-23B3-1243-8691-D3831D0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14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616D0E-164E-5D4C-A37C-D8FA916D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700" dirty="0"/>
              <a:t>Graham CFO- </a:t>
            </a:r>
            <a:r>
              <a:rPr lang="sv-SE" sz="2700" dirty="0" err="1"/>
              <a:t>study</a:t>
            </a:r>
            <a:r>
              <a:rPr lang="sv-SE" sz="2700" dirty="0"/>
              <a:t>: </a:t>
            </a:r>
            <a:r>
              <a:rPr lang="sv-SE" sz="2700" dirty="0" err="1"/>
              <a:t>Important</a:t>
            </a:r>
            <a:r>
              <a:rPr lang="sv-SE" sz="2700" dirty="0"/>
              <a:t> </a:t>
            </a:r>
            <a:r>
              <a:rPr lang="sv-SE" sz="2700" dirty="0" err="1"/>
              <a:t>topics</a:t>
            </a:r>
            <a:r>
              <a:rPr lang="sv-SE" sz="2700" dirty="0"/>
              <a:t>: </a:t>
            </a:r>
            <a:r>
              <a:rPr lang="sv-SE" sz="2325" dirty="0"/>
              <a:t>investment (</a:t>
            </a:r>
            <a:r>
              <a:rPr lang="sv-SE" sz="2325" dirty="0" err="1"/>
              <a:t>flow</a:t>
            </a:r>
            <a:r>
              <a:rPr lang="sv-SE" sz="2325" dirty="0"/>
              <a:t>), </a:t>
            </a:r>
            <a:r>
              <a:rPr lang="sv-SE" sz="2325" dirty="0" err="1"/>
              <a:t>capital</a:t>
            </a:r>
            <a:r>
              <a:rPr lang="sv-SE" sz="2325" dirty="0"/>
              <a:t> </a:t>
            </a:r>
            <a:r>
              <a:rPr lang="sv-SE" sz="2325" dirty="0" err="1"/>
              <a:t>structure</a:t>
            </a:r>
            <a:r>
              <a:rPr lang="sv-SE" sz="2325" dirty="0"/>
              <a:t> (stock), </a:t>
            </a:r>
            <a:r>
              <a:rPr lang="sv-SE" sz="2325" dirty="0" err="1"/>
              <a:t>payout</a:t>
            </a:r>
            <a:r>
              <a:rPr lang="sv-SE" sz="2325" dirty="0"/>
              <a:t>, </a:t>
            </a:r>
            <a:r>
              <a:rPr lang="sv-SE" sz="2325" dirty="0" err="1"/>
              <a:t>expectations</a:t>
            </a:r>
            <a:r>
              <a:rPr lang="sv-SE" sz="2325" dirty="0"/>
              <a:t>/planning</a:t>
            </a:r>
            <a:r>
              <a:rPr lang="sv-SE" dirty="0"/>
              <a:t>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19D085-5912-3C4D-9C00-55C4FE2C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CFO </a:t>
            </a:r>
            <a:r>
              <a:rPr lang="sv-SE" dirty="0" err="1"/>
              <a:t>surveys</a:t>
            </a:r>
            <a:r>
              <a:rPr lang="sv-SE" dirty="0"/>
              <a:t> </a:t>
            </a:r>
            <a:r>
              <a:rPr lang="sv-SE" dirty="0" err="1"/>
              <a:t>explore</a:t>
            </a:r>
            <a:r>
              <a:rPr lang="sv-SE" dirty="0"/>
              <a:t> </a:t>
            </a:r>
            <a:r>
              <a:rPr lang="sv-SE" dirty="0" err="1"/>
              <a:t>topics</a:t>
            </a:r>
            <a:r>
              <a:rPr lang="sv-SE" dirty="0"/>
              <a:t> </a:t>
            </a:r>
            <a:r>
              <a:rPr lang="sv-SE" b="1" dirty="0" err="1"/>
              <a:t>including</a:t>
            </a:r>
            <a:r>
              <a:rPr lang="sv-SE" b="1" dirty="0"/>
              <a:t> </a:t>
            </a:r>
            <a:r>
              <a:rPr lang="sv-SE" b="1" dirty="0" err="1"/>
              <a:t>corporate</a:t>
            </a:r>
            <a:r>
              <a:rPr lang="sv-SE" b="1" dirty="0"/>
              <a:t> investment, </a:t>
            </a:r>
            <a:r>
              <a:rPr lang="sv-SE" b="1" dirty="0" err="1"/>
              <a:t>capital</a:t>
            </a:r>
            <a:r>
              <a:rPr lang="sv-SE" b="1" dirty="0"/>
              <a:t> </a:t>
            </a:r>
            <a:r>
              <a:rPr lang="sv-SE" b="1" dirty="0" err="1"/>
              <a:t>structure</a:t>
            </a:r>
            <a:r>
              <a:rPr lang="sv-SE" b="1" dirty="0"/>
              <a:t>, </a:t>
            </a:r>
            <a:r>
              <a:rPr lang="sv-SE" b="1" dirty="0" err="1"/>
              <a:t>payout</a:t>
            </a:r>
            <a:r>
              <a:rPr lang="sv-SE" b="1" dirty="0"/>
              <a:t>, and </a:t>
            </a:r>
            <a:r>
              <a:rPr lang="sv-SE" b="1" dirty="0" err="1"/>
              <a:t>corporate</a:t>
            </a:r>
            <a:r>
              <a:rPr lang="sv-SE" b="1" dirty="0"/>
              <a:t> </a:t>
            </a:r>
            <a:r>
              <a:rPr lang="sv-SE" b="1" dirty="0" err="1"/>
              <a:t>expectations</a:t>
            </a:r>
            <a:r>
              <a:rPr lang="sv-SE" b="1" dirty="0"/>
              <a:t> and planning</a:t>
            </a:r>
            <a:r>
              <a:rPr lang="sv-SE" dirty="0"/>
              <a:t>.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is new to </a:t>
            </a:r>
            <a:r>
              <a:rPr lang="sv-SE" dirty="0" err="1"/>
              <a:t>finance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corresponding</a:t>
            </a:r>
            <a:r>
              <a:rPr lang="sv-SE" dirty="0"/>
              <a:t> to the </a:t>
            </a:r>
            <a:r>
              <a:rPr lang="sv-SE" dirty="0" err="1"/>
              <a:t>corporate</a:t>
            </a:r>
            <a:r>
              <a:rPr lang="sv-SE" dirty="0"/>
              <a:t> planning process,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though</a:t>
            </a:r>
            <a:r>
              <a:rPr lang="sv-SE" dirty="0"/>
              <a:t> </a:t>
            </a:r>
            <a:r>
              <a:rPr lang="sv-SE" b="1" dirty="0"/>
              <a:t>planning </a:t>
            </a:r>
            <a:r>
              <a:rPr lang="sv-SE" dirty="0"/>
              <a:t>is the </a:t>
            </a:r>
            <a:r>
              <a:rPr lang="sv-SE" dirty="0" err="1"/>
              <a:t>foundation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and </a:t>
            </a:r>
            <a:r>
              <a:rPr lang="sv-SE" b="1" dirty="0" err="1"/>
              <a:t>underlies</a:t>
            </a:r>
            <a:r>
              <a:rPr lang="sv-SE" b="1" dirty="0"/>
              <a:t> the cash </a:t>
            </a:r>
            <a:r>
              <a:rPr lang="sv-SE" b="1" dirty="0" err="1"/>
              <a:t>flow</a:t>
            </a:r>
            <a:r>
              <a:rPr lang="sv-SE" b="1" dirty="0"/>
              <a:t> </a:t>
            </a:r>
            <a:r>
              <a:rPr lang="sv-SE" b="1" dirty="0" err="1"/>
              <a:t>forecasts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</a:t>
            </a:r>
            <a:r>
              <a:rPr lang="sv-SE" b="1" dirty="0" err="1"/>
              <a:t>are</a:t>
            </a:r>
            <a:r>
              <a:rPr lang="sv-SE" b="1" dirty="0"/>
              <a:t> a </a:t>
            </a:r>
            <a:r>
              <a:rPr lang="sv-SE" b="1" dirty="0" err="1"/>
              <a:t>staple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finance</a:t>
            </a:r>
            <a:r>
              <a:rPr lang="sv-SE" b="1" dirty="0"/>
              <a:t> </a:t>
            </a:r>
            <a:r>
              <a:rPr lang="sv-SE" b="1" dirty="0" err="1"/>
              <a:t>teaching</a:t>
            </a:r>
            <a:r>
              <a:rPr lang="sv-SE" b="1" dirty="0"/>
              <a:t> and research.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1200" dirty="0"/>
              <a:t>Graham 1976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E2FBB0-E287-F844-B201-0569695A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8A4D7D-3DC4-364F-8E0C-10CC935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54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284142-2990-3949-91CC-85664F2B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</a:t>
            </a:r>
            <a:r>
              <a:rPr lang="sv-SE" dirty="0"/>
              <a:t> 1. Near term focus –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EAC899-7F8B-5045-BED1-BFB48453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err="1"/>
              <a:t>One</a:t>
            </a:r>
            <a:r>
              <a:rPr lang="sv-SE" sz="2000" dirty="0"/>
              <a:t> common </a:t>
            </a:r>
            <a:r>
              <a:rPr lang="sv-SE" sz="2000" dirty="0" err="1"/>
              <a:t>practice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finance</a:t>
            </a:r>
            <a:r>
              <a:rPr lang="sv-SE" sz="2000" dirty="0"/>
              <a:t> </a:t>
            </a:r>
            <a:r>
              <a:rPr lang="sv-SE" sz="2000" dirty="0" err="1"/>
              <a:t>theme</a:t>
            </a:r>
            <a:r>
              <a:rPr lang="sv-SE" sz="2000" dirty="0"/>
              <a:t> is </a:t>
            </a:r>
            <a:r>
              <a:rPr lang="sv-SE" sz="2000" dirty="0" err="1"/>
              <a:t>that</a:t>
            </a:r>
            <a:r>
              <a:rPr lang="sv-SE" sz="2000" dirty="0"/>
              <a:t> in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instances</a:t>
            </a:r>
            <a:r>
              <a:rPr lang="sv-SE" sz="2000" dirty="0"/>
              <a:t>, </a:t>
            </a:r>
            <a:r>
              <a:rPr lang="sv-SE" sz="2000" dirty="0" err="1"/>
              <a:t>companies</a:t>
            </a:r>
            <a:r>
              <a:rPr lang="sv-SE" sz="2000" dirty="0"/>
              <a:t> </a:t>
            </a:r>
            <a:r>
              <a:rPr lang="sv-SE" sz="2000" i="1" dirty="0"/>
              <a:t>focus on the </a:t>
            </a:r>
            <a:r>
              <a:rPr lang="sv-SE" sz="2000" i="1" dirty="0" err="1"/>
              <a:t>near</a:t>
            </a:r>
            <a:r>
              <a:rPr lang="sv-SE" sz="2000" i="1" dirty="0"/>
              <a:t> term</a:t>
            </a:r>
            <a:r>
              <a:rPr lang="sv-SE" sz="2000" dirty="0"/>
              <a:t>. For </a:t>
            </a:r>
            <a:r>
              <a:rPr lang="sv-SE" sz="2000" dirty="0" err="1"/>
              <a:t>instance</a:t>
            </a:r>
            <a:r>
              <a:rPr lang="sv-SE" sz="2000" dirty="0"/>
              <a:t>, </a:t>
            </a:r>
            <a:r>
              <a:rPr lang="sv-SE" sz="2000" dirty="0" err="1"/>
              <a:t>CFOs</a:t>
            </a:r>
            <a:r>
              <a:rPr lang="sv-SE" sz="2000" dirty="0"/>
              <a:t> </a:t>
            </a:r>
            <a:r>
              <a:rPr lang="sv-SE" sz="2000" dirty="0" err="1"/>
              <a:t>indicate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, on </a:t>
            </a:r>
            <a:r>
              <a:rPr lang="sv-SE" sz="2000" dirty="0" err="1"/>
              <a:t>average</a:t>
            </a:r>
            <a:r>
              <a:rPr lang="sv-SE" sz="2000" dirty="0"/>
              <a:t>, the information in </a:t>
            </a:r>
            <a:r>
              <a:rPr lang="sv-SE" sz="2000" dirty="0" err="1"/>
              <a:t>their</a:t>
            </a:r>
            <a:r>
              <a:rPr lang="sv-SE" sz="2000" dirty="0"/>
              <a:t> </a:t>
            </a:r>
            <a:r>
              <a:rPr lang="sv-SE" sz="2000" dirty="0" err="1"/>
              <a:t>corporate</a:t>
            </a:r>
            <a:r>
              <a:rPr lang="sv-SE" sz="2000" dirty="0"/>
              <a:t> plans is </a:t>
            </a:r>
            <a:r>
              <a:rPr lang="sv-SE" sz="2000" dirty="0" err="1"/>
              <a:t>reliable</a:t>
            </a:r>
            <a:r>
              <a:rPr lang="sv-SE" sz="2000" dirty="0"/>
              <a:t> for a </a:t>
            </a:r>
            <a:r>
              <a:rPr lang="sv-SE" sz="2000" b="1" dirty="0" err="1"/>
              <a:t>horizon</a:t>
            </a:r>
            <a:r>
              <a:rPr lang="sv-SE" sz="2000" b="1" dirty="0"/>
              <a:t>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  <a:r>
              <a:rPr lang="sv-SE" sz="2000" b="1" dirty="0" err="1"/>
              <a:t>only</a:t>
            </a:r>
            <a:r>
              <a:rPr lang="sv-SE" sz="2000" b="1" dirty="0"/>
              <a:t> </a:t>
            </a:r>
            <a:r>
              <a:rPr lang="sv-SE" sz="2000" b="1" dirty="0" err="1"/>
              <a:t>two</a:t>
            </a:r>
            <a:r>
              <a:rPr lang="sv-SE" sz="2000" b="1" dirty="0"/>
              <a:t> </a:t>
            </a:r>
            <a:r>
              <a:rPr lang="sv-SE" sz="2000" b="1" dirty="0" err="1"/>
              <a:t>years</a:t>
            </a:r>
            <a:r>
              <a:rPr lang="sv-SE" sz="2000" dirty="0"/>
              <a:t>— and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b="1" dirty="0" err="1"/>
              <a:t>horizon</a:t>
            </a:r>
            <a:r>
              <a:rPr lang="sv-SE" sz="2000" b="1" dirty="0"/>
              <a:t> has </a:t>
            </a:r>
            <a:r>
              <a:rPr lang="sv-SE" sz="2000" b="1" dirty="0" err="1"/>
              <a:t>decreased</a:t>
            </a:r>
            <a:r>
              <a:rPr lang="sv-SE" sz="2000" b="1" dirty="0"/>
              <a:t> over </a:t>
            </a:r>
            <a:r>
              <a:rPr lang="sv-SE" sz="2000" dirty="0" err="1"/>
              <a:t>time</a:t>
            </a:r>
            <a:r>
              <a:rPr lang="sv-SE" sz="2000" dirty="0"/>
              <a:t>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err="1"/>
              <a:t>Other</a:t>
            </a:r>
            <a:r>
              <a:rPr lang="sv-SE" sz="2000" dirty="0"/>
              <a:t> </a:t>
            </a:r>
            <a:r>
              <a:rPr lang="sv-SE" sz="2000" dirty="0" err="1"/>
              <a:t>evidence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a </a:t>
            </a:r>
            <a:r>
              <a:rPr lang="sv-SE" sz="2000" dirty="0" err="1"/>
              <a:t>near</a:t>
            </a:r>
            <a:r>
              <a:rPr lang="sv-SE" sz="2000" dirty="0"/>
              <a:t>-term focus </a:t>
            </a:r>
            <a:r>
              <a:rPr lang="sv-SE" sz="2000" dirty="0" err="1"/>
              <a:t>includes</a:t>
            </a:r>
            <a:r>
              <a:rPr lang="sv-SE" sz="2000" dirty="0"/>
              <a:t> </a:t>
            </a:r>
            <a:r>
              <a:rPr lang="sv-SE" sz="2000" b="1" dirty="0"/>
              <a:t>extensive </a:t>
            </a:r>
            <a:r>
              <a:rPr lang="sv-SE" sz="2000" b="1" dirty="0" err="1"/>
              <a:t>use</a:t>
            </a:r>
            <a:r>
              <a:rPr lang="sv-SE" sz="2000" b="1" dirty="0"/>
              <a:t> </a:t>
            </a:r>
            <a:r>
              <a:rPr lang="sv-SE" sz="2000" b="1" dirty="0" err="1"/>
              <a:t>of</a:t>
            </a:r>
            <a:r>
              <a:rPr lang="sv-SE" sz="2000" b="1" dirty="0"/>
              <a:t> the </a:t>
            </a:r>
            <a:r>
              <a:rPr lang="sv-SE" sz="2000" b="1" dirty="0" err="1"/>
              <a:t>payback</a:t>
            </a:r>
            <a:r>
              <a:rPr lang="sv-SE" sz="2000" b="1" dirty="0"/>
              <a:t> </a:t>
            </a:r>
            <a:r>
              <a:rPr lang="sv-SE" sz="2000" b="1" dirty="0" err="1"/>
              <a:t>method</a:t>
            </a:r>
            <a:r>
              <a:rPr lang="sv-SE" sz="2000" b="1" dirty="0"/>
              <a:t> for </a:t>
            </a:r>
            <a:r>
              <a:rPr lang="sv-SE" sz="2000" b="1" dirty="0" err="1"/>
              <a:t>capital</a:t>
            </a:r>
            <a:r>
              <a:rPr lang="sv-SE" sz="2000" b="1" dirty="0"/>
              <a:t> budgeting;</a:t>
            </a:r>
            <a:r>
              <a:rPr lang="sv-SE" sz="2000" dirty="0"/>
              <a:t> </a:t>
            </a:r>
            <a:r>
              <a:rPr lang="sv-SE" sz="2000" dirty="0" err="1"/>
              <a:t>emphasis</a:t>
            </a:r>
            <a:r>
              <a:rPr lang="sv-SE" sz="2000" dirty="0"/>
              <a:t> on </a:t>
            </a:r>
            <a:r>
              <a:rPr lang="sv-SE" sz="2000" dirty="0" err="1"/>
              <a:t>current</a:t>
            </a:r>
            <a:r>
              <a:rPr lang="sv-SE" sz="2000" dirty="0"/>
              <a:t> profits </a:t>
            </a:r>
            <a:r>
              <a:rPr lang="sv-SE" sz="2000" dirty="0" err="1"/>
              <a:t>when</a:t>
            </a:r>
            <a:r>
              <a:rPr lang="sv-SE" sz="2000" dirty="0"/>
              <a:t> </a:t>
            </a:r>
            <a:r>
              <a:rPr lang="sv-SE" sz="2000" dirty="0" err="1"/>
              <a:t>changing</a:t>
            </a:r>
            <a:r>
              <a:rPr lang="sv-SE" sz="2000" dirty="0"/>
              <a:t> investment plans; and benchmarking </a:t>
            </a:r>
            <a:r>
              <a:rPr lang="sv-SE" sz="2000" dirty="0" err="1"/>
              <a:t>debt</a:t>
            </a:r>
            <a:r>
              <a:rPr lang="sv-SE" sz="2000" dirty="0"/>
              <a:t> </a:t>
            </a:r>
            <a:r>
              <a:rPr lang="sv-SE" sz="2000" dirty="0" err="1"/>
              <a:t>against</a:t>
            </a:r>
            <a:r>
              <a:rPr lang="sv-SE" sz="2000" dirty="0"/>
              <a:t> </a:t>
            </a:r>
            <a:r>
              <a:rPr lang="sv-SE" sz="2000" dirty="0" err="1"/>
              <a:t>current</a:t>
            </a:r>
            <a:r>
              <a:rPr lang="sv-SE" sz="2000" dirty="0"/>
              <a:t> cash </a:t>
            </a:r>
            <a:r>
              <a:rPr lang="sv-SE" sz="2000" dirty="0" err="1"/>
              <a:t>flows</a:t>
            </a:r>
            <a:r>
              <a:rPr lang="sv-SE" sz="2000" dirty="0"/>
              <a:t> </a:t>
            </a:r>
            <a:r>
              <a:rPr lang="sv-SE" sz="2000" dirty="0" err="1"/>
              <a:t>rather</a:t>
            </a:r>
            <a:r>
              <a:rPr lang="sv-SE" sz="2000" dirty="0"/>
              <a:t> </a:t>
            </a:r>
            <a:r>
              <a:rPr lang="sv-SE" sz="2000" dirty="0" err="1"/>
              <a:t>than</a:t>
            </a:r>
            <a:r>
              <a:rPr lang="sv-SE" sz="2000" dirty="0"/>
              <a:t> long-term </a:t>
            </a:r>
            <a:r>
              <a:rPr lang="sv-SE" sz="2000" dirty="0" err="1"/>
              <a:t>value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AFD36C-FE41-F74B-B014-BECA5087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E3B944-5D97-7249-B52C-ECD60146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19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880B7-340C-CD43-B424-3F45BB9F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Short planning </a:t>
            </a:r>
            <a:r>
              <a:rPr lang="sv-SE" dirty="0" err="1"/>
              <a:t>horizon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B42383B-1924-FD42-AA33-4B21C9F4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73117"/>
            <a:ext cx="7886700" cy="3170207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39CED9-BE66-3D48-ABC5-B2353DDF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81388B-95BE-104E-8643-B06EFF50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9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548D0-0204-6147-9BEC-3E0536D3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Disposition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7647BB-A6D4-F245-808F-1DA1DFD5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1. ABB &amp;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sv-SE" dirty="0"/>
              <a:t>: Active </a:t>
            </a:r>
            <a:r>
              <a:rPr lang="sv-SE" dirty="0" err="1"/>
              <a:t>Porfolio</a:t>
            </a:r>
            <a:r>
              <a:rPr lang="sv-SE" dirty="0"/>
              <a:t> Management</a:t>
            </a:r>
          </a:p>
          <a:p>
            <a:pPr marL="0" indent="0">
              <a:buNone/>
            </a:pPr>
            <a:r>
              <a:rPr lang="sv-SE" dirty="0"/>
              <a:t>2. </a:t>
            </a:r>
            <a:r>
              <a:rPr lang="sv-SE" dirty="0" err="1"/>
              <a:t>Models</a:t>
            </a:r>
            <a:r>
              <a:rPr lang="sv-SE" dirty="0"/>
              <a:t>  - </a:t>
            </a:r>
            <a:r>
              <a:rPr lang="sv-SE" dirty="0" err="1"/>
              <a:t>models</a:t>
            </a:r>
            <a:r>
              <a:rPr lang="sv-SE" dirty="0"/>
              <a:t> for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complexity</a:t>
            </a:r>
            <a:r>
              <a:rPr lang="sv-SE" dirty="0"/>
              <a:t> &amp; </a:t>
            </a:r>
            <a:r>
              <a:rPr lang="sv-SE" dirty="0" err="1"/>
              <a:t>create</a:t>
            </a:r>
            <a:r>
              <a:rPr lang="sv-SE" dirty="0"/>
              <a:t> action</a:t>
            </a:r>
          </a:p>
          <a:p>
            <a:pPr marL="0" indent="0">
              <a:buNone/>
            </a:pPr>
            <a:r>
              <a:rPr lang="sv-SE" dirty="0"/>
              <a:t>3. </a:t>
            </a:r>
            <a:r>
              <a:rPr lang="sv-SE" dirty="0" err="1"/>
              <a:t>Results</a:t>
            </a:r>
            <a:r>
              <a:rPr lang="sv-SE" dirty="0"/>
              <a:t> from Graham, CFO-</a:t>
            </a:r>
            <a:r>
              <a:rPr lang="sv-SE" dirty="0" err="1"/>
              <a:t>study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4. </a:t>
            </a:r>
            <a:r>
              <a:rPr lang="sv-SE" dirty="0" err="1"/>
              <a:t>Results</a:t>
            </a:r>
            <a:r>
              <a:rPr lang="sv-SE" dirty="0"/>
              <a:t>/</a:t>
            </a: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sv-SE" dirty="0"/>
              <a:t>, Credit </a:t>
            </a:r>
            <a:r>
              <a:rPr lang="sv-SE" dirty="0" err="1"/>
              <a:t>Suiesse</a:t>
            </a: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EBABE3-714B-F446-B902-F87C9D4E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52460A-35C7-CC45-AC12-E107E13B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28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343FD-F1E8-1B44-9204-4F29477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</a:t>
            </a:r>
            <a:r>
              <a:rPr lang="sv-SE" dirty="0"/>
              <a:t> 2. </a:t>
            </a:r>
            <a:r>
              <a:rPr lang="sv-SE" dirty="0" err="1"/>
              <a:t>Managerial</a:t>
            </a:r>
            <a:r>
              <a:rPr lang="sv-SE" dirty="0"/>
              <a:t> </a:t>
            </a:r>
            <a:r>
              <a:rPr lang="sv-SE" dirty="0" err="1"/>
              <a:t>forecast</a:t>
            </a:r>
            <a:r>
              <a:rPr lang="sv-SE" dirty="0"/>
              <a:t>  - not </a:t>
            </a:r>
            <a:r>
              <a:rPr lang="sv-SE" dirty="0" err="1"/>
              <a:t>soo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082A3F-4416-1E4B-BFEA-CBDF86541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0" indent="0">
              <a:buNone/>
            </a:pPr>
            <a:r>
              <a:rPr lang="sv-SE" dirty="0"/>
              <a:t>”… in </a:t>
            </a:r>
            <a:r>
              <a:rPr lang="sv-SE" dirty="0" err="1"/>
              <a:t>reality</a:t>
            </a:r>
            <a:r>
              <a:rPr lang="sv-SE" dirty="0"/>
              <a:t>, </a:t>
            </a:r>
            <a:r>
              <a:rPr lang="sv-SE" dirty="0" err="1"/>
              <a:t>managerial</a:t>
            </a:r>
            <a:r>
              <a:rPr lang="sv-SE" dirty="0"/>
              <a:t> </a:t>
            </a:r>
            <a:r>
              <a:rPr lang="sv-SE" dirty="0" err="1"/>
              <a:t>forecasts</a:t>
            </a:r>
            <a:r>
              <a:rPr lang="sv-SE" dirty="0"/>
              <a:t> </a:t>
            </a:r>
            <a:r>
              <a:rPr lang="sv-SE" dirty="0" err="1"/>
              <a:t>produce</a:t>
            </a:r>
            <a:r>
              <a:rPr lang="sv-SE" dirty="0"/>
              <a:t> an </a:t>
            </a:r>
            <a:r>
              <a:rPr lang="sv-SE" dirty="0" err="1"/>
              <a:t>unusual</a:t>
            </a:r>
            <a:r>
              <a:rPr lang="sv-SE" dirty="0"/>
              <a:t>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positive and negative </a:t>
            </a:r>
            <a:r>
              <a:rPr lang="sv-SE" dirty="0" err="1"/>
              <a:t>surprises</a:t>
            </a:r>
            <a:r>
              <a:rPr lang="sv-SE" dirty="0"/>
              <a:t>, </a:t>
            </a:r>
            <a:r>
              <a:rPr lang="sv-SE" dirty="0" err="1"/>
              <a:t>that</a:t>
            </a:r>
            <a:r>
              <a:rPr lang="sv-SE" dirty="0"/>
              <a:t> is, </a:t>
            </a:r>
            <a:r>
              <a:rPr lang="sv-SE" i="1" dirty="0" err="1"/>
              <a:t>managerial</a:t>
            </a:r>
            <a:r>
              <a:rPr lang="sv-SE" i="1" dirty="0"/>
              <a:t> </a:t>
            </a:r>
            <a:r>
              <a:rPr lang="sv-SE" i="1" dirty="0" err="1"/>
              <a:t>forecasts</a:t>
            </a:r>
            <a:r>
              <a:rPr lang="sv-SE" i="1" dirty="0"/>
              <a:t> </a:t>
            </a:r>
            <a:r>
              <a:rPr lang="sv-SE" i="1" dirty="0" err="1"/>
              <a:t>are</a:t>
            </a:r>
            <a:r>
              <a:rPr lang="sv-SE" i="1" dirty="0"/>
              <a:t> </a:t>
            </a:r>
            <a:r>
              <a:rPr lang="sv-SE" i="1" dirty="0" err="1"/>
              <a:t>miscalibrated</a:t>
            </a:r>
            <a:r>
              <a:rPr lang="sv-SE" i="1" dirty="0"/>
              <a:t> </a:t>
            </a:r>
            <a:r>
              <a:rPr lang="sv-SE" dirty="0"/>
              <a:t>(or </a:t>
            </a:r>
            <a:r>
              <a:rPr lang="sv-SE" dirty="0" err="1"/>
              <a:t>overprecise</a:t>
            </a:r>
            <a:r>
              <a:rPr lang="sv-SE" dirty="0"/>
              <a:t>), </a:t>
            </a:r>
            <a:r>
              <a:rPr lang="sv-SE" dirty="0" err="1"/>
              <a:t>with</a:t>
            </a:r>
            <a:r>
              <a:rPr lang="sv-SE" dirty="0"/>
              <a:t> the second moment </a:t>
            </a:r>
            <a:r>
              <a:rPr lang="sv-SE" dirty="0" err="1"/>
              <a:t>of</a:t>
            </a:r>
            <a:r>
              <a:rPr lang="sv-SE" dirty="0"/>
              <a:t> the distribution </a:t>
            </a:r>
            <a:r>
              <a:rPr lang="sv-SE" dirty="0" err="1"/>
              <a:t>too</a:t>
            </a:r>
            <a:r>
              <a:rPr lang="sv-SE" dirty="0"/>
              <a:t> tight. ”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3DAF9F-07C1-E44A-ADE0-7D9B3B98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A22229-B82F-5445-90F9-E7C41770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41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0582B-15BB-4D40-867A-AD8A6F07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Most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forecasts</a:t>
            </a:r>
            <a:r>
              <a:rPr lang="sv-SE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C4B94AC-C03A-9945-BCF3-2C0473265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490" y="2226469"/>
            <a:ext cx="5557021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F5CFF0-3F2A-1941-84DA-BC24664C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3521C0-6BA2-0D48-8807-4DBA44E2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1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7DFFD-7720-C54B-93AC-3F267C7A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Excuses</a:t>
            </a:r>
            <a:r>
              <a:rPr lang="sv-SE" dirty="0"/>
              <a:t>: Self-attribution </a:t>
            </a:r>
            <a:r>
              <a:rPr lang="sv-SE" dirty="0" err="1"/>
              <a:t>biases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7D61F7-2598-2343-9A98-A6926879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”The CFO </a:t>
            </a:r>
            <a:r>
              <a:rPr lang="sv-SE" dirty="0" err="1"/>
              <a:t>surveys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consistent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self</a:t>
            </a:r>
            <a:r>
              <a:rPr lang="sv-SE" dirty="0"/>
              <a:t>-attribution bias in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executives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to “</a:t>
            </a:r>
            <a:r>
              <a:rPr lang="sv-SE" dirty="0" err="1"/>
              <a:t>blame</a:t>
            </a:r>
            <a:r>
              <a:rPr lang="sv-SE" dirty="0"/>
              <a:t> the market”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revenues</a:t>
            </a:r>
            <a:r>
              <a:rPr lang="sv-SE" dirty="0"/>
              <a:t> miss on the </a:t>
            </a:r>
            <a:r>
              <a:rPr lang="sv-SE" dirty="0" err="1"/>
              <a:t>downside</a:t>
            </a:r>
            <a:r>
              <a:rPr lang="sv-SE" dirty="0"/>
              <a:t> (relative to </a:t>
            </a:r>
            <a:r>
              <a:rPr lang="sv-SE" dirty="0" err="1"/>
              <a:t>forecast</a:t>
            </a:r>
            <a:r>
              <a:rPr lang="sv-SE" dirty="0"/>
              <a:t>)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credit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revenues</a:t>
            </a:r>
            <a:r>
              <a:rPr lang="sv-SE" dirty="0"/>
              <a:t> </a:t>
            </a:r>
            <a:r>
              <a:rPr lang="sv-SE" dirty="0" err="1"/>
              <a:t>overperform</a:t>
            </a:r>
            <a:r>
              <a:rPr lang="sv-SE" dirty="0"/>
              <a:t>...”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A7BE5E-B1D9-4D4F-AC64-BD73050A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7B946D-76E4-704A-AB67-AD102F86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28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A7C302-C12E-9F4C-9019-32F4C7AF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Result</a:t>
            </a:r>
            <a:r>
              <a:rPr lang="sv-SE" sz="2700" dirty="0"/>
              <a:t> 3. </a:t>
            </a:r>
            <a:r>
              <a:rPr lang="sv-SE" sz="2700" dirty="0" err="1"/>
              <a:t>Conservative</a:t>
            </a:r>
            <a:r>
              <a:rPr lang="sv-SE" sz="2700" dirty="0"/>
              <a:t> </a:t>
            </a:r>
            <a:r>
              <a:rPr lang="sv-SE" sz="2700" dirty="0" err="1"/>
              <a:t>policies</a:t>
            </a:r>
            <a:endParaRPr lang="sv-SE" sz="2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0F3B7D-4824-B444-BB56-C5C242B6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2200" dirty="0"/>
              <a:t>”</a:t>
            </a:r>
            <a:r>
              <a:rPr lang="sv-SE" sz="2200" dirty="0" err="1"/>
              <a:t>Companies</a:t>
            </a:r>
            <a:r>
              <a:rPr lang="sv-SE" sz="2200" dirty="0"/>
              <a:t> </a:t>
            </a:r>
            <a:r>
              <a:rPr lang="sv-SE" sz="2200" i="1" dirty="0" err="1"/>
              <a:t>adopt</a:t>
            </a:r>
            <a:r>
              <a:rPr lang="sv-SE" sz="2200" i="1" dirty="0"/>
              <a:t> </a:t>
            </a:r>
            <a:r>
              <a:rPr lang="sv-SE" sz="2200" i="1" dirty="0" err="1"/>
              <a:t>what</a:t>
            </a:r>
            <a:r>
              <a:rPr lang="sv-SE" sz="2200" i="1" dirty="0"/>
              <a:t> </a:t>
            </a:r>
            <a:r>
              <a:rPr lang="sv-SE" sz="2200" i="1" dirty="0" err="1"/>
              <a:t>appear</a:t>
            </a:r>
            <a:r>
              <a:rPr lang="sv-SE" sz="2200" i="1" dirty="0"/>
              <a:t> to be </a:t>
            </a:r>
            <a:r>
              <a:rPr lang="sv-SE" sz="2200" i="1" dirty="0" err="1"/>
              <a:t>conservative</a:t>
            </a:r>
            <a:r>
              <a:rPr lang="sv-SE" sz="2200" i="1" dirty="0"/>
              <a:t> </a:t>
            </a:r>
            <a:r>
              <a:rPr lang="sv-SE" sz="2200" i="1" dirty="0" err="1"/>
              <a:t>policies</a:t>
            </a:r>
            <a:r>
              <a:rPr lang="sv-SE" sz="2200" i="1" dirty="0"/>
              <a:t> </a:t>
            </a:r>
            <a:r>
              <a:rPr lang="sv-SE" sz="2200" dirty="0"/>
              <a:t>(the </a:t>
            </a:r>
            <a:r>
              <a:rPr lang="sv-SE" sz="2200" dirty="0" err="1"/>
              <a:t>third</a:t>
            </a:r>
            <a:r>
              <a:rPr lang="sv-SE" sz="2200" dirty="0"/>
              <a:t> </a:t>
            </a:r>
            <a:r>
              <a:rPr lang="sv-SE" sz="2200" dirty="0" err="1"/>
              <a:t>theme</a:t>
            </a:r>
            <a:r>
              <a:rPr lang="sv-SE" sz="2200" dirty="0"/>
              <a:t>), </a:t>
            </a:r>
            <a:r>
              <a:rPr lang="sv-SE" sz="2200" dirty="0" err="1"/>
              <a:t>perhaps</a:t>
            </a:r>
            <a:r>
              <a:rPr lang="sv-SE" sz="2200" dirty="0"/>
              <a:t> in an </a:t>
            </a:r>
            <a:r>
              <a:rPr lang="sv-SE" sz="2200" dirty="0" err="1"/>
              <a:t>effort</a:t>
            </a:r>
            <a:r>
              <a:rPr lang="sv-SE" sz="2200" dirty="0"/>
              <a:t> to </a:t>
            </a:r>
            <a:r>
              <a:rPr lang="sv-SE" sz="2200" dirty="0" err="1"/>
              <a:t>provide</a:t>
            </a:r>
            <a:r>
              <a:rPr lang="sv-SE" sz="2200" dirty="0"/>
              <a:t> slack in the event </a:t>
            </a:r>
            <a:r>
              <a:rPr lang="sv-SE" sz="2200" dirty="0" err="1"/>
              <a:t>downside</a:t>
            </a:r>
            <a:r>
              <a:rPr lang="sv-SE" sz="2200" dirty="0"/>
              <a:t> </a:t>
            </a:r>
            <a:r>
              <a:rPr lang="sv-SE" sz="2200" dirty="0" err="1"/>
              <a:t>surprises</a:t>
            </a:r>
            <a:r>
              <a:rPr lang="sv-SE" sz="2200" dirty="0"/>
              <a:t> </a:t>
            </a:r>
            <a:r>
              <a:rPr lang="sv-SE" sz="2200" dirty="0" err="1"/>
              <a:t>occur</a:t>
            </a:r>
            <a:r>
              <a:rPr lang="sv-SE" sz="2200" dirty="0"/>
              <a:t>. </a:t>
            </a:r>
            <a:r>
              <a:rPr lang="sv-SE" sz="2200" dirty="0" err="1"/>
              <a:t>Conservative</a:t>
            </a:r>
            <a:r>
              <a:rPr lang="sv-SE" sz="2200" dirty="0"/>
              <a:t> </a:t>
            </a:r>
            <a:r>
              <a:rPr lang="sv-SE" sz="2200" dirty="0" err="1"/>
              <a:t>policies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common. </a:t>
            </a:r>
            <a:r>
              <a:rPr lang="sv-SE" sz="2200" dirty="0" err="1"/>
              <a:t>Capital</a:t>
            </a:r>
            <a:r>
              <a:rPr lang="sv-SE" sz="2200" dirty="0"/>
              <a:t> budgeting </a:t>
            </a:r>
            <a:r>
              <a:rPr lang="sv-SE" sz="2200" dirty="0" err="1"/>
              <a:t>policies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conservative</a:t>
            </a:r>
            <a:r>
              <a:rPr lang="sv-SE" sz="2200" dirty="0"/>
              <a:t> in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companies</a:t>
            </a:r>
            <a:r>
              <a:rPr lang="sv-SE" sz="2200" dirty="0"/>
              <a:t> </a:t>
            </a:r>
            <a:r>
              <a:rPr lang="sv-SE" sz="2200" b="1" dirty="0"/>
              <a:t>set investment </a:t>
            </a:r>
            <a:r>
              <a:rPr lang="sv-SE" sz="2200" b="1" dirty="0" err="1"/>
              <a:t>hurdle</a:t>
            </a:r>
            <a:r>
              <a:rPr lang="sv-SE" sz="2200" b="1" dirty="0"/>
              <a:t> rates far </a:t>
            </a:r>
            <a:r>
              <a:rPr lang="sv-SE" sz="2200" b="1" dirty="0" err="1"/>
              <a:t>above</a:t>
            </a:r>
            <a:r>
              <a:rPr lang="sv-SE" sz="2200" b="1" dirty="0"/>
              <a:t> </a:t>
            </a:r>
            <a:r>
              <a:rPr lang="sv-SE" sz="2200" b="1" dirty="0" err="1"/>
              <a:t>their</a:t>
            </a:r>
            <a:r>
              <a:rPr lang="sv-SE" sz="2200" b="1" dirty="0"/>
              <a:t> </a:t>
            </a:r>
            <a:r>
              <a:rPr lang="sv-SE" sz="2200" b="1" dirty="0" err="1"/>
              <a:t>cost</a:t>
            </a:r>
            <a:r>
              <a:rPr lang="sv-SE" sz="2200" b="1" dirty="0"/>
              <a:t> </a:t>
            </a:r>
            <a:r>
              <a:rPr lang="sv-SE" sz="2200" b="1" dirty="0" err="1"/>
              <a:t>of</a:t>
            </a:r>
            <a:r>
              <a:rPr lang="sv-SE" sz="2200" b="1" dirty="0"/>
              <a:t> </a:t>
            </a:r>
            <a:r>
              <a:rPr lang="sv-SE" sz="2200" b="1" dirty="0" err="1"/>
              <a:t>capital</a:t>
            </a:r>
            <a:r>
              <a:rPr lang="sv-SE" sz="2200" b="1" dirty="0"/>
              <a:t>,</a:t>
            </a:r>
            <a:r>
              <a:rPr lang="sv-SE" sz="2200" dirty="0"/>
              <a:t> </a:t>
            </a:r>
            <a:r>
              <a:rPr lang="sv-SE" sz="2200" dirty="0" err="1"/>
              <a:t>which</a:t>
            </a:r>
            <a:r>
              <a:rPr lang="sv-SE" sz="2200" dirty="0"/>
              <a:t> </a:t>
            </a:r>
            <a:r>
              <a:rPr lang="sv-SE" sz="2200" dirty="0" err="1"/>
              <a:t>leads</a:t>
            </a:r>
            <a:r>
              <a:rPr lang="sv-SE" sz="2200" dirty="0"/>
              <a:t> </a:t>
            </a:r>
            <a:r>
              <a:rPr lang="sv-SE" sz="2200" dirty="0" err="1"/>
              <a:t>them</a:t>
            </a:r>
            <a:r>
              <a:rPr lang="sv-SE" sz="2200" dirty="0"/>
              <a:t> to </a:t>
            </a:r>
            <a:r>
              <a:rPr lang="sv-SE" sz="2200" dirty="0" err="1"/>
              <a:t>choose</a:t>
            </a:r>
            <a:r>
              <a:rPr lang="sv-SE" sz="2200" dirty="0"/>
              <a:t> </a:t>
            </a:r>
            <a:r>
              <a:rPr lang="sv-SE" sz="2200" dirty="0" err="1"/>
              <a:t>projects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ex ante </a:t>
            </a:r>
            <a:r>
              <a:rPr lang="sv-SE" sz="2200" dirty="0" err="1"/>
              <a:t>they</a:t>
            </a:r>
            <a:r>
              <a:rPr lang="sv-SE" sz="2200" dirty="0"/>
              <a:t> </a:t>
            </a:r>
            <a:r>
              <a:rPr lang="sv-SE" sz="2200" dirty="0" err="1"/>
              <a:t>believe</a:t>
            </a:r>
            <a:r>
              <a:rPr lang="sv-SE" sz="2200" dirty="0"/>
              <a:t> </a:t>
            </a:r>
            <a:r>
              <a:rPr lang="sv-SE" sz="2200" b="1" dirty="0" err="1"/>
              <a:t>will</a:t>
            </a:r>
            <a:r>
              <a:rPr lang="sv-SE" sz="2200" b="1" dirty="0"/>
              <a:t> </a:t>
            </a:r>
            <a:r>
              <a:rPr lang="sv-SE" sz="2200" b="1" dirty="0" err="1"/>
              <a:t>have</a:t>
            </a:r>
            <a:r>
              <a:rPr lang="sv-SE" sz="2200" b="1" dirty="0"/>
              <a:t> </a:t>
            </a:r>
            <a:r>
              <a:rPr lang="sv-SE" sz="2200" b="1" dirty="0" err="1"/>
              <a:t>large</a:t>
            </a:r>
            <a:r>
              <a:rPr lang="sv-SE" sz="2200" b="1" dirty="0"/>
              <a:t> NPV (NPV&gt;&gt;0). 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”The </a:t>
            </a:r>
            <a:r>
              <a:rPr lang="sv-SE" sz="2200" dirty="0" err="1"/>
              <a:t>CFOs</a:t>
            </a:r>
            <a:r>
              <a:rPr lang="sv-SE" sz="2200" dirty="0"/>
              <a:t> </a:t>
            </a:r>
            <a:r>
              <a:rPr lang="sv-SE" sz="2200" dirty="0" err="1"/>
              <a:t>also</a:t>
            </a:r>
            <a:r>
              <a:rPr lang="sv-SE" sz="2200" dirty="0"/>
              <a:t> </a:t>
            </a:r>
            <a:r>
              <a:rPr lang="sv-SE" sz="2200" dirty="0" err="1"/>
              <a:t>indicate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dividend </a:t>
            </a:r>
            <a:r>
              <a:rPr lang="sv-SE" sz="2200" dirty="0" err="1"/>
              <a:t>payout</a:t>
            </a:r>
            <a:r>
              <a:rPr lang="sv-SE" sz="2200" dirty="0"/>
              <a:t> </a:t>
            </a:r>
            <a:r>
              <a:rPr lang="sv-SE" sz="2200" dirty="0" err="1"/>
              <a:t>increases</a:t>
            </a:r>
            <a:r>
              <a:rPr lang="sv-SE" sz="2200" dirty="0"/>
              <a:t> </a:t>
            </a:r>
            <a:r>
              <a:rPr lang="sv-SE" sz="2200" dirty="0" err="1"/>
              <a:t>tend</a:t>
            </a:r>
            <a:r>
              <a:rPr lang="sv-SE" sz="2200" dirty="0"/>
              <a:t> to be </a:t>
            </a:r>
            <a:r>
              <a:rPr lang="sv-SE" sz="2200" dirty="0" err="1"/>
              <a:t>conservative</a:t>
            </a:r>
            <a:r>
              <a:rPr lang="sv-SE" sz="2200" dirty="0"/>
              <a:t>, </a:t>
            </a:r>
            <a:r>
              <a:rPr lang="sv-SE" sz="2200" dirty="0" err="1"/>
              <a:t>allowing</a:t>
            </a:r>
            <a:r>
              <a:rPr lang="sv-SE" sz="2200" dirty="0"/>
              <a:t> a </a:t>
            </a:r>
            <a:r>
              <a:rPr lang="sv-SE" sz="2200" dirty="0" err="1"/>
              <a:t>firm</a:t>
            </a:r>
            <a:r>
              <a:rPr lang="sv-SE" sz="2200" dirty="0"/>
              <a:t> to </a:t>
            </a:r>
            <a:r>
              <a:rPr lang="sv-SE" sz="2200" dirty="0" err="1"/>
              <a:t>maintain</a:t>
            </a:r>
            <a:r>
              <a:rPr lang="sv-SE" sz="2200" dirty="0"/>
              <a:t> </a:t>
            </a:r>
            <a:r>
              <a:rPr lang="sv-SE" sz="2200" dirty="0" err="1"/>
              <a:t>its</a:t>
            </a:r>
            <a:r>
              <a:rPr lang="sv-SE" sz="2200" dirty="0"/>
              <a:t> dividend </a:t>
            </a:r>
            <a:r>
              <a:rPr lang="sv-SE" sz="2200" dirty="0" err="1"/>
              <a:t>even</a:t>
            </a:r>
            <a:r>
              <a:rPr lang="sv-SE" sz="2200" dirty="0"/>
              <a:t> </a:t>
            </a:r>
            <a:r>
              <a:rPr lang="sv-SE" sz="2200" dirty="0" err="1"/>
              <a:t>if</a:t>
            </a:r>
            <a:r>
              <a:rPr lang="sv-SE" sz="2200" dirty="0"/>
              <a:t> </a:t>
            </a:r>
            <a:r>
              <a:rPr lang="sv-SE" sz="2200" dirty="0" err="1"/>
              <a:t>future</a:t>
            </a:r>
            <a:r>
              <a:rPr lang="sv-SE" sz="2200" dirty="0"/>
              <a:t> profits </a:t>
            </a:r>
            <a:r>
              <a:rPr lang="sv-SE" sz="2200" dirty="0" err="1"/>
              <a:t>disappoint</a:t>
            </a:r>
            <a:r>
              <a:rPr lang="sv-SE" sz="2200" dirty="0"/>
              <a:t>. </a:t>
            </a:r>
            <a:r>
              <a:rPr lang="sv-SE" sz="2200" b="1" dirty="0"/>
              <a:t>In </a:t>
            </a:r>
            <a:r>
              <a:rPr lang="sv-SE" sz="2200" b="1" dirty="0" err="1"/>
              <a:t>sum</a:t>
            </a:r>
            <a:r>
              <a:rPr lang="sv-SE" sz="2200" b="1" dirty="0"/>
              <a:t>, decision </a:t>
            </a:r>
            <a:r>
              <a:rPr lang="sv-SE" sz="2200" b="1" dirty="0" err="1"/>
              <a:t>rules</a:t>
            </a:r>
            <a:r>
              <a:rPr lang="sv-SE" sz="2200" b="1" dirty="0"/>
              <a:t> </a:t>
            </a:r>
            <a:r>
              <a:rPr lang="sv-SE" sz="2200" b="1" dirty="0" err="1"/>
              <a:t>are</a:t>
            </a:r>
            <a:r>
              <a:rPr lang="sv-SE" sz="2200" b="1" dirty="0"/>
              <a:t> </a:t>
            </a:r>
            <a:r>
              <a:rPr lang="sv-SE" sz="2200" b="1" dirty="0" err="1"/>
              <a:t>often</a:t>
            </a:r>
            <a:r>
              <a:rPr lang="sv-SE" sz="2200" b="1" dirty="0"/>
              <a:t> </a:t>
            </a:r>
            <a:r>
              <a:rPr lang="sv-SE" sz="2200" b="1" dirty="0" err="1"/>
              <a:t>conservative</a:t>
            </a:r>
            <a:r>
              <a:rPr lang="sv-SE" sz="2200" b="1" dirty="0"/>
              <a:t>, to </a:t>
            </a:r>
            <a:r>
              <a:rPr lang="sv-SE" sz="2200" b="1" dirty="0" err="1"/>
              <a:t>some</a:t>
            </a:r>
            <a:r>
              <a:rPr lang="sv-SE" sz="2200" b="1" dirty="0"/>
              <a:t> </a:t>
            </a:r>
            <a:r>
              <a:rPr lang="sv-SE" sz="2200" b="1" dirty="0" err="1"/>
              <a:t>extent</a:t>
            </a:r>
            <a:r>
              <a:rPr lang="sv-SE" sz="2200" b="1" dirty="0"/>
              <a:t> offsetting </a:t>
            </a:r>
            <a:r>
              <a:rPr lang="sv-SE" sz="2200" b="1" dirty="0" err="1"/>
              <a:t>near-focused</a:t>
            </a:r>
            <a:r>
              <a:rPr lang="sv-SE" sz="2200" b="1" dirty="0"/>
              <a:t> and </a:t>
            </a:r>
            <a:r>
              <a:rPr lang="sv-SE" sz="2200" b="1" dirty="0" err="1"/>
              <a:t>miscalibrated</a:t>
            </a:r>
            <a:r>
              <a:rPr lang="sv-SE" sz="2200" b="1" dirty="0"/>
              <a:t> </a:t>
            </a:r>
            <a:r>
              <a:rPr lang="sv-SE" sz="2200" b="1" dirty="0" err="1"/>
              <a:t>managerial</a:t>
            </a:r>
            <a:r>
              <a:rPr lang="sv-SE" sz="2200" b="1" dirty="0"/>
              <a:t> </a:t>
            </a:r>
            <a:r>
              <a:rPr lang="sv-SE" sz="2200" b="1" dirty="0" err="1"/>
              <a:t>forecasts</a:t>
            </a:r>
            <a:r>
              <a:rPr lang="sv-SE" sz="2200" b="1" dirty="0"/>
              <a:t>”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6A35AE-AD3E-1B43-B865-38E575BE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512DF8-3F73-8F4E-B2A4-FBA6F9D0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56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08D6F-D01A-F94A-9757-78F7B9AC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Conservatism</a:t>
            </a:r>
            <a:r>
              <a:rPr lang="sv-SE" sz="2700" dirty="0"/>
              <a:t>: </a:t>
            </a:r>
            <a:r>
              <a:rPr lang="sv-SE" sz="2700" dirty="0" err="1"/>
              <a:t>Hurdle</a:t>
            </a:r>
            <a:r>
              <a:rPr lang="sv-SE" sz="2700" dirty="0"/>
              <a:t> rate ”</a:t>
            </a:r>
            <a:r>
              <a:rPr lang="sv-SE" sz="2700" dirty="0" err="1"/>
              <a:t>much</a:t>
            </a:r>
            <a:r>
              <a:rPr lang="sv-SE" sz="2700" dirty="0"/>
              <a:t>” </a:t>
            </a:r>
            <a:r>
              <a:rPr lang="sv-SE" sz="2700" dirty="0" err="1"/>
              <a:t>higher</a:t>
            </a:r>
            <a:r>
              <a:rPr lang="sv-SE" sz="2700" dirty="0"/>
              <a:t> </a:t>
            </a:r>
            <a:r>
              <a:rPr lang="sv-SE" sz="2700" dirty="0" err="1"/>
              <a:t>than</a:t>
            </a:r>
            <a:r>
              <a:rPr lang="sv-SE" sz="2700" dirty="0"/>
              <a:t> </a:t>
            </a:r>
            <a:r>
              <a:rPr lang="sv-SE" sz="2700" dirty="0" err="1"/>
              <a:t>cost</a:t>
            </a:r>
            <a:r>
              <a:rPr lang="sv-SE" sz="2700" dirty="0"/>
              <a:t> </a:t>
            </a:r>
            <a:r>
              <a:rPr lang="sv-SE" sz="2700" dirty="0" err="1"/>
              <a:t>of</a:t>
            </a:r>
            <a:r>
              <a:rPr lang="sv-SE" sz="2700" dirty="0"/>
              <a:t> </a:t>
            </a:r>
            <a:r>
              <a:rPr lang="sv-SE" sz="2700" dirty="0" err="1"/>
              <a:t>capital</a:t>
            </a:r>
            <a:endParaRPr lang="sv-SE" sz="27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E4E97CB-51E7-E743-A56F-CAA0F9665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047" y="2226469"/>
            <a:ext cx="6859906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8395555-5C68-8C4F-9D2D-DCDD92FB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57AD2C-E341-F744-BD0D-C7BD0DAC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70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EE8975-721B-AA41-8D0F-B46781C1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</a:t>
            </a:r>
            <a:r>
              <a:rPr lang="sv-SE" dirty="0"/>
              <a:t> 4. Corporate decision- </a:t>
            </a:r>
            <a:r>
              <a:rPr lang="sv-SE" dirty="0" err="1"/>
              <a:t>making</a:t>
            </a:r>
            <a:r>
              <a:rPr lang="sv-SE" dirty="0"/>
              <a:t> is </a:t>
            </a:r>
            <a:r>
              <a:rPr lang="sv-SE" dirty="0" err="1"/>
              <a:t>sticky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A7D0B-2C6A-3748-9BC4-F98C68CC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sz="2200" dirty="0"/>
              <a:t>The CFO </a:t>
            </a:r>
            <a:r>
              <a:rPr lang="sv-SE" sz="2200" dirty="0" err="1"/>
              <a:t>surveys</a:t>
            </a:r>
            <a:r>
              <a:rPr lang="sv-SE" sz="2200" dirty="0"/>
              <a:t>, </a:t>
            </a:r>
            <a:r>
              <a:rPr lang="sv-SE" sz="2200" dirty="0" err="1"/>
              <a:t>however</a:t>
            </a:r>
            <a:r>
              <a:rPr lang="sv-SE" sz="2200" dirty="0"/>
              <a:t>, </a:t>
            </a:r>
            <a:r>
              <a:rPr lang="sv-SE" sz="2200" dirty="0" err="1"/>
              <a:t>indicate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i="1" dirty="0" err="1"/>
              <a:t>corporate</a:t>
            </a:r>
            <a:r>
              <a:rPr lang="sv-SE" sz="2200" i="1" dirty="0"/>
              <a:t> decision-</a:t>
            </a:r>
            <a:r>
              <a:rPr lang="sv-SE" sz="2200" i="1" dirty="0" err="1"/>
              <a:t>making</a:t>
            </a:r>
            <a:r>
              <a:rPr lang="sv-SE" sz="2200" i="1" dirty="0"/>
              <a:t> is </a:t>
            </a:r>
            <a:r>
              <a:rPr lang="sv-SE" sz="2200" i="1" dirty="0" err="1"/>
              <a:t>sticky</a:t>
            </a:r>
            <a:r>
              <a:rPr lang="sv-SE" sz="2200" dirty="0"/>
              <a:t>. For </a:t>
            </a:r>
            <a:r>
              <a:rPr lang="sv-SE" sz="2200" dirty="0" err="1"/>
              <a:t>example</a:t>
            </a:r>
            <a:r>
              <a:rPr lang="sv-SE" sz="2200" dirty="0"/>
              <a:t>, the </a:t>
            </a:r>
            <a:r>
              <a:rPr lang="sv-SE" sz="2200" b="1" dirty="0" err="1"/>
              <a:t>factors</a:t>
            </a:r>
            <a:r>
              <a:rPr lang="sv-SE" sz="2200" b="1" dirty="0"/>
              <a:t> </a:t>
            </a:r>
            <a:r>
              <a:rPr lang="sv-SE" sz="2200" b="1" dirty="0" err="1"/>
              <a:t>that</a:t>
            </a:r>
            <a:r>
              <a:rPr lang="sv-SE" sz="2200" b="1" dirty="0"/>
              <a:t> drive </a:t>
            </a:r>
            <a:r>
              <a:rPr lang="sv-SE" sz="2200" b="1" dirty="0" err="1"/>
              <a:t>debt</a:t>
            </a:r>
            <a:r>
              <a:rPr lang="sv-SE" sz="2200" b="1" dirty="0"/>
              <a:t> </a:t>
            </a:r>
            <a:r>
              <a:rPr lang="sv-SE" sz="2200" b="1" dirty="0" err="1"/>
              <a:t>decisions</a:t>
            </a:r>
            <a:r>
              <a:rPr lang="sv-SE" sz="2200" b="1" dirty="0"/>
              <a:t> </a:t>
            </a:r>
            <a:r>
              <a:rPr lang="sv-SE" sz="2200" b="1" dirty="0" err="1"/>
              <a:t>are</a:t>
            </a:r>
            <a:r>
              <a:rPr lang="sv-SE" sz="2200" b="1" dirty="0"/>
              <a:t> </a:t>
            </a:r>
            <a:r>
              <a:rPr lang="sv-SE" sz="2200" b="1" dirty="0" err="1"/>
              <a:t>ranked</a:t>
            </a:r>
            <a:r>
              <a:rPr lang="sv-SE" sz="2200" b="1" dirty="0"/>
              <a:t> </a:t>
            </a:r>
            <a:r>
              <a:rPr lang="sv-SE" sz="2200" b="1" dirty="0" err="1"/>
              <a:t>similarly</a:t>
            </a:r>
            <a:r>
              <a:rPr lang="sv-SE" sz="2200" b="1" dirty="0"/>
              <a:t> in 2022 </a:t>
            </a:r>
            <a:r>
              <a:rPr lang="sv-SE" sz="2200" dirty="0"/>
              <a:t>and 2001. In addition, the </a:t>
            </a:r>
            <a:r>
              <a:rPr lang="sv-SE" sz="2200" dirty="0" err="1"/>
              <a:t>popularity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using</a:t>
            </a:r>
            <a:r>
              <a:rPr lang="sv-SE" sz="2200" dirty="0"/>
              <a:t> the </a:t>
            </a:r>
            <a:r>
              <a:rPr lang="sv-SE" sz="2200" b="1" dirty="0" err="1"/>
              <a:t>capital</a:t>
            </a:r>
            <a:r>
              <a:rPr lang="sv-SE" sz="2200" b="1" dirty="0"/>
              <a:t> asset </a:t>
            </a:r>
            <a:r>
              <a:rPr lang="sv-SE" sz="2200" b="1" dirty="0" err="1"/>
              <a:t>pricing</a:t>
            </a:r>
            <a:r>
              <a:rPr lang="sv-SE" sz="2200" b="1" dirty="0"/>
              <a:t> </a:t>
            </a:r>
            <a:r>
              <a:rPr lang="sv-SE" sz="2200" b="1" dirty="0" err="1"/>
              <a:t>model</a:t>
            </a:r>
            <a:r>
              <a:rPr lang="sv-SE" sz="2200" b="1" dirty="0"/>
              <a:t> (CAPM) to </a:t>
            </a:r>
            <a:r>
              <a:rPr lang="sv-SE" sz="2200" b="1" dirty="0" err="1"/>
              <a:t>estimate</a:t>
            </a:r>
            <a:r>
              <a:rPr lang="sv-SE" sz="2200" b="1" dirty="0"/>
              <a:t> the </a:t>
            </a:r>
            <a:r>
              <a:rPr lang="sv-SE" sz="2200" b="1" dirty="0" err="1"/>
              <a:t>cost</a:t>
            </a:r>
            <a:r>
              <a:rPr lang="sv-SE" sz="2200" b="1" dirty="0"/>
              <a:t> </a:t>
            </a:r>
            <a:r>
              <a:rPr lang="sv-SE" sz="2200" b="1" dirty="0" err="1"/>
              <a:t>of</a:t>
            </a:r>
            <a:r>
              <a:rPr lang="sv-SE" sz="2200" b="1" dirty="0"/>
              <a:t> </a:t>
            </a:r>
            <a:r>
              <a:rPr lang="sv-SE" sz="2200" b="1" dirty="0" err="1"/>
              <a:t>capital</a:t>
            </a:r>
            <a:r>
              <a:rPr lang="sv-SE" sz="2200" b="1" dirty="0"/>
              <a:t> has </a:t>
            </a:r>
            <a:r>
              <a:rPr lang="sv-SE" sz="2200" b="1" dirty="0" err="1"/>
              <a:t>persisted</a:t>
            </a:r>
            <a:r>
              <a:rPr lang="sv-SE" sz="2200" b="1" dirty="0"/>
              <a:t> over the </a:t>
            </a:r>
            <a:r>
              <a:rPr lang="sv-SE" sz="2200" b="1" dirty="0" err="1"/>
              <a:t>past</a:t>
            </a:r>
            <a:r>
              <a:rPr lang="sv-SE" sz="2200" b="1" dirty="0"/>
              <a:t> 20 </a:t>
            </a:r>
            <a:r>
              <a:rPr lang="sv-SE" sz="2200" b="1" dirty="0" err="1"/>
              <a:t>years</a:t>
            </a:r>
            <a:r>
              <a:rPr lang="sv-SE" sz="2200" dirty="0"/>
              <a:t>, </a:t>
            </a:r>
            <a:r>
              <a:rPr lang="sv-SE" sz="2200" dirty="0" err="1"/>
              <a:t>despite</a:t>
            </a:r>
            <a:r>
              <a:rPr lang="sv-SE" sz="2200" dirty="0"/>
              <a:t> </a:t>
            </a:r>
            <a:r>
              <a:rPr lang="sv-SE" sz="2200" dirty="0" err="1"/>
              <a:t>many</a:t>
            </a:r>
            <a:r>
              <a:rPr lang="sv-SE" sz="2200" dirty="0"/>
              <a:t> </a:t>
            </a:r>
            <a:r>
              <a:rPr lang="sv-SE" sz="2200" dirty="0" err="1"/>
              <a:t>advances</a:t>
            </a:r>
            <a:r>
              <a:rPr lang="sv-SE" sz="2200" dirty="0"/>
              <a:t> in asset </a:t>
            </a:r>
            <a:r>
              <a:rPr lang="sv-SE" sz="2200" dirty="0" err="1"/>
              <a:t>pricing</a:t>
            </a:r>
            <a:r>
              <a:rPr lang="sv-SE" sz="2200" dirty="0"/>
              <a:t> </a:t>
            </a:r>
            <a:r>
              <a:rPr lang="sv-SE" sz="2200" dirty="0" err="1"/>
              <a:t>theory</a:t>
            </a:r>
            <a:r>
              <a:rPr lang="sv-SE" sz="2200" dirty="0"/>
              <a:t> and </a:t>
            </a:r>
            <a:r>
              <a:rPr lang="sv-SE" sz="2200" dirty="0" err="1"/>
              <a:t>evidence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the CAPM </a:t>
            </a:r>
            <a:r>
              <a:rPr lang="sv-SE" sz="2200" dirty="0" err="1"/>
              <a:t>does</a:t>
            </a:r>
            <a:r>
              <a:rPr lang="sv-SE" sz="2200" dirty="0"/>
              <a:t> not </a:t>
            </a:r>
            <a:r>
              <a:rPr lang="sv-SE" sz="2200" dirty="0" err="1"/>
              <a:t>well</a:t>
            </a:r>
            <a:r>
              <a:rPr lang="sv-SE" sz="2200" dirty="0"/>
              <a:t> </a:t>
            </a:r>
            <a:r>
              <a:rPr lang="sv-SE" sz="2200" dirty="0" err="1"/>
              <a:t>explain</a:t>
            </a:r>
            <a:r>
              <a:rPr lang="sv-SE" sz="2200" dirty="0"/>
              <a:t> the cross-</a:t>
            </a:r>
            <a:r>
              <a:rPr lang="sv-SE" sz="2200" dirty="0" err="1"/>
              <a:t>section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returns</a:t>
            </a:r>
            <a:r>
              <a:rPr lang="sv-SE" sz="2200" dirty="0"/>
              <a:t>. </a:t>
            </a:r>
            <a:r>
              <a:rPr lang="sv-SE" sz="2200" dirty="0" err="1"/>
              <a:t>Moreover</a:t>
            </a:r>
            <a:r>
              <a:rPr lang="sv-SE" sz="2200" dirty="0"/>
              <a:t>, </a:t>
            </a:r>
            <a:r>
              <a:rPr lang="sv-SE" sz="2200" b="1" dirty="0"/>
              <a:t>investment </a:t>
            </a:r>
            <a:r>
              <a:rPr lang="sv-SE" sz="2200" b="1" dirty="0" err="1"/>
              <a:t>hurdle</a:t>
            </a:r>
            <a:r>
              <a:rPr lang="sv-SE" sz="2200" b="1" dirty="0"/>
              <a:t> rates </a:t>
            </a:r>
            <a:r>
              <a:rPr lang="sv-SE" sz="2200" b="1" dirty="0" err="1"/>
              <a:t>are</a:t>
            </a:r>
            <a:r>
              <a:rPr lang="sv-SE" sz="2200" b="1" dirty="0"/>
              <a:t> </a:t>
            </a:r>
            <a:r>
              <a:rPr lang="sv-SE" sz="2200" b="1" dirty="0" err="1"/>
              <a:t>very</a:t>
            </a:r>
            <a:r>
              <a:rPr lang="sv-SE" sz="2200" b="1" dirty="0"/>
              <a:t> </a:t>
            </a:r>
            <a:r>
              <a:rPr lang="sv-SE" sz="2200" b="1" dirty="0" err="1"/>
              <a:t>sticky</a:t>
            </a:r>
            <a:r>
              <a:rPr lang="sv-SE" sz="2200" b="1" dirty="0"/>
              <a:t>, </a:t>
            </a:r>
            <a:r>
              <a:rPr lang="sv-SE" sz="2200" b="1" dirty="0" err="1"/>
              <a:t>with</a:t>
            </a:r>
            <a:r>
              <a:rPr lang="sv-SE" sz="2200" b="1" dirty="0"/>
              <a:t> </a:t>
            </a:r>
            <a:r>
              <a:rPr lang="sv-SE" sz="2200" b="1" dirty="0" err="1"/>
              <a:t>only</a:t>
            </a:r>
            <a:r>
              <a:rPr lang="sv-SE" sz="2200" b="1" dirty="0"/>
              <a:t> minor </a:t>
            </a:r>
            <a:r>
              <a:rPr lang="sv-SE" sz="2200" b="1" dirty="0" err="1"/>
              <a:t>changes</a:t>
            </a:r>
            <a:r>
              <a:rPr lang="sv-SE" sz="2200" b="1" dirty="0"/>
              <a:t> over the </a:t>
            </a:r>
            <a:r>
              <a:rPr lang="sv-SE" sz="2200" b="1" dirty="0" err="1"/>
              <a:t>past</a:t>
            </a:r>
            <a:r>
              <a:rPr lang="sv-SE" sz="2200" b="1" dirty="0"/>
              <a:t> 35 </a:t>
            </a:r>
            <a:r>
              <a:rPr lang="sv-SE" sz="2200" b="1" dirty="0" err="1"/>
              <a:t>years</a:t>
            </a:r>
            <a:r>
              <a:rPr lang="sv-SE" sz="2200" b="1" dirty="0"/>
              <a:t> </a:t>
            </a:r>
            <a:r>
              <a:rPr lang="sv-SE" sz="2200" b="1" dirty="0" err="1"/>
              <a:t>even</a:t>
            </a:r>
            <a:r>
              <a:rPr lang="sv-SE" sz="2200" b="1" dirty="0"/>
              <a:t> as market </a:t>
            </a:r>
            <a:r>
              <a:rPr lang="sv-SE" sz="2200" b="1" dirty="0" err="1"/>
              <a:t>interest</a:t>
            </a:r>
            <a:r>
              <a:rPr lang="sv-SE" sz="2200" b="1" dirty="0"/>
              <a:t> rates </a:t>
            </a:r>
            <a:r>
              <a:rPr lang="sv-SE" sz="2200" b="1" dirty="0" err="1"/>
              <a:t>fell</a:t>
            </a:r>
            <a:r>
              <a:rPr lang="sv-SE" sz="2200" b="1" dirty="0"/>
              <a:t> </a:t>
            </a:r>
            <a:r>
              <a:rPr lang="sv-SE" sz="2200" b="1" dirty="0" err="1"/>
              <a:t>substantially</a:t>
            </a:r>
            <a:r>
              <a:rPr lang="sv-SE" sz="2200" b="1" dirty="0"/>
              <a:t>. </a:t>
            </a:r>
            <a:r>
              <a:rPr lang="sv-SE" sz="2200" dirty="0" err="1"/>
              <a:t>CFOs</a:t>
            </a:r>
            <a:r>
              <a:rPr lang="sv-SE" sz="2200" dirty="0"/>
              <a:t> </a:t>
            </a:r>
            <a:r>
              <a:rPr lang="sv-SE" sz="2200" dirty="0" err="1"/>
              <a:t>further</a:t>
            </a:r>
            <a:r>
              <a:rPr lang="sv-SE" sz="2200" dirty="0"/>
              <a:t> </a:t>
            </a:r>
            <a:r>
              <a:rPr lang="sv-SE" sz="2200" dirty="0" err="1"/>
              <a:t>indicate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target</a:t>
            </a:r>
            <a:r>
              <a:rPr lang="sv-SE" sz="2200" dirty="0"/>
              <a:t> </a:t>
            </a:r>
            <a:r>
              <a:rPr lang="sv-SE" sz="2200" dirty="0" err="1"/>
              <a:t>debt</a:t>
            </a:r>
            <a:r>
              <a:rPr lang="sv-SE" sz="2200" dirty="0"/>
              <a:t> </a:t>
            </a:r>
            <a:r>
              <a:rPr lang="sv-SE" sz="2200" dirty="0" err="1"/>
              <a:t>ratios</a:t>
            </a:r>
            <a:r>
              <a:rPr lang="sv-SE" sz="2200" dirty="0"/>
              <a:t> do not </a:t>
            </a:r>
            <a:r>
              <a:rPr lang="sv-SE" sz="2200" dirty="0" err="1"/>
              <a:t>change</a:t>
            </a:r>
            <a:r>
              <a:rPr lang="sv-SE" sz="2200" dirty="0"/>
              <a:t> </a:t>
            </a:r>
            <a:r>
              <a:rPr lang="sv-SE" sz="2200" dirty="0" err="1"/>
              <a:t>often</a:t>
            </a:r>
            <a:r>
              <a:rPr lang="sv-SE" sz="2200" dirty="0"/>
              <a:t>.</a:t>
            </a:r>
            <a:r>
              <a:rPr lang="sv-SE" sz="2200" b="1" dirty="0"/>
              <a:t>”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dirty="0"/>
              <a:t>Graham, 2021, p 1979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443510-247A-2B4D-A2D8-9E919081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1BFD8A-B015-FD4E-B4E5-AD065D4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97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D27A24-7E86-A741-8576-6EA84247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estimate</a:t>
            </a:r>
            <a:r>
              <a:rPr lang="sv-SE" dirty="0"/>
              <a:t> ”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equity</a:t>
            </a:r>
            <a:r>
              <a:rPr lang="sv-SE" dirty="0"/>
              <a:t>”?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20E85C5-FF14-1241-94E2-532E0E55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393" y="1916832"/>
            <a:ext cx="6331983" cy="3573141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1E153F-F1BF-F648-A6AA-D37777FA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A6B437-426A-2840-B1A6-0A30A0AF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46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BD6305-A5B0-5841-9F1A-FCEB64AB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Result</a:t>
            </a:r>
            <a:r>
              <a:rPr lang="sv-SE" sz="2700" dirty="0"/>
              <a:t> 5. Simple decision </a:t>
            </a:r>
            <a:r>
              <a:rPr lang="sv-SE" sz="2700" dirty="0" err="1"/>
              <a:t>rules</a:t>
            </a:r>
            <a:r>
              <a:rPr lang="sv-SE" sz="2700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C214AC-9F48-6942-91BF-A418CBB4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”A </a:t>
            </a:r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theme</a:t>
            </a:r>
            <a:r>
              <a:rPr lang="sv-SE" dirty="0"/>
              <a:t> </a:t>
            </a:r>
            <a:r>
              <a:rPr lang="sv-SE" dirty="0" err="1"/>
              <a:t>relates</a:t>
            </a:r>
            <a:r>
              <a:rPr lang="sv-SE" dirty="0"/>
              <a:t> to the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assumption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managers </a:t>
            </a:r>
            <a:r>
              <a:rPr lang="sv-SE" dirty="0" err="1"/>
              <a:t>use</a:t>
            </a:r>
            <a:r>
              <a:rPr lang="sv-SE" dirty="0"/>
              <a:t> decision </a:t>
            </a:r>
            <a:r>
              <a:rPr lang="sv-SE" dirty="0" err="1"/>
              <a:t>processes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account</a:t>
            </a:r>
            <a:r>
              <a:rPr lang="sv-SE" dirty="0"/>
              <a:t> for </a:t>
            </a:r>
            <a:r>
              <a:rPr lang="sv-SE" dirty="0" err="1"/>
              <a:t>multiple</a:t>
            </a:r>
            <a:r>
              <a:rPr lang="sv-SE" dirty="0"/>
              <a:t> dimensions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circumstances</a:t>
            </a:r>
            <a:r>
              <a:rPr lang="sv-SE" dirty="0"/>
              <a:t>. </a:t>
            </a:r>
            <a:r>
              <a:rPr lang="sv-SE" b="1" dirty="0"/>
              <a:t>The CFO </a:t>
            </a:r>
            <a:r>
              <a:rPr lang="sv-SE" b="1" dirty="0" err="1"/>
              <a:t>surveys</a:t>
            </a:r>
            <a:r>
              <a:rPr lang="sv-SE" b="1" dirty="0"/>
              <a:t> </a:t>
            </a:r>
            <a:r>
              <a:rPr lang="sv-SE" b="1" dirty="0" err="1"/>
              <a:t>suggest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</a:t>
            </a:r>
            <a:r>
              <a:rPr lang="sv-SE" b="1" i="1" dirty="0" err="1"/>
              <a:t>companies</a:t>
            </a:r>
            <a:r>
              <a:rPr lang="sv-SE" b="1" i="1" dirty="0"/>
              <a:t> </a:t>
            </a:r>
            <a:r>
              <a:rPr lang="sv-SE" b="1" i="1" dirty="0" err="1"/>
              <a:t>use</a:t>
            </a:r>
            <a:r>
              <a:rPr lang="sv-SE" b="1" i="1" dirty="0"/>
              <a:t> simple decision </a:t>
            </a:r>
            <a:r>
              <a:rPr lang="sv-SE" b="1" i="1" dirty="0" err="1"/>
              <a:t>rules</a:t>
            </a:r>
            <a:r>
              <a:rPr lang="sv-SE" dirty="0"/>
              <a:t>. For </a:t>
            </a:r>
            <a:r>
              <a:rPr lang="sv-SE" dirty="0" err="1"/>
              <a:t>example</a:t>
            </a:r>
            <a:r>
              <a:rPr lang="sv-SE" dirty="0"/>
              <a:t>,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decades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highlighting</a:t>
            </a:r>
            <a:r>
              <a:rPr lang="sv-SE" dirty="0"/>
              <a:t> the </a:t>
            </a:r>
            <a:r>
              <a:rPr lang="sv-SE" b="1" dirty="0" err="1"/>
              <a:t>deficiencies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payback</a:t>
            </a:r>
            <a:r>
              <a:rPr lang="sv-SE" b="1" dirty="0"/>
              <a:t> </a:t>
            </a:r>
            <a:r>
              <a:rPr lang="sv-SE" b="1" dirty="0" err="1"/>
              <a:t>rule</a:t>
            </a:r>
            <a:r>
              <a:rPr lang="sv-SE" dirty="0"/>
              <a:t>, </a:t>
            </a:r>
            <a:r>
              <a:rPr lang="sv-SE" dirty="0" err="1"/>
              <a:t>many</a:t>
            </a:r>
            <a:r>
              <a:rPr lang="sv-SE" dirty="0"/>
              <a:t> (</a:t>
            </a:r>
            <a:r>
              <a:rPr lang="sv-SE" dirty="0" err="1"/>
              <a:t>especially</a:t>
            </a:r>
            <a:r>
              <a:rPr lang="sv-SE" dirty="0"/>
              <a:t> small) </a:t>
            </a:r>
            <a:r>
              <a:rPr lang="sv-SE" dirty="0" err="1"/>
              <a:t>firms</a:t>
            </a:r>
            <a:r>
              <a:rPr lang="sv-SE" dirty="0"/>
              <a:t> </a:t>
            </a:r>
            <a:r>
              <a:rPr lang="sv-SE" dirty="0" err="1"/>
              <a:t>rely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heavily</a:t>
            </a:r>
            <a:r>
              <a:rPr lang="sv-SE" dirty="0"/>
              <a:t> on </a:t>
            </a:r>
            <a:r>
              <a:rPr lang="sv-SE" dirty="0" err="1"/>
              <a:t>payback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on NPV in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sv-SE" dirty="0"/>
              <a:t>, </a:t>
            </a:r>
            <a:r>
              <a:rPr lang="sv-SE" dirty="0" err="1"/>
              <a:t>possibly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implementation </a:t>
            </a:r>
            <a:r>
              <a:rPr lang="sv-SE" dirty="0" err="1"/>
              <a:t>challenges</a:t>
            </a:r>
            <a:r>
              <a:rPr lang="sv-SE" dirty="0"/>
              <a:t>. </a:t>
            </a:r>
            <a:r>
              <a:rPr lang="sv-SE" dirty="0" err="1"/>
              <a:t>Moreover</a:t>
            </a:r>
            <a:r>
              <a:rPr lang="sv-SE" dirty="0"/>
              <a:t>, NPV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plays</a:t>
            </a:r>
            <a:r>
              <a:rPr lang="sv-SE" dirty="0"/>
              <a:t> a 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in </a:t>
            </a:r>
            <a:r>
              <a:rPr lang="sv-SE" dirty="0" err="1"/>
              <a:t>corporate</a:t>
            </a:r>
            <a:r>
              <a:rPr lang="sv-SE" dirty="0"/>
              <a:t> investment </a:t>
            </a:r>
            <a:r>
              <a:rPr lang="sv-SE" dirty="0" err="1"/>
              <a:t>choices</a:t>
            </a:r>
            <a:r>
              <a:rPr lang="sv-SE" dirty="0"/>
              <a:t>.”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E3EBA6-420C-BB46-94CB-560538A2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B51CBA-039B-A541-BBBE-BE97668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442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2AB00-73DB-0B43-A241-9EAD0FD1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</a:t>
            </a:r>
            <a:r>
              <a:rPr lang="sv-SE" dirty="0"/>
              <a:t> 6. </a:t>
            </a:r>
            <a:r>
              <a:rPr lang="sv-SE" dirty="0" err="1"/>
              <a:t>Shareholder</a:t>
            </a:r>
            <a:r>
              <a:rPr lang="sv-SE" dirty="0"/>
              <a:t> vs </a:t>
            </a:r>
            <a:r>
              <a:rPr lang="sv-SE" dirty="0" err="1"/>
              <a:t>Stakeholder</a:t>
            </a:r>
            <a:r>
              <a:rPr lang="sv-SE" dirty="0"/>
              <a:t>: </a:t>
            </a:r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18D728-C455-E348-BE48-4614148A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200" dirty="0"/>
              <a:t>”</a:t>
            </a:r>
            <a:r>
              <a:rPr lang="sv-SE" sz="2200" dirty="0" err="1"/>
              <a:t>Finally</a:t>
            </a:r>
            <a:r>
              <a:rPr lang="sv-SE" sz="2200" dirty="0"/>
              <a:t>, the </a:t>
            </a:r>
            <a:r>
              <a:rPr lang="sv-SE" sz="2200" dirty="0" err="1"/>
              <a:t>surveys</a:t>
            </a:r>
            <a:r>
              <a:rPr lang="sv-SE" sz="2200" dirty="0"/>
              <a:t> </a:t>
            </a:r>
            <a:r>
              <a:rPr lang="sv-SE" sz="2200" dirty="0" err="1"/>
              <a:t>provide</a:t>
            </a:r>
            <a:r>
              <a:rPr lang="sv-SE" sz="2200" dirty="0"/>
              <a:t> </a:t>
            </a:r>
            <a:r>
              <a:rPr lang="sv-SE" sz="2200" dirty="0" err="1"/>
              <a:t>evidence</a:t>
            </a:r>
            <a:r>
              <a:rPr lang="sv-SE" sz="2200" dirty="0"/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i="1" dirty="0"/>
              <a:t>the </a:t>
            </a:r>
            <a:r>
              <a:rPr lang="sv-SE" sz="2200" i="1" dirty="0" err="1"/>
              <a:t>objects</a:t>
            </a:r>
            <a:r>
              <a:rPr lang="sv-SE" sz="2200" i="1" dirty="0"/>
              <a:t> over </a:t>
            </a:r>
            <a:r>
              <a:rPr lang="sv-SE" sz="2200" i="1" dirty="0" err="1"/>
              <a:t>which</a:t>
            </a:r>
            <a:r>
              <a:rPr lang="sv-SE" sz="2200" i="1" dirty="0"/>
              <a:t> </a:t>
            </a:r>
            <a:r>
              <a:rPr lang="sv-SE" sz="2200" i="1" dirty="0" err="1"/>
              <a:t>companies</a:t>
            </a:r>
            <a:r>
              <a:rPr lang="sv-SE" sz="2200" i="1" dirty="0"/>
              <a:t> </a:t>
            </a:r>
            <a:r>
              <a:rPr lang="sv-SE" sz="2200" i="1" dirty="0" err="1"/>
              <a:t>attempt</a:t>
            </a:r>
            <a:r>
              <a:rPr lang="sv-SE" sz="2200" i="1" dirty="0"/>
              <a:t> to </a:t>
            </a:r>
            <a:r>
              <a:rPr lang="sv-SE" sz="2200" i="1" dirty="0" err="1"/>
              <a:t>optimize</a:t>
            </a:r>
            <a:r>
              <a:rPr lang="sv-SE" sz="2200" dirty="0"/>
              <a:t>. </a:t>
            </a:r>
            <a:r>
              <a:rPr lang="sv-SE" sz="2200" b="1" dirty="0" err="1"/>
              <a:t>Somewhat</a:t>
            </a:r>
            <a:r>
              <a:rPr lang="sv-SE" sz="2200" b="1" dirty="0"/>
              <a:t> at odds </a:t>
            </a:r>
            <a:r>
              <a:rPr lang="sv-SE" sz="2200" b="1" dirty="0" err="1"/>
              <a:t>with</a:t>
            </a:r>
            <a:r>
              <a:rPr lang="sv-SE" sz="2200" b="1" dirty="0"/>
              <a:t> the </a:t>
            </a:r>
            <a:r>
              <a:rPr lang="sv-SE" sz="2200" b="1" dirty="0" err="1"/>
              <a:t>traditional</a:t>
            </a:r>
            <a:r>
              <a:rPr lang="sv-SE" sz="2200" b="1" dirty="0"/>
              <a:t> </a:t>
            </a:r>
            <a:r>
              <a:rPr lang="sv-SE" sz="2200" b="1" dirty="0" err="1"/>
              <a:t>objective</a:t>
            </a:r>
            <a:r>
              <a:rPr lang="sv-SE" sz="2200" b="1" dirty="0"/>
              <a:t> </a:t>
            </a:r>
            <a:r>
              <a:rPr lang="sv-SE" sz="2200" b="1" dirty="0" err="1"/>
              <a:t>of</a:t>
            </a:r>
            <a:r>
              <a:rPr lang="sv-SE" sz="2200" b="1" dirty="0"/>
              <a:t> </a:t>
            </a:r>
            <a:r>
              <a:rPr lang="sv-SE" sz="2200" b="1" dirty="0" err="1"/>
              <a:t>maximizing</a:t>
            </a:r>
            <a:r>
              <a:rPr lang="sv-SE" sz="2200" b="1" dirty="0"/>
              <a:t> </a:t>
            </a:r>
            <a:r>
              <a:rPr lang="sv-SE" sz="2200" b="1" dirty="0" err="1"/>
              <a:t>shareholder</a:t>
            </a:r>
            <a:r>
              <a:rPr lang="sv-SE" sz="2200" b="1" dirty="0"/>
              <a:t> </a:t>
            </a:r>
            <a:r>
              <a:rPr lang="sv-SE" sz="2200" b="1" dirty="0" err="1"/>
              <a:t>value</a:t>
            </a:r>
            <a:r>
              <a:rPr lang="sv-SE" sz="2200" b="1" dirty="0"/>
              <a:t>, the survey </a:t>
            </a:r>
            <a:r>
              <a:rPr lang="sv-SE" sz="2200" b="1" dirty="0" err="1"/>
              <a:t>evidence</a:t>
            </a:r>
            <a:r>
              <a:rPr lang="sv-SE" sz="2200" b="1" dirty="0"/>
              <a:t> suggests </a:t>
            </a:r>
            <a:r>
              <a:rPr lang="sv-SE" sz="2200" b="1" dirty="0" err="1"/>
              <a:t>that</a:t>
            </a:r>
            <a:r>
              <a:rPr lang="sv-SE" sz="2200" b="1" dirty="0"/>
              <a:t> </a:t>
            </a:r>
            <a:r>
              <a:rPr lang="sv-SE" sz="2200" b="1" i="1" dirty="0" err="1"/>
              <a:t>companies</a:t>
            </a:r>
            <a:r>
              <a:rPr lang="sv-SE" sz="2200" b="1" i="1" dirty="0"/>
              <a:t> </a:t>
            </a:r>
            <a:r>
              <a:rPr lang="sv-SE" sz="2200" b="1" i="1" dirty="0" err="1"/>
              <a:t>have</a:t>
            </a:r>
            <a:r>
              <a:rPr lang="sv-SE" sz="2200" b="1" i="1" dirty="0"/>
              <a:t> </a:t>
            </a:r>
            <a:r>
              <a:rPr lang="sv-SE" sz="2200" b="1" i="1" dirty="0" err="1"/>
              <a:t>shifted</a:t>
            </a:r>
            <a:r>
              <a:rPr lang="sv-SE" sz="2200" b="1" i="1" dirty="0"/>
              <a:t> </a:t>
            </a:r>
            <a:r>
              <a:rPr lang="sv-SE" sz="2200" b="1" i="1" dirty="0" err="1"/>
              <a:t>toward</a:t>
            </a:r>
            <a:r>
              <a:rPr lang="sv-SE" sz="2200" b="1" i="1" dirty="0"/>
              <a:t> a </a:t>
            </a:r>
            <a:r>
              <a:rPr lang="sv-SE" sz="2200" b="1" i="1" dirty="0" err="1"/>
              <a:t>more</a:t>
            </a:r>
            <a:r>
              <a:rPr lang="sv-SE" sz="2200" b="1" i="1" dirty="0"/>
              <a:t> </a:t>
            </a:r>
            <a:r>
              <a:rPr lang="sv-SE" sz="2200" b="1" i="1" dirty="0" err="1"/>
              <a:t>balanced</a:t>
            </a:r>
            <a:r>
              <a:rPr lang="sv-SE" sz="2200" b="1" i="1" dirty="0"/>
              <a:t> </a:t>
            </a:r>
            <a:r>
              <a:rPr lang="sv-SE" sz="2200" b="1" i="1" dirty="0" err="1"/>
              <a:t>shareholder-stakeholder</a:t>
            </a:r>
            <a:r>
              <a:rPr lang="sv-SE" sz="2200" b="1" i="1" dirty="0"/>
              <a:t> focus</a:t>
            </a:r>
            <a:r>
              <a:rPr lang="sv-SE" sz="2200" dirty="0"/>
              <a:t>. As </a:t>
            </a:r>
            <a:r>
              <a:rPr lang="sv-SE" sz="2200" dirty="0" err="1"/>
              <a:t>discussed</a:t>
            </a:r>
            <a:r>
              <a:rPr lang="sv-SE" sz="2200" dirty="0"/>
              <a:t> </a:t>
            </a:r>
            <a:r>
              <a:rPr lang="sv-SE" sz="2200" dirty="0" err="1"/>
              <a:t>below</a:t>
            </a:r>
            <a:r>
              <a:rPr lang="sv-SE" sz="2200" dirty="0"/>
              <a:t>, </a:t>
            </a:r>
            <a:r>
              <a:rPr lang="sv-SE" sz="2200" dirty="0" err="1"/>
              <a:t>this</a:t>
            </a:r>
            <a:r>
              <a:rPr lang="sv-SE" sz="2200" dirty="0"/>
              <a:t> </a:t>
            </a:r>
            <a:r>
              <a:rPr lang="sv-SE" sz="2200" dirty="0" err="1"/>
              <a:t>potentially</a:t>
            </a:r>
            <a:r>
              <a:rPr lang="sv-SE" sz="2200" dirty="0"/>
              <a:t> has </a:t>
            </a:r>
            <a:r>
              <a:rPr lang="sv-SE" sz="2200" dirty="0" err="1"/>
              <a:t>implications</a:t>
            </a:r>
            <a:r>
              <a:rPr lang="sv-SE" sz="2200" dirty="0"/>
              <a:t> for </a:t>
            </a:r>
            <a:r>
              <a:rPr lang="sv-SE" sz="2200" dirty="0" err="1"/>
              <a:t>discount</a:t>
            </a:r>
            <a:r>
              <a:rPr lang="sv-SE" sz="2200" dirty="0"/>
              <a:t> rates and </a:t>
            </a:r>
            <a:r>
              <a:rPr lang="sv-SE" sz="2200" dirty="0" err="1"/>
              <a:t>employee</a:t>
            </a:r>
            <a:r>
              <a:rPr lang="sv-SE" sz="2200" dirty="0"/>
              <a:t> </a:t>
            </a:r>
            <a:r>
              <a:rPr lang="sv-SE" sz="2200" dirty="0" err="1"/>
              <a:t>welfare</a:t>
            </a:r>
            <a:r>
              <a:rPr lang="sv-SE" sz="2200" dirty="0"/>
              <a:t>. In addition, </a:t>
            </a:r>
            <a:r>
              <a:rPr lang="sv-SE" sz="2200" dirty="0" err="1"/>
              <a:t>corporate</a:t>
            </a:r>
            <a:r>
              <a:rPr lang="sv-SE" sz="2200" dirty="0"/>
              <a:t> </a:t>
            </a:r>
            <a:r>
              <a:rPr lang="sv-SE" sz="2200" dirty="0" err="1"/>
              <a:t>objectives</a:t>
            </a:r>
            <a:r>
              <a:rPr lang="sv-SE" sz="2200" dirty="0"/>
              <a:t> </a:t>
            </a:r>
            <a:r>
              <a:rPr lang="sv-SE" sz="2200" dirty="0" err="1"/>
              <a:t>appear</a:t>
            </a:r>
            <a:r>
              <a:rPr lang="sv-SE" sz="2200" dirty="0"/>
              <a:t> to focus </a:t>
            </a:r>
            <a:r>
              <a:rPr lang="sv-SE" sz="2200" dirty="0" err="1"/>
              <a:t>more</a:t>
            </a:r>
            <a:r>
              <a:rPr lang="sv-SE" sz="2200" dirty="0"/>
              <a:t> on the </a:t>
            </a:r>
            <a:r>
              <a:rPr lang="sv-SE" sz="2200" dirty="0" err="1"/>
              <a:t>valuation</a:t>
            </a:r>
            <a:r>
              <a:rPr lang="sv-SE" sz="2200" dirty="0"/>
              <a:t> </a:t>
            </a:r>
            <a:r>
              <a:rPr lang="sv-SE" sz="2200" dirty="0" err="1"/>
              <a:t>numerator</a:t>
            </a:r>
            <a:r>
              <a:rPr lang="sv-SE" sz="2200" dirty="0"/>
              <a:t> (</a:t>
            </a:r>
            <a:r>
              <a:rPr lang="sv-SE" sz="2200" dirty="0" err="1"/>
              <a:t>revenues</a:t>
            </a:r>
            <a:r>
              <a:rPr lang="sv-SE" sz="2200" dirty="0"/>
              <a:t> or cash </a:t>
            </a:r>
            <a:r>
              <a:rPr lang="sv-SE" sz="2200" dirty="0" err="1"/>
              <a:t>flows</a:t>
            </a:r>
            <a:r>
              <a:rPr lang="sv-SE" sz="2200" dirty="0"/>
              <a:t>) </a:t>
            </a:r>
            <a:r>
              <a:rPr lang="sv-SE" sz="2200" dirty="0" err="1"/>
              <a:t>than</a:t>
            </a:r>
            <a:r>
              <a:rPr lang="sv-SE" sz="2200" dirty="0"/>
              <a:t> on the </a:t>
            </a:r>
            <a:r>
              <a:rPr lang="sv-SE" sz="2200" dirty="0" err="1"/>
              <a:t>denominator</a:t>
            </a:r>
            <a:r>
              <a:rPr lang="sv-SE" sz="2200" dirty="0"/>
              <a:t> (</a:t>
            </a:r>
            <a:r>
              <a:rPr lang="sv-SE" sz="2200" dirty="0" err="1"/>
              <a:t>discount</a:t>
            </a:r>
            <a:r>
              <a:rPr lang="sv-SE" sz="2200" dirty="0"/>
              <a:t> rates), </a:t>
            </a:r>
            <a:r>
              <a:rPr lang="sv-SE" sz="2200" dirty="0" err="1"/>
              <a:t>more</a:t>
            </a:r>
            <a:r>
              <a:rPr lang="sv-SE" sz="2200" dirty="0"/>
              <a:t> on </a:t>
            </a:r>
            <a:r>
              <a:rPr lang="sv-SE" sz="2200" dirty="0" err="1"/>
              <a:t>debt</a:t>
            </a:r>
            <a:r>
              <a:rPr lang="sv-SE" sz="2200" dirty="0"/>
              <a:t>/EBITDA or </a:t>
            </a:r>
            <a:r>
              <a:rPr lang="sv-SE" sz="2200" dirty="0" err="1"/>
              <a:t>credit</a:t>
            </a:r>
            <a:r>
              <a:rPr lang="sv-SE" sz="2200" dirty="0"/>
              <a:t> ratings </a:t>
            </a:r>
            <a:r>
              <a:rPr lang="sv-SE" sz="2200" dirty="0" err="1"/>
              <a:t>than</a:t>
            </a:r>
            <a:r>
              <a:rPr lang="sv-SE" sz="2200" dirty="0"/>
              <a:t> on </a:t>
            </a:r>
            <a:r>
              <a:rPr lang="sv-SE" sz="2200" dirty="0" err="1"/>
              <a:t>debt</a:t>
            </a:r>
            <a:r>
              <a:rPr lang="sv-SE" sz="2200" dirty="0"/>
              <a:t>/</a:t>
            </a:r>
            <a:r>
              <a:rPr lang="sv-SE" sz="2200" dirty="0" err="1"/>
              <a:t>value</a:t>
            </a:r>
            <a:r>
              <a:rPr lang="sv-SE" sz="2200" dirty="0"/>
              <a:t> or </a:t>
            </a:r>
            <a:r>
              <a:rPr lang="sv-SE" sz="2200" dirty="0" err="1"/>
              <a:t>debt</a:t>
            </a:r>
            <a:r>
              <a:rPr lang="sv-SE" sz="2200" dirty="0"/>
              <a:t>/assets, and </a:t>
            </a:r>
            <a:r>
              <a:rPr lang="sv-SE" sz="2200" dirty="0" err="1"/>
              <a:t>more</a:t>
            </a:r>
            <a:r>
              <a:rPr lang="sv-SE" sz="2200" dirty="0"/>
              <a:t> on </a:t>
            </a:r>
            <a:r>
              <a:rPr lang="sv-SE" sz="2200" dirty="0" err="1"/>
              <a:t>maintaining</a:t>
            </a:r>
            <a:r>
              <a:rPr lang="sv-SE" sz="2200" dirty="0"/>
              <a:t> dividend </a:t>
            </a:r>
            <a:r>
              <a:rPr lang="sv-SE" sz="2200" dirty="0" err="1"/>
              <a:t>payouts</a:t>
            </a:r>
            <a:r>
              <a:rPr lang="sv-SE" sz="2200" dirty="0"/>
              <a:t> </a:t>
            </a:r>
            <a:r>
              <a:rPr lang="sv-SE" sz="2200" dirty="0" err="1"/>
              <a:t>than</a:t>
            </a:r>
            <a:r>
              <a:rPr lang="sv-SE" sz="2200" dirty="0"/>
              <a:t> on the </a:t>
            </a:r>
            <a:r>
              <a:rPr lang="sv-SE" sz="2200" dirty="0" err="1"/>
              <a:t>classic</a:t>
            </a:r>
            <a:r>
              <a:rPr lang="sv-SE" sz="2200" dirty="0"/>
              <a:t> </a:t>
            </a:r>
            <a:r>
              <a:rPr lang="sv-SE" sz="2200" dirty="0" err="1"/>
              <a:t>objective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first</a:t>
            </a:r>
            <a:r>
              <a:rPr lang="sv-SE" sz="2200" dirty="0"/>
              <a:t> </a:t>
            </a:r>
            <a:r>
              <a:rPr lang="sv-SE" sz="2200" dirty="0" err="1"/>
              <a:t>choosing</a:t>
            </a:r>
            <a:r>
              <a:rPr lang="sv-SE" sz="2200" dirty="0"/>
              <a:t> investment </a:t>
            </a:r>
            <a:r>
              <a:rPr lang="sv-SE" sz="2200" dirty="0" err="1"/>
              <a:t>projects</a:t>
            </a:r>
            <a:r>
              <a:rPr lang="sv-SE" sz="2200" dirty="0"/>
              <a:t> and </a:t>
            </a:r>
            <a:r>
              <a:rPr lang="sv-SE" sz="2200" dirty="0" err="1"/>
              <a:t>then</a:t>
            </a:r>
            <a:r>
              <a:rPr lang="sv-SE" sz="2200" dirty="0"/>
              <a:t> </a:t>
            </a:r>
            <a:r>
              <a:rPr lang="sv-SE" sz="2200" dirty="0" err="1"/>
              <a:t>paying</a:t>
            </a:r>
            <a:r>
              <a:rPr lang="sv-SE" sz="2200" dirty="0"/>
              <a:t> </a:t>
            </a:r>
            <a:r>
              <a:rPr lang="sv-SE" sz="2200" dirty="0" err="1"/>
              <a:t>out</a:t>
            </a:r>
            <a:r>
              <a:rPr lang="sv-SE" sz="2200" dirty="0"/>
              <a:t> excess profits to </a:t>
            </a:r>
            <a:r>
              <a:rPr lang="sv-SE" sz="2200" dirty="0" err="1"/>
              <a:t>investors</a:t>
            </a:r>
            <a:r>
              <a:rPr lang="sv-SE" sz="2200" dirty="0"/>
              <a:t>. </a:t>
            </a:r>
          </a:p>
          <a:p>
            <a:pPr marL="0" indent="0">
              <a:buNone/>
            </a:pPr>
            <a:endParaRPr lang="sv-SE" sz="1275" dirty="0"/>
          </a:p>
          <a:p>
            <a:pPr marL="0" indent="0">
              <a:buNone/>
            </a:pPr>
            <a:r>
              <a:rPr lang="sv-SE" sz="1275" dirty="0"/>
              <a:t>Graham, 2022, p 1980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9140DA-3021-C34B-93B6-27B565B8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AC8303-BF75-3F49-B4B8-70C3BC9B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45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423A1-D328-1F4D-AE67-A4938F77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Credit Suisse: </a:t>
            </a:r>
            <a:r>
              <a:rPr lang="sv-SE" sz="2700" dirty="0" err="1"/>
              <a:t>Capital</a:t>
            </a:r>
            <a:r>
              <a:rPr lang="sv-SE" sz="2700" dirty="0"/>
              <a:t> </a:t>
            </a:r>
            <a:r>
              <a:rPr lang="sv-SE" sz="2700" dirty="0" err="1"/>
              <a:t>Allocation</a:t>
            </a:r>
            <a:r>
              <a:rPr lang="sv-SE" sz="2700" dirty="0"/>
              <a:t>: </a:t>
            </a:r>
            <a:r>
              <a:rPr lang="sv-SE" sz="2700" dirty="0" err="1"/>
              <a:t>important</a:t>
            </a:r>
            <a:r>
              <a:rPr lang="sv-SE" sz="2700" dirty="0"/>
              <a:t> </a:t>
            </a:r>
            <a:r>
              <a:rPr lang="sv-SE" sz="2700" dirty="0" err="1"/>
              <a:t>but</a:t>
            </a:r>
            <a:r>
              <a:rPr lang="sv-SE" sz="2700" dirty="0"/>
              <a:t> </a:t>
            </a:r>
            <a:r>
              <a:rPr lang="sv-SE" sz="2700" dirty="0" err="1"/>
              <a:t>often</a:t>
            </a:r>
            <a:r>
              <a:rPr lang="sv-SE" sz="2700" dirty="0"/>
              <a:t> lack </a:t>
            </a:r>
            <a:r>
              <a:rPr lang="sv-SE" sz="2700" dirty="0" err="1"/>
              <a:t>of</a:t>
            </a:r>
            <a:r>
              <a:rPr lang="sv-SE" sz="2700" dirty="0"/>
              <a:t> </a:t>
            </a:r>
            <a:r>
              <a:rPr lang="sv-SE" sz="2700" dirty="0" err="1"/>
              <a:t>competence</a:t>
            </a:r>
            <a:r>
              <a:rPr lang="sv-SE" sz="2700" dirty="0"/>
              <a:t>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57A752E-ADCC-2349-9B2D-333EE7EA4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84736"/>
            <a:ext cx="7886700" cy="1546970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21CBADF-B698-AD43-B714-E13929D4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57955B-D263-D140-AE79-E1FE79A5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38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58BD4-53E5-FC44-82F6-CBD54009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ABB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2DFA948-FBA7-2649-8ECD-25B82552A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447" y="2226469"/>
            <a:ext cx="5773107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C45D7C-5652-3E47-A772-3E2A8FF5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D6FAEE-627E-AC4F-81D5-5C32A721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08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CA693-AED8-E343-AEC8-984AFCE0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Results</a:t>
            </a:r>
            <a:r>
              <a:rPr lang="sv-SE" sz="2700" dirty="0"/>
              <a:t>/</a:t>
            </a:r>
            <a:r>
              <a:rPr lang="sv-SE" sz="2700" dirty="0" err="1"/>
              <a:t>comments</a:t>
            </a:r>
            <a:r>
              <a:rPr lang="sv-SE" sz="2700" dirty="0"/>
              <a:t>: </a:t>
            </a:r>
            <a:r>
              <a:rPr lang="sv-SE" sz="2700" dirty="0" err="1"/>
              <a:t>Capital</a:t>
            </a:r>
            <a:r>
              <a:rPr lang="sv-SE" sz="2700" dirty="0"/>
              <a:t> </a:t>
            </a:r>
            <a:r>
              <a:rPr lang="sv-SE" sz="2700" dirty="0" err="1"/>
              <a:t>Allocation</a:t>
            </a:r>
            <a:r>
              <a:rPr lang="sv-SE" sz="2700" dirty="0"/>
              <a:t>. Credit Suisse 1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7617CA2-05C1-A04C-A938-B85DE189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89" y="2226469"/>
            <a:ext cx="6317623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F8D3D95-D1B2-BB47-A91A-5129DFA3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8E6C6A-B972-6C41-85FC-55C8BD31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0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7F2E0-B8DB-FF4D-9312-080ED36D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/</a:t>
            </a:r>
            <a:r>
              <a:rPr lang="sv-SE" dirty="0" err="1"/>
              <a:t>comments</a:t>
            </a:r>
            <a:r>
              <a:rPr lang="sv-SE" dirty="0"/>
              <a:t>: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sv-SE" dirty="0"/>
              <a:t>. Credit Suisse 2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7656765-77B4-1445-9549-BA7CF90CD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42" y="2226469"/>
            <a:ext cx="7731716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2B1FC91-DC67-6142-8750-D88C0696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08211A-9417-0E42-AD1A-AAA1D300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297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1B058F-B00C-6646-AAC6-89EBCB0E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/</a:t>
            </a:r>
            <a:r>
              <a:rPr lang="sv-SE" dirty="0" err="1"/>
              <a:t>comments</a:t>
            </a:r>
            <a:r>
              <a:rPr lang="sv-SE" dirty="0"/>
              <a:t>: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sv-SE" dirty="0"/>
              <a:t>. Credit Suisse 3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5CD5AE3-43D3-A04B-87C3-BAB62A64F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13191"/>
            <a:ext cx="7886700" cy="2490060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C53A607-8419-444A-9F09-D15E5084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B40384-9907-EB40-AB02-50E63807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501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B2F13-3CC2-D540-87EC-3FE1BDE7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Strategy</a:t>
            </a:r>
            <a:r>
              <a:rPr lang="sv-SE" dirty="0"/>
              <a:t> is </a:t>
            </a:r>
            <a:r>
              <a:rPr lang="sv-SE" dirty="0" err="1"/>
              <a:t>important</a:t>
            </a:r>
            <a:r>
              <a:rPr lang="sv-SE" dirty="0"/>
              <a:t>!</a:t>
            </a:r>
            <a:br>
              <a:rPr lang="sv-SE" dirty="0"/>
            </a:br>
            <a:r>
              <a:rPr lang="sv-SE" dirty="0"/>
              <a:t>CFO!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5E14F2-3984-F145-A15B-A97CCFEE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”The process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making</a:t>
            </a:r>
            <a:r>
              <a:rPr lang="sv-SE" dirty="0"/>
              <a:t> inputs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valuable</a:t>
            </a:r>
            <a:r>
              <a:rPr lang="sv-SE" dirty="0"/>
              <a:t> has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. </a:t>
            </a:r>
            <a:r>
              <a:rPr lang="sv-SE" b="1" dirty="0"/>
              <a:t>A </a:t>
            </a:r>
            <a:r>
              <a:rPr lang="sv-SE" b="1" dirty="0" err="1"/>
              <a:t>logical</a:t>
            </a:r>
            <a:r>
              <a:rPr lang="sv-SE" b="1" dirty="0"/>
              <a:t> </a:t>
            </a:r>
            <a:r>
              <a:rPr lang="sv-SE" b="1" dirty="0" err="1"/>
              <a:t>starting</a:t>
            </a:r>
            <a:r>
              <a:rPr lang="sv-SE" b="1" dirty="0"/>
              <a:t> </a:t>
            </a:r>
            <a:r>
              <a:rPr lang="sv-SE" b="1" dirty="0" err="1"/>
              <a:t>point</a:t>
            </a:r>
            <a:r>
              <a:rPr lang="sv-SE" b="1" dirty="0"/>
              <a:t> is a </a:t>
            </a:r>
            <a:r>
              <a:rPr lang="sv-SE" b="1" dirty="0" err="1"/>
              <a:t>strategy</a:t>
            </a:r>
            <a:r>
              <a:rPr lang="sv-SE" b="1" dirty="0"/>
              <a:t>. </a:t>
            </a:r>
            <a:r>
              <a:rPr lang="sv-SE" dirty="0" err="1"/>
              <a:t>Properly</a:t>
            </a:r>
            <a:r>
              <a:rPr lang="sv-SE" dirty="0"/>
              <a:t> </a:t>
            </a:r>
            <a:r>
              <a:rPr lang="sv-SE" dirty="0" err="1"/>
              <a:t>conceived</a:t>
            </a:r>
            <a:r>
              <a:rPr lang="sv-SE" dirty="0"/>
              <a:t>, a </a:t>
            </a:r>
            <a:r>
              <a:rPr lang="sv-SE" dirty="0" err="1"/>
              <a:t>strategy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a </a:t>
            </a:r>
            <a:r>
              <a:rPr lang="sv-SE" dirty="0" err="1"/>
              <a:t>company</a:t>
            </a:r>
            <a:r>
              <a:rPr lang="sv-SE" dirty="0"/>
              <a:t> to </a:t>
            </a:r>
            <a:r>
              <a:rPr lang="sv-SE" dirty="0" err="1"/>
              <a:t>specify</a:t>
            </a:r>
            <a:r>
              <a:rPr lang="sv-SE" dirty="0"/>
              <a:t> the </a:t>
            </a:r>
            <a:r>
              <a:rPr lang="sv-SE" dirty="0" err="1"/>
              <a:t>trade-offs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make to </a:t>
            </a:r>
            <a:r>
              <a:rPr lang="sv-SE" dirty="0" err="1"/>
              <a:t>establish</a:t>
            </a:r>
            <a:r>
              <a:rPr lang="sv-SE" dirty="0"/>
              <a:t> a position in the </a:t>
            </a:r>
            <a:r>
              <a:rPr lang="sv-SE" dirty="0" err="1"/>
              <a:t>marketplace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creates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. A </a:t>
            </a:r>
            <a:r>
              <a:rPr lang="sv-SE" dirty="0" err="1"/>
              <a:t>strategy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a </a:t>
            </a:r>
            <a:r>
              <a:rPr lang="sv-SE" dirty="0" err="1"/>
              <a:t>company</a:t>
            </a:r>
            <a:r>
              <a:rPr lang="sv-SE" dirty="0"/>
              <a:t> to </a:t>
            </a:r>
            <a:r>
              <a:rPr lang="sv-SE" dirty="0" err="1"/>
              <a:t>align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positioning</a:t>
            </a:r>
            <a:r>
              <a:rPr lang="sv-SE" dirty="0"/>
              <a:t> and to </a:t>
            </a:r>
            <a:r>
              <a:rPr lang="sv-SE" dirty="0" err="1"/>
              <a:t>execute</a:t>
            </a:r>
            <a:r>
              <a:rPr lang="sv-SE" dirty="0"/>
              <a:t> </a:t>
            </a:r>
            <a:r>
              <a:rPr lang="sv-SE" dirty="0" err="1"/>
              <a:t>effectively</a:t>
            </a:r>
            <a:r>
              <a:rPr lang="sv-SE" dirty="0"/>
              <a:t>.”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200" dirty="0"/>
              <a:t>Credit Suisse, </a:t>
            </a:r>
            <a:r>
              <a:rPr lang="sv-SE" sz="1200" dirty="0" err="1"/>
              <a:t>Capital</a:t>
            </a:r>
            <a:r>
              <a:rPr lang="sv-SE" sz="1200" dirty="0"/>
              <a:t> </a:t>
            </a:r>
            <a:r>
              <a:rPr lang="sv-SE" sz="1200" dirty="0" err="1"/>
              <a:t>Allocation</a:t>
            </a:r>
            <a:r>
              <a:rPr lang="sv-SE" sz="1200" dirty="0"/>
              <a:t>, 2016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A8E4A7-0146-5D43-B439-0B4A4A95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D4A0D6-AB45-1E44-A640-3FB27193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88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6C146-C1A0-7748-A010-D1C3E07B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Cevian</a:t>
            </a:r>
            <a:r>
              <a:rPr lang="sv-SE" dirty="0"/>
              <a:t> –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dirty="0" err="1"/>
              <a:t>owner</a:t>
            </a:r>
            <a:r>
              <a:rPr lang="sv-SE" dirty="0"/>
              <a:t>: ”</a:t>
            </a:r>
            <a:r>
              <a:rPr lang="sv-SE" dirty="0" err="1"/>
              <a:t>deconglomeratisation</a:t>
            </a:r>
            <a:r>
              <a:rPr lang="sv-SE" dirty="0"/>
              <a:t>”!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EE71405-2C30-3645-9F1A-AF0CC1CD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33637"/>
            <a:ext cx="7886700" cy="1849167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30CFEA-420E-0245-9DA8-395B28D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F894EC-CA30-DC42-AD90-63E4ABE1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20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A21D58A-D195-484D-9579-B2C79D39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ABB Portfolio Management in </a:t>
            </a:r>
            <a:r>
              <a:rPr lang="sv-SE" dirty="0" err="1"/>
              <a:t>Practice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FFA4CE-1B8F-9645-8E13-0EC9C1A166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305729"/>
            <a:ext cx="3886200" cy="3104983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DF0DD4F-8078-D040-99D1-39AB08BDB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4850" y="2373476"/>
            <a:ext cx="4269164" cy="2563224"/>
          </a:xfr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2D412C7-E3BC-2741-8819-5C3B9561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29277A-335A-C642-A3F7-D580012C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04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9C2591-1A12-8049-93E3-74E04CB6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Portfolio Management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27DE443-8A24-3148-A7B7-7F745A26A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477" y="2226469"/>
            <a:ext cx="5841047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0400B2A-D752-BF43-90DB-6D30B074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62F2471-8B23-584A-A67D-43921C63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8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D1C83E-0C0B-9E4D-A26D-A93DD324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What</a:t>
            </a:r>
            <a:r>
              <a:rPr lang="sv-SE" dirty="0"/>
              <a:t> to do? </a:t>
            </a:r>
            <a:r>
              <a:rPr lang="sv-SE" dirty="0" err="1"/>
              <a:t>Inflow</a:t>
            </a:r>
            <a:r>
              <a:rPr lang="sv-SE" dirty="0"/>
              <a:t> and </a:t>
            </a:r>
            <a:r>
              <a:rPr lang="sv-SE" dirty="0" err="1"/>
              <a:t>outflow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cash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FCA868-8461-374D-9573-EC335A2C2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97" y="2226468"/>
            <a:ext cx="6505503" cy="3794819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77E809-3E75-294B-A9C2-DA528CF8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A69759-07CB-CE47-9577-B0C75EE4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72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05923-E7F1-1448-BE62-A462FD85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How</a:t>
            </a:r>
            <a:r>
              <a:rPr lang="sv-SE" sz="3200" dirty="0"/>
              <a:t> to do it? </a:t>
            </a:r>
            <a:r>
              <a:rPr lang="sv-SE" sz="2400" dirty="0"/>
              <a:t>Portfolio management and </a:t>
            </a:r>
            <a:r>
              <a:rPr lang="sv-SE" sz="2400" dirty="0" err="1"/>
              <a:t>focused</a:t>
            </a:r>
            <a:r>
              <a:rPr lang="sv-SE" sz="2400" dirty="0"/>
              <a:t> </a:t>
            </a:r>
            <a:r>
              <a:rPr lang="sv-SE" sz="2400" dirty="0" err="1"/>
              <a:t>capital</a:t>
            </a:r>
            <a:r>
              <a:rPr lang="sv-SE" sz="2400" dirty="0"/>
              <a:t> </a:t>
            </a:r>
            <a:r>
              <a:rPr lang="sv-SE" sz="2400" dirty="0" err="1"/>
              <a:t>allocation</a:t>
            </a:r>
            <a:r>
              <a:rPr lang="sv-SE" sz="2400" dirty="0"/>
              <a:t> in a </a:t>
            </a:r>
            <a:r>
              <a:rPr lang="sv-SE" sz="2400" dirty="0" err="1"/>
              <a:t>decentralised</a:t>
            </a:r>
            <a:r>
              <a:rPr lang="sv-SE" sz="2400" dirty="0"/>
              <a:t> </a:t>
            </a:r>
            <a:r>
              <a:rPr lang="sv-SE" sz="2400" dirty="0" err="1"/>
              <a:t>model</a:t>
            </a:r>
            <a:endParaRPr lang="sv-SE" sz="24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2743EB1-478C-1044-8099-B562A678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458" y="1988840"/>
            <a:ext cx="6823966" cy="381642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D05E11-628A-4E4D-ABEB-D33A708B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49F708-C601-714B-9D97-34346C57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07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246F7-04F4-6845-8272-CD7B5C2C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b="1" dirty="0" err="1"/>
              <a:t>Decentralization</a:t>
            </a:r>
            <a:r>
              <a:rPr lang="sv-SE" sz="2700" dirty="0"/>
              <a:t> &amp; </a:t>
            </a:r>
            <a:r>
              <a:rPr lang="sv-SE" sz="2700" dirty="0" err="1"/>
              <a:t>Performance</a:t>
            </a:r>
            <a:r>
              <a:rPr lang="sv-SE" sz="2700" dirty="0"/>
              <a:t>: </a:t>
            </a:r>
            <a:r>
              <a:rPr lang="sv-SE" sz="2700" dirty="0" err="1"/>
              <a:t>Accountability</a:t>
            </a:r>
            <a:r>
              <a:rPr lang="sv-SE" sz="2700" dirty="0"/>
              <a:t>, </a:t>
            </a:r>
            <a:r>
              <a:rPr lang="sv-SE" sz="2700" dirty="0" err="1"/>
              <a:t>Transparency</a:t>
            </a:r>
            <a:r>
              <a:rPr lang="sv-SE" sz="2700" dirty="0"/>
              <a:t> &amp; Speed!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38AC92A-BFD0-1C48-831B-73B681CAC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963" y="2226469"/>
            <a:ext cx="5958075" cy="3263504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5CEAE7-BF3F-AD47-837E-A5D9DFA0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DF2ADC-F188-424D-A749-A7C6F755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96132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4758</TotalTime>
  <Words>1352</Words>
  <Application>Microsoft Macintosh PowerPoint</Application>
  <PresentationFormat>Bildspel på skärmen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Calibri</vt:lpstr>
      <vt:lpstr>Universitetets mall</vt:lpstr>
      <vt:lpstr>The Role,Tools &amp;Techniques CFO/Controller  Lecture 4. Capital allocation: important but difficult!</vt:lpstr>
      <vt:lpstr>Disposition</vt:lpstr>
      <vt:lpstr>Case ABB</vt:lpstr>
      <vt:lpstr>Cevian – active owner: ”deconglomeratisation”!</vt:lpstr>
      <vt:lpstr>ABB Portfolio Management in Practice</vt:lpstr>
      <vt:lpstr>Portfolio Management</vt:lpstr>
      <vt:lpstr>What to do? Inflow and outflow of cash</vt:lpstr>
      <vt:lpstr>How to do it? Portfolio management and focused capital allocation in a decentralised model</vt:lpstr>
      <vt:lpstr>Decentralization &amp; Performance: Accountability, Transparency &amp; Speed!</vt:lpstr>
      <vt:lpstr>The ABB Way: the ’glue’</vt:lpstr>
      <vt:lpstr>Management Control – a dynamic process</vt:lpstr>
      <vt:lpstr>Looking forward…</vt:lpstr>
      <vt:lpstr>Model 1. Discounted Cash Flow – important financial model!</vt:lpstr>
      <vt:lpstr>Model 2: Financial Capital: Sources and uses </vt:lpstr>
      <vt:lpstr>Model 3: Capital Allocation decision-making. A rational view.  </vt:lpstr>
      <vt:lpstr>Difference between Accounting (”history”) and Finance (”future”)</vt:lpstr>
      <vt:lpstr>Graham CFO- study: Important topics: investment (flow), capital structure (stock), payout, expectations/planning.</vt:lpstr>
      <vt:lpstr>Result 1. Near term focus – two years!</vt:lpstr>
      <vt:lpstr>Short planning horizon</vt:lpstr>
      <vt:lpstr>Result 2. Managerial forecast  - not soo good!</vt:lpstr>
      <vt:lpstr>Most important forecasts?</vt:lpstr>
      <vt:lpstr>Excuses: Self-attribution biases</vt:lpstr>
      <vt:lpstr>Result 3. Conservative policies</vt:lpstr>
      <vt:lpstr>Conservatism: Hurdle rate ”much” higher than cost of capital</vt:lpstr>
      <vt:lpstr>Result 4. Corporate decision- making is sticky!</vt:lpstr>
      <vt:lpstr>How they estimate ”cost of equity”? </vt:lpstr>
      <vt:lpstr>Result 5. Simple decision rules!</vt:lpstr>
      <vt:lpstr>Result 6. Shareholder vs Stakeholder: multiple goals!</vt:lpstr>
      <vt:lpstr>Credit Suisse: Capital Allocation: important but often lack of competence!</vt:lpstr>
      <vt:lpstr>Results/comments: Capital Allocation. Credit Suisse 1</vt:lpstr>
      <vt:lpstr>Results/comments: Capital Allocation. Credit Suisse 2</vt:lpstr>
      <vt:lpstr>Results/comments: Capital Allocation. Credit Suisse 3</vt:lpstr>
      <vt:lpstr>Strategy is important! CFO! </vt:lpstr>
    </vt:vector>
  </TitlesOfParts>
  <Company>Engelska parken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Microsoft Office-användare</cp:lastModifiedBy>
  <cp:revision>41</cp:revision>
  <dcterms:created xsi:type="dcterms:W3CDTF">2013-08-22T08:31:25Z</dcterms:created>
  <dcterms:modified xsi:type="dcterms:W3CDTF">2023-01-23T09:04:28Z</dcterms:modified>
</cp:coreProperties>
</file>