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928" r:id="rId3"/>
    <p:sldId id="929" r:id="rId4"/>
    <p:sldId id="930" r:id="rId5"/>
    <p:sldId id="285" r:id="rId6"/>
    <p:sldId id="947" r:id="rId7"/>
    <p:sldId id="965" r:id="rId8"/>
    <p:sldId id="948" r:id="rId9"/>
    <p:sldId id="949" r:id="rId10"/>
    <p:sldId id="950" r:id="rId11"/>
    <p:sldId id="951" r:id="rId12"/>
    <p:sldId id="287" r:id="rId13"/>
    <p:sldId id="952" r:id="rId14"/>
    <p:sldId id="953" r:id="rId15"/>
    <p:sldId id="298" r:id="rId16"/>
    <p:sldId id="927" r:id="rId17"/>
    <p:sldId id="288" r:id="rId18"/>
    <p:sldId id="289" r:id="rId19"/>
    <p:sldId id="954" r:id="rId20"/>
    <p:sldId id="955" r:id="rId21"/>
    <p:sldId id="956" r:id="rId22"/>
    <p:sldId id="259" r:id="rId23"/>
    <p:sldId id="260" r:id="rId24"/>
    <p:sldId id="261" r:id="rId25"/>
    <p:sldId id="262" r:id="rId26"/>
    <p:sldId id="272" r:id="rId27"/>
    <p:sldId id="958" r:id="rId28"/>
    <p:sldId id="959" r:id="rId29"/>
    <p:sldId id="960" r:id="rId30"/>
    <p:sldId id="280" r:id="rId31"/>
    <p:sldId id="961" r:id="rId32"/>
    <p:sldId id="962" r:id="rId33"/>
    <p:sldId id="283" r:id="rId34"/>
    <p:sldId id="273" r:id="rId35"/>
    <p:sldId id="276" r:id="rId36"/>
    <p:sldId id="963" r:id="rId37"/>
    <p:sldId id="964" r:id="rId38"/>
    <p:sldId id="265" r:id="rId3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7"/>
    <p:restoredTop sz="94776"/>
  </p:normalViewPr>
  <p:slideViewPr>
    <p:cSldViewPr>
      <p:cViewPr varScale="1">
        <p:scale>
          <a:sx n="110" d="100"/>
          <a:sy n="110" d="100"/>
        </p:scale>
        <p:origin x="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F26-13EA-2148-96D5-F5B664E9BC7D}" type="datetimeFigureOut">
              <a:rPr lang="sv-SE" smtClean="0"/>
              <a:t>2023-01-24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1A51-EDB6-4945-8B49-2294343F60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D183-B7E0-1B49-B5EA-7B95A3C96042}" type="datetime1">
              <a:rPr lang="sv-SE" smtClean="0"/>
              <a:t>2023-01-24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DE2CB-F07B-D547-B076-B89B38423749}" type="datetime1">
              <a:rPr lang="sv-SE" smtClean="0"/>
              <a:t>2023-01-24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B5A35-01A9-354D-BEF2-3AAABA26CCE1}" type="datetime1">
              <a:rPr lang="sv-SE" smtClean="0"/>
              <a:t>2023-01-24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2CE41-AF14-AF4C-8754-FD132308D746}" type="datetime1">
              <a:rPr lang="sv-SE" smtClean="0"/>
              <a:t>2023-01-24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54794-42DC-BC41-969F-6E3A0C02FDFB}" type="datetime1">
              <a:rPr lang="sv-SE" smtClean="0"/>
              <a:t>2023-01-24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3E1C3-B578-634A-9B4C-8BB39957A117}" type="datetime1">
              <a:rPr lang="sv-SE" smtClean="0"/>
              <a:t>2023-01-24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5B94F-EBBF-B447-82EA-CF56A4EC6E10}" type="datetime1">
              <a:rPr lang="sv-SE" smtClean="0"/>
              <a:t>2023-01-24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16CAA-A087-E443-BB79-E1B2369D580D}" type="datetime1">
              <a:rPr lang="sv-SE" smtClean="0"/>
              <a:t>2023-01-24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478C5-47C2-4942-9AB4-145EF718ECB4}" type="datetime1">
              <a:rPr lang="sv-SE" smtClean="0"/>
              <a:t>2023-01-24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0D1CF-8949-234E-BD02-1E2A00ACF583}" type="datetime1">
              <a:rPr lang="sv-SE" smtClean="0"/>
              <a:t>2023-01-24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B26BA-1E5C-154A-9009-7FA03247CC81}" type="datetime1">
              <a:rPr lang="sv-SE" smtClean="0"/>
              <a:t>2023-01-24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34E958E-1A63-B643-B460-20AFDC4237B4}" type="datetime1">
              <a:rPr lang="sv-SE" smtClean="0"/>
              <a:t>2023-01-24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F2FDD-A3AC-F847-8F6E-D3CC00E9F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3200" dirty="0" err="1"/>
              <a:t>Lecture</a:t>
            </a:r>
            <a:r>
              <a:rPr lang="sv-SE" sz="3200" dirty="0"/>
              <a:t> 4: </a:t>
            </a:r>
            <a:r>
              <a:rPr lang="sv-SE" sz="3200" dirty="0" err="1"/>
              <a:t>Debt</a:t>
            </a:r>
            <a:r>
              <a:rPr lang="sv-SE" sz="3200" dirty="0"/>
              <a:t> Policy: From </a:t>
            </a:r>
            <a:r>
              <a:rPr lang="sv-SE" sz="3200" dirty="0" err="1"/>
              <a:t>Leveraging</a:t>
            </a:r>
            <a:r>
              <a:rPr lang="sv-SE" sz="3200" dirty="0"/>
              <a:t> to </a:t>
            </a:r>
            <a:r>
              <a:rPr lang="sv-SE" sz="3200" dirty="0" err="1"/>
              <a:t>Deleveraging</a:t>
            </a:r>
            <a:r>
              <a:rPr lang="sv-SE" sz="3200" dirty="0"/>
              <a:t> </a:t>
            </a:r>
            <a:r>
              <a:rPr lang="sv-SE" sz="3200" dirty="0" err="1"/>
              <a:t>Balance</a:t>
            </a:r>
            <a:r>
              <a:rPr lang="sv-SE" sz="3200" dirty="0"/>
              <a:t> </a:t>
            </a:r>
            <a:r>
              <a:rPr lang="sv-SE" sz="3200" dirty="0" err="1"/>
              <a:t>Sheet</a:t>
            </a:r>
            <a:endParaRPr lang="sv-SE" sz="32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D23878-BF3D-F54D-B5D3-CB81A534D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dirty="0"/>
              <a:t>230124</a:t>
            </a:r>
          </a:p>
          <a:p>
            <a:r>
              <a:rPr lang="sv-SE" sz="1800" dirty="0"/>
              <a:t>Jan Lindvall</a:t>
            </a:r>
          </a:p>
        </p:txBody>
      </p:sp>
    </p:spTree>
    <p:extLst>
      <p:ext uri="{BB962C8B-B14F-4D97-AF65-F5344CB8AC3E}">
        <p14:creationId xmlns:p14="http://schemas.microsoft.com/office/powerpoint/2010/main" val="39062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E7735-8F27-644A-A821-8D2A109B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Christner</a:t>
            </a:r>
            <a:r>
              <a:rPr lang="sv-SE" sz="3200" dirty="0"/>
              <a:t>,  </a:t>
            </a:r>
            <a:r>
              <a:rPr lang="sv-SE" sz="2000" dirty="0"/>
              <a:t>”The </a:t>
            </a:r>
            <a:r>
              <a:rPr lang="sv-SE" sz="2000" dirty="0" err="1"/>
              <a:t>Valuable</a:t>
            </a:r>
            <a:r>
              <a:rPr lang="sv-SE" sz="2000" dirty="0"/>
              <a:t> Organisation”, </a:t>
            </a:r>
            <a:r>
              <a:rPr lang="sv-SE" sz="2000" dirty="0" err="1"/>
              <a:t>pp</a:t>
            </a:r>
            <a:r>
              <a:rPr lang="sv-SE" sz="2000" dirty="0"/>
              <a:t> 116-117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860A14-0E39-8A40-AA3B-418CA766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Whereas</a:t>
            </a:r>
            <a:r>
              <a:rPr lang="sv-SE" dirty="0"/>
              <a:t> the </a:t>
            </a:r>
            <a:r>
              <a:rPr lang="sv-SE" dirty="0" err="1"/>
              <a:t>equity</a:t>
            </a:r>
            <a:r>
              <a:rPr lang="sv-SE" dirty="0"/>
              <a:t>-to-assets </a:t>
            </a:r>
            <a:r>
              <a:rPr lang="sv-SE" dirty="0" err="1"/>
              <a:t>ratio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linked</a:t>
            </a:r>
            <a:r>
              <a:rPr lang="sv-SE" dirty="0"/>
              <a:t> to the </a:t>
            </a:r>
            <a:r>
              <a:rPr lang="sv-SE" dirty="0" err="1"/>
              <a:t>question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/>
              <a:t>‘</a:t>
            </a:r>
            <a:r>
              <a:rPr lang="sv-SE" b="1" dirty="0" err="1"/>
              <a:t>solidity</a:t>
            </a:r>
            <a:r>
              <a:rPr lang="sv-SE" b="1" dirty="0"/>
              <a:t>’, i.e. the </a:t>
            </a:r>
            <a:r>
              <a:rPr lang="sv-SE" b="1" dirty="0" err="1"/>
              <a:t>company’s</a:t>
            </a:r>
            <a:r>
              <a:rPr lang="sv-SE" b="1" dirty="0"/>
              <a:t> </a:t>
            </a:r>
            <a:r>
              <a:rPr lang="sv-SE" b="1" dirty="0" err="1"/>
              <a:t>ability</a:t>
            </a:r>
            <a:r>
              <a:rPr lang="sv-SE" b="1" dirty="0"/>
              <a:t> to </a:t>
            </a:r>
            <a:r>
              <a:rPr lang="sv-SE" b="1" dirty="0" err="1"/>
              <a:t>withstand</a:t>
            </a:r>
            <a:r>
              <a:rPr lang="sv-SE" b="1" dirty="0"/>
              <a:t> a </a:t>
            </a:r>
            <a:r>
              <a:rPr lang="sv-SE" b="1" dirty="0" err="1"/>
              <a:t>downturn</a:t>
            </a:r>
            <a:r>
              <a:rPr lang="sv-SE" b="1" dirty="0"/>
              <a:t> in the </a:t>
            </a:r>
            <a:r>
              <a:rPr lang="sv-SE" b="1" dirty="0" err="1"/>
              <a:t>economy</a:t>
            </a:r>
            <a:r>
              <a:rPr lang="sv-SE" b="1" dirty="0"/>
              <a:t>, </a:t>
            </a:r>
            <a:r>
              <a:rPr lang="sv-SE" dirty="0"/>
              <a:t>the </a:t>
            </a:r>
            <a:r>
              <a:rPr lang="sv-SE" dirty="0" err="1"/>
              <a:t>debt</a:t>
            </a:r>
            <a:r>
              <a:rPr lang="sv-SE" dirty="0"/>
              <a:t>-to-</a:t>
            </a:r>
            <a:r>
              <a:rPr lang="sv-SE" dirty="0" err="1"/>
              <a:t>equity</a:t>
            </a:r>
            <a:r>
              <a:rPr lang="sv-SE" dirty="0"/>
              <a:t> </a:t>
            </a:r>
            <a:r>
              <a:rPr lang="sv-SE" dirty="0" err="1"/>
              <a:t>ratio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linked</a:t>
            </a:r>
            <a:r>
              <a:rPr lang="sv-SE" dirty="0"/>
              <a:t> to the </a:t>
            </a:r>
            <a:r>
              <a:rPr lang="sv-SE" b="1" dirty="0" err="1"/>
              <a:t>question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‘</a:t>
            </a:r>
            <a:r>
              <a:rPr lang="sv-SE" b="1" dirty="0" err="1"/>
              <a:t>financial</a:t>
            </a:r>
            <a:r>
              <a:rPr lang="sv-SE" b="1" dirty="0"/>
              <a:t> </a:t>
            </a:r>
            <a:r>
              <a:rPr lang="sv-SE" b="1" dirty="0" err="1"/>
              <a:t>gearing</a:t>
            </a:r>
            <a:r>
              <a:rPr lang="sv-SE" b="1" dirty="0"/>
              <a:t>’, i.e. the </a:t>
            </a:r>
            <a:r>
              <a:rPr lang="sv-SE" b="1" dirty="0" err="1"/>
              <a:t>leverage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the </a:t>
            </a:r>
            <a:r>
              <a:rPr lang="sv-SE" b="1" dirty="0" err="1"/>
              <a:t>company</a:t>
            </a:r>
            <a:r>
              <a:rPr lang="sv-SE" b="1" dirty="0"/>
              <a:t> </a:t>
            </a:r>
            <a:r>
              <a:rPr lang="sv-SE" b="1" dirty="0" err="1"/>
              <a:t>could</a:t>
            </a:r>
            <a:r>
              <a:rPr lang="sv-SE" b="1" dirty="0"/>
              <a:t> get from </a:t>
            </a:r>
            <a:r>
              <a:rPr lang="sv-SE" b="1" dirty="0" err="1"/>
              <a:t>its</a:t>
            </a:r>
            <a:r>
              <a:rPr lang="sv-SE" b="1" dirty="0"/>
              <a:t> </a:t>
            </a:r>
            <a:r>
              <a:rPr lang="sv-SE" b="1" dirty="0" err="1"/>
              <a:t>debt</a:t>
            </a:r>
            <a:r>
              <a:rPr lang="sv-SE" b="1" dirty="0"/>
              <a:t> </a:t>
            </a:r>
            <a:r>
              <a:rPr lang="sv-SE" b="1" dirty="0" err="1"/>
              <a:t>financing</a:t>
            </a:r>
            <a:r>
              <a:rPr lang="sv-SE" b="1" dirty="0"/>
              <a:t>.</a:t>
            </a:r>
            <a:r>
              <a:rPr lang="sv-SE" dirty="0"/>
              <a:t> In </a:t>
            </a:r>
            <a:r>
              <a:rPr lang="sv-SE" dirty="0" err="1"/>
              <a:t>practice</a:t>
            </a:r>
            <a:r>
              <a:rPr lang="sv-SE" dirty="0"/>
              <a:t>, the </a:t>
            </a:r>
            <a:r>
              <a:rPr lang="sv-SE" dirty="0" err="1"/>
              <a:t>debt</a:t>
            </a:r>
            <a:r>
              <a:rPr lang="sv-SE" dirty="0"/>
              <a:t>-to-</a:t>
            </a:r>
            <a:r>
              <a:rPr lang="sv-SE" dirty="0" err="1"/>
              <a:t>equity</a:t>
            </a:r>
            <a:r>
              <a:rPr lang="sv-SE" dirty="0"/>
              <a:t> </a:t>
            </a:r>
            <a:r>
              <a:rPr lang="sv-SE" dirty="0" err="1"/>
              <a:t>ratio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known</a:t>
            </a:r>
            <a:r>
              <a:rPr lang="sv-SE" dirty="0"/>
              <a:t> as the </a:t>
            </a:r>
            <a:r>
              <a:rPr lang="sv-SE" b="1" dirty="0" err="1"/>
              <a:t>gearing</a:t>
            </a:r>
            <a:r>
              <a:rPr lang="sv-SE" b="1" dirty="0"/>
              <a:t> </a:t>
            </a:r>
            <a:r>
              <a:rPr lang="sv-SE" b="1" dirty="0" err="1"/>
              <a:t>ratio</a:t>
            </a:r>
            <a:r>
              <a:rPr lang="sv-SE" b="1" dirty="0"/>
              <a:t>. </a:t>
            </a:r>
            <a:r>
              <a:rPr lang="sv-SE" dirty="0" err="1"/>
              <a:t>Following</a:t>
            </a:r>
            <a:r>
              <a:rPr lang="sv-SE" dirty="0"/>
              <a:t> the </a:t>
            </a:r>
            <a:r>
              <a:rPr lang="sv-SE" dirty="0" err="1"/>
              <a:t>introduction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, </a:t>
            </a:r>
            <a:r>
              <a:rPr lang="sv-SE" b="1" dirty="0"/>
              <a:t>the </a:t>
            </a:r>
            <a:r>
              <a:rPr lang="sv-SE" b="1" dirty="0" err="1"/>
              <a:t>company’s</a:t>
            </a:r>
            <a:r>
              <a:rPr lang="sv-SE" b="1" dirty="0"/>
              <a:t> </a:t>
            </a:r>
            <a:r>
              <a:rPr lang="sv-SE" b="1" dirty="0" err="1"/>
              <a:t>capital</a:t>
            </a:r>
            <a:r>
              <a:rPr lang="sv-SE" b="1" dirty="0"/>
              <a:t> </a:t>
            </a:r>
            <a:r>
              <a:rPr lang="sv-SE" b="1" dirty="0" err="1"/>
              <a:t>structure</a:t>
            </a:r>
            <a:r>
              <a:rPr lang="sv-SE" b="1" dirty="0"/>
              <a:t>, and in </a:t>
            </a:r>
            <a:r>
              <a:rPr lang="sv-SE" b="1" dirty="0" err="1"/>
              <a:t>particular</a:t>
            </a:r>
            <a:r>
              <a:rPr lang="sv-SE" b="1" dirty="0"/>
              <a:t> the </a:t>
            </a:r>
            <a:r>
              <a:rPr lang="sv-SE" b="1" dirty="0" err="1"/>
              <a:t>level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</a:t>
            </a:r>
            <a:r>
              <a:rPr lang="sv-SE" b="1" dirty="0" err="1"/>
              <a:t>company’s</a:t>
            </a:r>
            <a:r>
              <a:rPr lang="sv-SE" b="1" dirty="0"/>
              <a:t> </a:t>
            </a:r>
            <a:r>
              <a:rPr lang="sv-SE" b="1" dirty="0" err="1"/>
              <a:t>debt</a:t>
            </a:r>
            <a:r>
              <a:rPr lang="sv-SE" b="1" dirty="0"/>
              <a:t>, </a:t>
            </a:r>
            <a:r>
              <a:rPr lang="sv-SE" b="1" dirty="0" err="1"/>
              <a:t>thus</a:t>
            </a:r>
            <a:r>
              <a:rPr lang="sv-SE" b="1" dirty="0"/>
              <a:t> </a:t>
            </a:r>
            <a:r>
              <a:rPr lang="sv-SE" b="1" dirty="0" err="1"/>
              <a:t>came</a:t>
            </a:r>
            <a:r>
              <a:rPr lang="sv-SE" b="1" dirty="0"/>
              <a:t> to be in the focus.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13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2FD00-3C33-8C43-89F6-6DBD336F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Continue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C572CD-C82B-DC49-BDC7-6CD3AF39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”In </a:t>
            </a:r>
            <a:r>
              <a:rPr lang="sv-SE" dirty="0" err="1"/>
              <a:t>particular</a:t>
            </a:r>
            <a:r>
              <a:rPr lang="sv-SE" dirty="0"/>
              <a:t>, the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b="1" dirty="0" err="1"/>
              <a:t>debt</a:t>
            </a:r>
            <a:r>
              <a:rPr lang="sv-SE" b="1" dirty="0"/>
              <a:t>- to-</a:t>
            </a:r>
            <a:r>
              <a:rPr lang="sv-SE" b="1" dirty="0" err="1"/>
              <a:t>equity</a:t>
            </a:r>
            <a:r>
              <a:rPr lang="sv-SE" b="1" dirty="0"/>
              <a:t> </a:t>
            </a:r>
            <a:r>
              <a:rPr lang="sv-SE" b="1" dirty="0" err="1"/>
              <a:t>ratio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0.6 – 0.8, </a:t>
            </a:r>
            <a:r>
              <a:rPr lang="sv-SE" dirty="0"/>
              <a:t>i.e.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debt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60 to 80 </a:t>
            </a:r>
            <a:r>
              <a:rPr lang="sv-SE" dirty="0" err="1"/>
              <a:t>percent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equity</a:t>
            </a:r>
            <a:r>
              <a:rPr lang="sv-SE" dirty="0"/>
              <a:t> (</a:t>
            </a:r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2000). At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introduced</a:t>
            </a:r>
            <a:r>
              <a:rPr lang="sv-SE" dirty="0"/>
              <a:t>, the </a:t>
            </a:r>
            <a:r>
              <a:rPr lang="sv-SE" dirty="0" err="1"/>
              <a:t>company’s</a:t>
            </a:r>
            <a:r>
              <a:rPr lang="sv-SE" dirty="0"/>
              <a:t> </a:t>
            </a:r>
            <a:r>
              <a:rPr lang="sv-SE" b="1" dirty="0" err="1"/>
              <a:t>debt</a:t>
            </a:r>
            <a:r>
              <a:rPr lang="sv-SE" b="1" dirty="0"/>
              <a:t>-to-</a:t>
            </a:r>
            <a:r>
              <a:rPr lang="sv-SE" b="1" dirty="0" err="1"/>
              <a:t>equity</a:t>
            </a:r>
            <a:r>
              <a:rPr lang="sv-SE" b="1" dirty="0"/>
              <a:t> </a:t>
            </a:r>
            <a:r>
              <a:rPr lang="sv-SE" b="1" dirty="0" err="1"/>
              <a:t>ratio</a:t>
            </a:r>
            <a:r>
              <a:rPr lang="sv-SE" b="1" dirty="0"/>
              <a:t> </a:t>
            </a:r>
            <a:r>
              <a:rPr lang="sv-SE" b="1" dirty="0" err="1"/>
              <a:t>was</a:t>
            </a:r>
            <a:r>
              <a:rPr lang="sv-SE" b="1" dirty="0"/>
              <a:t> 0.3</a:t>
            </a:r>
            <a:r>
              <a:rPr lang="sv-SE" dirty="0"/>
              <a:t>, i.e. the </a:t>
            </a:r>
            <a:r>
              <a:rPr lang="sv-SE" dirty="0" err="1"/>
              <a:t>debt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30 </a:t>
            </a:r>
            <a:r>
              <a:rPr lang="sv-SE" dirty="0" err="1"/>
              <a:t>percent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equity</a:t>
            </a:r>
            <a:r>
              <a:rPr lang="sv-SE" dirty="0"/>
              <a:t> (ibid.).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entailed</a:t>
            </a:r>
            <a:r>
              <a:rPr lang="sv-SE" dirty="0"/>
              <a:t> a </a:t>
            </a:r>
            <a:r>
              <a:rPr lang="sv-SE" dirty="0" err="1"/>
              <a:t>significant</a:t>
            </a:r>
            <a:r>
              <a:rPr lang="sv-SE" dirty="0"/>
              <a:t> re- </a:t>
            </a:r>
            <a:r>
              <a:rPr lang="sv-SE" dirty="0" err="1"/>
              <a:t>balancing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sheet</a:t>
            </a:r>
            <a:r>
              <a:rPr lang="sv-SE" dirty="0"/>
              <a:t>: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on </a:t>
            </a:r>
            <a:r>
              <a:rPr lang="sv-SE" dirty="0" err="1"/>
              <a:t>substantially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debt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 the </a:t>
            </a:r>
            <a:r>
              <a:rPr lang="sv-SE" dirty="0" err="1"/>
              <a:t>target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”The management </a:t>
            </a:r>
            <a:r>
              <a:rPr lang="sv-SE" dirty="0" err="1"/>
              <a:t>explained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intend</a:t>
            </a:r>
            <a:r>
              <a:rPr lang="sv-SE" dirty="0"/>
              <a:t> “to </a:t>
            </a:r>
            <a:r>
              <a:rPr lang="sv-SE" dirty="0" err="1"/>
              <a:t>achieve</a:t>
            </a:r>
            <a:r>
              <a:rPr lang="sv-SE" dirty="0"/>
              <a:t> a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equity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and </a:t>
            </a:r>
            <a:r>
              <a:rPr lang="sv-SE" dirty="0" err="1"/>
              <a:t>debt</a:t>
            </a:r>
            <a:r>
              <a:rPr lang="sv-SE" dirty="0"/>
              <a:t>”, and to </a:t>
            </a:r>
            <a:r>
              <a:rPr lang="sv-SE" dirty="0" err="1"/>
              <a:t>create</a:t>
            </a:r>
            <a:r>
              <a:rPr lang="sv-SE" dirty="0"/>
              <a:t> a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valuable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structure</a:t>
            </a:r>
            <a:r>
              <a:rPr lang="sv-SE" dirty="0"/>
              <a:t> (ibid.). </a:t>
            </a:r>
            <a:r>
              <a:rPr lang="sv-SE" b="1" dirty="0"/>
              <a:t>Thus, </a:t>
            </a:r>
            <a:r>
              <a:rPr lang="sv-SE" b="1" dirty="0" err="1"/>
              <a:t>debt</a:t>
            </a:r>
            <a:r>
              <a:rPr lang="sv-SE" b="1" dirty="0"/>
              <a:t> </a:t>
            </a:r>
            <a:r>
              <a:rPr lang="sv-SE" b="1" dirty="0" err="1"/>
              <a:t>had</a:t>
            </a:r>
            <a:r>
              <a:rPr lang="sv-SE" b="1" dirty="0"/>
              <a:t> </a:t>
            </a:r>
            <a:r>
              <a:rPr lang="sv-SE" b="1" dirty="0" err="1"/>
              <a:t>now</a:t>
            </a:r>
            <a:r>
              <a:rPr lang="sv-SE" b="1" dirty="0"/>
              <a:t> </a:t>
            </a:r>
            <a:r>
              <a:rPr lang="sv-SE" b="1" dirty="0" err="1"/>
              <a:t>become</a:t>
            </a:r>
            <a:r>
              <a:rPr lang="sv-SE" b="1" dirty="0"/>
              <a:t> </a:t>
            </a:r>
            <a:r>
              <a:rPr lang="sv-SE" b="1" dirty="0" err="1"/>
              <a:t>more</a:t>
            </a:r>
            <a:r>
              <a:rPr lang="sv-SE" b="1" dirty="0"/>
              <a:t> </a:t>
            </a:r>
            <a:r>
              <a:rPr lang="sv-SE" b="1" dirty="0" err="1"/>
              <a:t>valuable</a:t>
            </a:r>
            <a:r>
              <a:rPr lang="sv-SE" b="1" dirty="0"/>
              <a:t> </a:t>
            </a:r>
            <a:r>
              <a:rPr lang="sv-SE" b="1" dirty="0" err="1"/>
              <a:t>than</a:t>
            </a:r>
            <a:r>
              <a:rPr lang="sv-SE" b="1" dirty="0"/>
              <a:t> </a:t>
            </a:r>
            <a:r>
              <a:rPr lang="sv-SE" b="1" dirty="0" err="1"/>
              <a:t>before</a:t>
            </a:r>
            <a:r>
              <a:rPr lang="sv-SE" b="1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78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F8AEB-1065-5A41-A898-1C38BC92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Sandvik New Rating S&amp;P, 2017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978C990-39D1-5040-B243-4DE32498F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84" y="1916832"/>
            <a:ext cx="7666795" cy="4104455"/>
          </a:xfrm>
        </p:spPr>
      </p:pic>
    </p:spTree>
    <p:extLst>
      <p:ext uri="{BB962C8B-B14F-4D97-AF65-F5344CB8AC3E}">
        <p14:creationId xmlns:p14="http://schemas.microsoft.com/office/powerpoint/2010/main" val="242038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FBEC29-DA89-F34B-9131-BA63A6F8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Arguments- </a:t>
            </a:r>
            <a:r>
              <a:rPr lang="sv-SE" sz="3200" dirty="0" err="1"/>
              <a:t>rationale</a:t>
            </a:r>
            <a:r>
              <a:rPr lang="sv-SE" sz="3200" dirty="0"/>
              <a:t> for </a:t>
            </a:r>
            <a:r>
              <a:rPr lang="sv-SE" sz="3200" dirty="0" err="1"/>
              <a:t>upgrading</a:t>
            </a:r>
            <a:r>
              <a:rPr lang="sv-SE" sz="3200" dirty="0"/>
              <a:t>: </a:t>
            </a:r>
            <a:r>
              <a:rPr lang="sv-SE" sz="3200" dirty="0" err="1"/>
              <a:t>improved</a:t>
            </a:r>
            <a:r>
              <a:rPr lang="sv-SE" sz="3200" dirty="0"/>
              <a:t> </a:t>
            </a:r>
            <a:r>
              <a:rPr lang="sv-SE" sz="3200" dirty="0" err="1"/>
              <a:t>revenues</a:t>
            </a:r>
            <a:r>
              <a:rPr lang="sv-SE" sz="3200" dirty="0"/>
              <a:t> &amp; </a:t>
            </a:r>
            <a:r>
              <a:rPr lang="sv-SE" sz="3200" dirty="0" err="1"/>
              <a:t>profitability</a:t>
            </a:r>
            <a:r>
              <a:rPr lang="sv-SE" sz="3200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92D8279-A608-164D-9784-402A7B30D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504" y="2226468"/>
            <a:ext cx="7282920" cy="4154859"/>
          </a:xfrm>
        </p:spPr>
      </p:pic>
    </p:spTree>
    <p:extLst>
      <p:ext uri="{BB962C8B-B14F-4D97-AF65-F5344CB8AC3E}">
        <p14:creationId xmlns:p14="http://schemas.microsoft.com/office/powerpoint/2010/main" val="137727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CC88-4CDA-FB40-BD0A-1EDACACA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Cont</a:t>
            </a:r>
            <a:r>
              <a:rPr lang="sv-SE" sz="3200" dirty="0"/>
              <a:t>, FFO – </a:t>
            </a:r>
            <a:r>
              <a:rPr lang="sv-SE" sz="3200" dirty="0" err="1"/>
              <a:t>funds</a:t>
            </a:r>
            <a:r>
              <a:rPr lang="sv-SE" sz="3200" dirty="0"/>
              <a:t> from operations vs </a:t>
            </a:r>
            <a:r>
              <a:rPr lang="sv-SE" sz="3200" dirty="0" err="1"/>
              <a:t>Ebitda</a:t>
            </a:r>
            <a:r>
              <a:rPr lang="sv-SE" sz="3200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241548-9A07-364A-ABE7-C6E67D428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49550"/>
            <a:ext cx="7886700" cy="2817341"/>
          </a:xfrm>
        </p:spPr>
      </p:pic>
    </p:spTree>
    <p:extLst>
      <p:ext uri="{BB962C8B-B14F-4D97-AF65-F5344CB8AC3E}">
        <p14:creationId xmlns:p14="http://schemas.microsoft.com/office/powerpoint/2010/main" val="202848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8576E-15D6-5047-945A-18A28A23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According</a:t>
            </a:r>
            <a:r>
              <a:rPr lang="sv-SE" dirty="0"/>
              <a:t> to internet (not </a:t>
            </a:r>
            <a:r>
              <a:rPr lang="sv-SE" dirty="0" err="1"/>
              <a:t>ChatGPT</a:t>
            </a:r>
            <a:r>
              <a:rPr lang="sv-SE" dirty="0"/>
              <a:t>!)</a:t>
            </a:r>
            <a:br>
              <a:rPr lang="sv-SE" dirty="0"/>
            </a:br>
            <a:r>
              <a:rPr lang="sv-SE" sz="2700" dirty="0"/>
              <a:t>Q: </a:t>
            </a:r>
            <a:r>
              <a:rPr lang="sv-SE" sz="2700" i="1" dirty="0" err="1"/>
              <a:t>Difference</a:t>
            </a:r>
            <a:r>
              <a:rPr lang="sv-SE" sz="2700" i="1" dirty="0"/>
              <a:t> </a:t>
            </a:r>
            <a:r>
              <a:rPr lang="sv-SE" sz="2700" i="1" dirty="0" err="1"/>
              <a:t>between</a:t>
            </a:r>
            <a:r>
              <a:rPr lang="sv-SE" sz="2700" i="1" dirty="0"/>
              <a:t> </a:t>
            </a:r>
            <a:r>
              <a:rPr lang="sv-SE" sz="2700" i="1" dirty="0" err="1"/>
              <a:t>Profitability</a:t>
            </a:r>
            <a:r>
              <a:rPr lang="sv-SE" sz="2700" i="1" dirty="0"/>
              <a:t> and </a:t>
            </a:r>
            <a:r>
              <a:rPr lang="sv-SE" sz="2700" i="1" dirty="0" err="1"/>
              <a:t>Free</a:t>
            </a:r>
            <a:r>
              <a:rPr lang="sv-SE" sz="2700" i="1" dirty="0"/>
              <a:t> Cash </a:t>
            </a:r>
            <a:r>
              <a:rPr lang="sv-SE" sz="2700" i="1" dirty="0" err="1"/>
              <a:t>Flow</a:t>
            </a:r>
            <a:r>
              <a:rPr lang="sv-SE" sz="2700" i="1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04AFEE-E994-E445-B6FE-0660210C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”FFO and EBITDA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in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metrics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an alternative to </a:t>
            </a:r>
            <a:r>
              <a:rPr lang="sv-SE" dirty="0" err="1"/>
              <a:t>net</a:t>
            </a:r>
            <a:r>
              <a:rPr lang="sv-SE" dirty="0"/>
              <a:t> </a:t>
            </a:r>
            <a:r>
              <a:rPr lang="sv-SE" dirty="0" err="1"/>
              <a:t>income</a:t>
            </a:r>
            <a:r>
              <a:rPr lang="sv-SE" dirty="0"/>
              <a:t>, and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adjust-out</a:t>
            </a:r>
            <a:r>
              <a:rPr lang="sv-SE" dirty="0"/>
              <a:t> </a:t>
            </a:r>
            <a:r>
              <a:rPr lang="sv-SE" dirty="0" err="1"/>
              <a:t>depreciation</a:t>
            </a:r>
            <a:r>
              <a:rPr lang="sv-SE" dirty="0"/>
              <a:t> and </a:t>
            </a:r>
            <a:r>
              <a:rPr lang="sv-SE" dirty="0" err="1"/>
              <a:t>amortization</a:t>
            </a:r>
            <a:r>
              <a:rPr lang="sv-SE" dirty="0"/>
              <a:t>. The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difference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FFO vs EBITDA is </a:t>
            </a:r>
            <a:r>
              <a:rPr lang="sv-SE" dirty="0" err="1"/>
              <a:t>that</a:t>
            </a:r>
            <a:r>
              <a:rPr lang="sv-SE" dirty="0"/>
              <a:t> </a:t>
            </a:r>
            <a:r>
              <a:rPr lang="sv-SE" b="1" dirty="0"/>
              <a:t>FFO is </a:t>
            </a:r>
            <a:r>
              <a:rPr lang="sv-SE" b="1" dirty="0" err="1"/>
              <a:t>used</a:t>
            </a:r>
            <a:r>
              <a:rPr lang="sv-SE" b="1" dirty="0"/>
              <a:t> to </a:t>
            </a:r>
            <a:r>
              <a:rPr lang="sv-SE" b="1" dirty="0" err="1"/>
              <a:t>measure</a:t>
            </a:r>
            <a:r>
              <a:rPr lang="sv-SE" b="1" dirty="0"/>
              <a:t> </a:t>
            </a:r>
            <a:r>
              <a:rPr lang="sv-SE" b="1" dirty="0" err="1"/>
              <a:t>free</a:t>
            </a:r>
            <a:r>
              <a:rPr lang="sv-SE" b="1" dirty="0"/>
              <a:t> cash </a:t>
            </a:r>
            <a:r>
              <a:rPr lang="sv-SE" b="1" dirty="0" err="1"/>
              <a:t>flow</a:t>
            </a:r>
            <a:r>
              <a:rPr lang="sv-SE" b="1" dirty="0"/>
              <a:t> from operations </a:t>
            </a:r>
            <a:r>
              <a:rPr lang="sv-SE" b="1" dirty="0" err="1"/>
              <a:t>while</a:t>
            </a:r>
            <a:r>
              <a:rPr lang="sv-SE" b="1" dirty="0"/>
              <a:t> EBITDA </a:t>
            </a:r>
            <a:r>
              <a:rPr lang="sv-SE" b="1" dirty="0" err="1"/>
              <a:t>attempts</a:t>
            </a:r>
            <a:r>
              <a:rPr lang="sv-SE" b="1" dirty="0"/>
              <a:t> to </a:t>
            </a:r>
            <a:r>
              <a:rPr lang="sv-SE" b="1" dirty="0" err="1"/>
              <a:t>measure</a:t>
            </a:r>
            <a:r>
              <a:rPr lang="sv-SE" b="1" dirty="0"/>
              <a:t> </a:t>
            </a:r>
            <a:r>
              <a:rPr lang="sv-SE" b="1" dirty="0" err="1"/>
              <a:t>profitability</a:t>
            </a:r>
            <a:r>
              <a:rPr lang="sv-SE" b="1" dirty="0"/>
              <a:t> from operations</a:t>
            </a:r>
            <a:r>
              <a:rPr lang="sv-SE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1985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6105D-DCA3-7F40-8FE3-C02FC4A8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Answer</a:t>
            </a:r>
            <a:r>
              <a:rPr lang="sv-SE" dirty="0"/>
              <a:t>: </a:t>
            </a:r>
            <a:r>
              <a:rPr lang="sv-SE" dirty="0" err="1"/>
              <a:t>exampel</a:t>
            </a:r>
            <a:r>
              <a:rPr lang="sv-SE" dirty="0"/>
              <a:t> Ericsson!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795938-7113-F94A-BB6C-CF6064CCC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7" y="2372333"/>
            <a:ext cx="7127943" cy="30861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7B748C-7D48-924B-BC7B-FAEFFC22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D09E69-3A19-2842-A2CF-8A3460AB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86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97CAA-E39F-5E48-B9EF-E9922487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New </a:t>
            </a:r>
            <a:r>
              <a:rPr lang="sv-SE" sz="3200" dirty="0" err="1"/>
              <a:t>Financial</a:t>
            </a:r>
            <a:r>
              <a:rPr lang="sv-SE" sz="3200" dirty="0"/>
              <a:t> </a:t>
            </a:r>
            <a:r>
              <a:rPr lang="sv-SE" sz="3200" dirty="0" err="1"/>
              <a:t>Goals</a:t>
            </a:r>
            <a:r>
              <a:rPr lang="sv-SE" sz="3200" dirty="0"/>
              <a:t>, Sandvik May 2022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F9B2FA8-AAD4-7849-99CE-065CCE9B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402" y="1916832"/>
            <a:ext cx="7209062" cy="4248472"/>
          </a:xfrm>
        </p:spPr>
      </p:pic>
    </p:spTree>
    <p:extLst>
      <p:ext uri="{BB962C8B-B14F-4D97-AF65-F5344CB8AC3E}">
        <p14:creationId xmlns:p14="http://schemas.microsoft.com/office/powerpoint/2010/main" val="145858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5412E9-472A-B248-B4F7-4FD44245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Strategy</a:t>
            </a:r>
            <a:r>
              <a:rPr lang="sv-SE" dirty="0"/>
              <a:t> </a:t>
            </a:r>
            <a:r>
              <a:rPr lang="sv-SE" dirty="0" err="1"/>
              <a:t>Shift</a:t>
            </a:r>
            <a:r>
              <a:rPr lang="sv-SE" dirty="0"/>
              <a:t>: </a:t>
            </a:r>
            <a:r>
              <a:rPr lang="sv-SE" dirty="0" err="1"/>
              <a:t>Growth</a:t>
            </a:r>
            <a:r>
              <a:rPr lang="sv-SE" dirty="0"/>
              <a:t>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6EDB804-C596-C54B-AEE2-E9F294952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6522395" cy="3816424"/>
          </a:xfrm>
        </p:spPr>
      </p:pic>
    </p:spTree>
    <p:extLst>
      <p:ext uri="{BB962C8B-B14F-4D97-AF65-F5344CB8AC3E}">
        <p14:creationId xmlns:p14="http://schemas.microsoft.com/office/powerpoint/2010/main" val="119574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465A3-EDE3-4D4B-B9A9-5DFC2C30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</a:t>
            </a:r>
            <a:r>
              <a:rPr lang="sv-SE" dirty="0" err="1"/>
              <a:t>Finance</a:t>
            </a:r>
            <a:r>
              <a:rPr lang="sv-SE" dirty="0"/>
              <a:t>. </a:t>
            </a:r>
            <a:r>
              <a:rPr lang="sv-SE" sz="2400" dirty="0" err="1"/>
              <a:t>Meet</a:t>
            </a:r>
            <a:r>
              <a:rPr lang="sv-SE" sz="2400" dirty="0"/>
              <a:t> Sandvik 2022:2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99AF3D8-3B03-7A4A-A6E6-CDF1A7E61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17" y="1752600"/>
            <a:ext cx="6259749" cy="4484712"/>
          </a:xfrm>
        </p:spPr>
      </p:pic>
    </p:spTree>
    <p:extLst>
      <p:ext uri="{BB962C8B-B14F-4D97-AF65-F5344CB8AC3E}">
        <p14:creationId xmlns:p14="http://schemas.microsoft.com/office/powerpoint/2010/main" val="203919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4741F-664C-454C-AD40-D1347F57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Daniel Ek, </a:t>
            </a:r>
            <a:r>
              <a:rPr lang="sv-SE" sz="3200" dirty="0" err="1"/>
              <a:t>Spotify</a:t>
            </a:r>
            <a:r>
              <a:rPr lang="sv-SE" sz="3200" dirty="0"/>
              <a:t> 230123: </a:t>
            </a:r>
            <a:r>
              <a:rPr lang="sv-SE" sz="3200" dirty="0" err="1"/>
              <a:t>strategy</a:t>
            </a:r>
            <a:r>
              <a:rPr lang="sv-SE" sz="3200" dirty="0"/>
              <a:t> is </a:t>
            </a:r>
            <a:r>
              <a:rPr lang="sv-SE" sz="3200" dirty="0" err="1"/>
              <a:t>important</a:t>
            </a:r>
            <a:r>
              <a:rPr lang="sv-SE" sz="3200" dirty="0"/>
              <a:t>: </a:t>
            </a:r>
            <a:r>
              <a:rPr lang="sv-SE" sz="2400" dirty="0"/>
              <a:t>Speed, </a:t>
            </a:r>
            <a:r>
              <a:rPr lang="sv-SE" sz="2400" dirty="0" err="1"/>
              <a:t>Efficiency</a:t>
            </a:r>
            <a:r>
              <a:rPr lang="sv-SE" sz="2400" dirty="0"/>
              <a:t>, </a:t>
            </a:r>
            <a:r>
              <a:rPr lang="sv-SE" sz="2400" b="1" dirty="0"/>
              <a:t>Control </a:t>
            </a:r>
            <a:r>
              <a:rPr lang="sv-SE" sz="2400" b="1" dirty="0" err="1"/>
              <a:t>Costs</a:t>
            </a:r>
            <a:r>
              <a:rPr lang="sv-SE" sz="2400" b="1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BFDEA-4401-EC4E-BCC6-4F594ACF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”As </a:t>
            </a:r>
            <a:r>
              <a:rPr lang="sv-SE" sz="1400" dirty="0" err="1"/>
              <a:t>we</a:t>
            </a:r>
            <a:r>
              <a:rPr lang="sv-SE" sz="1400" dirty="0"/>
              <a:t> </a:t>
            </a:r>
            <a:r>
              <a:rPr lang="sv-SE" sz="1400" dirty="0" err="1"/>
              <a:t>say</a:t>
            </a:r>
            <a:r>
              <a:rPr lang="sv-SE" sz="1400" dirty="0"/>
              <a:t> in </a:t>
            </a:r>
            <a:r>
              <a:rPr lang="sv-SE" sz="1400" dirty="0" err="1"/>
              <a:t>our</a:t>
            </a:r>
            <a:r>
              <a:rPr lang="sv-SE" sz="1400" dirty="0"/>
              <a:t> Band </a:t>
            </a:r>
            <a:r>
              <a:rPr lang="sv-SE" sz="1400" dirty="0" err="1"/>
              <a:t>Manifesto</a:t>
            </a:r>
            <a:r>
              <a:rPr lang="sv-SE" sz="1400" dirty="0"/>
              <a:t>, </a:t>
            </a:r>
            <a:r>
              <a:rPr lang="sv-SE" sz="1400" dirty="0" err="1"/>
              <a:t>change</a:t>
            </a:r>
            <a:r>
              <a:rPr lang="sv-SE" sz="1400" dirty="0"/>
              <a:t> is the </a:t>
            </a:r>
            <a:r>
              <a:rPr lang="sv-SE" sz="1400" dirty="0" err="1"/>
              <a:t>only</a:t>
            </a:r>
            <a:r>
              <a:rPr lang="sv-SE" sz="1400" dirty="0"/>
              <a:t> </a:t>
            </a:r>
            <a:r>
              <a:rPr lang="sv-SE" sz="1400" dirty="0" err="1"/>
              <a:t>constant</a:t>
            </a:r>
            <a:r>
              <a:rPr lang="sv-SE" sz="1400" dirty="0"/>
              <a:t>. For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reason</a:t>
            </a:r>
            <a:r>
              <a:rPr lang="sv-SE" sz="1400" dirty="0"/>
              <a:t>, I </a:t>
            </a:r>
            <a:r>
              <a:rPr lang="sv-SE" sz="1400" dirty="0" err="1"/>
              <a:t>continue</a:t>
            </a:r>
            <a:r>
              <a:rPr lang="sv-SE" sz="1400" dirty="0"/>
              <a:t> to </a:t>
            </a:r>
            <a:r>
              <a:rPr lang="sv-SE" sz="1400" dirty="0" err="1"/>
              <a:t>reiterate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</a:t>
            </a:r>
            <a:r>
              <a:rPr lang="sv-SE" sz="1400" b="1" dirty="0"/>
              <a:t>speed is the </a:t>
            </a:r>
            <a:r>
              <a:rPr lang="sv-SE" sz="1400" b="1" dirty="0" err="1"/>
              <a:t>most</a:t>
            </a:r>
            <a:r>
              <a:rPr lang="sv-SE" sz="1400" b="1" dirty="0"/>
              <a:t> </a:t>
            </a:r>
            <a:r>
              <a:rPr lang="sv-SE" sz="1400" b="1" dirty="0" err="1"/>
              <a:t>defensible</a:t>
            </a:r>
            <a:r>
              <a:rPr lang="sv-SE" sz="1400" b="1" dirty="0"/>
              <a:t> </a:t>
            </a:r>
            <a:r>
              <a:rPr lang="sv-SE" sz="1400" b="1" dirty="0" err="1"/>
              <a:t>strategy</a:t>
            </a:r>
            <a:r>
              <a:rPr lang="sv-SE" sz="1400" b="1" dirty="0"/>
              <a:t> a business </a:t>
            </a:r>
            <a:r>
              <a:rPr lang="sv-SE" sz="1400" b="1" dirty="0" err="1"/>
              <a:t>can</a:t>
            </a:r>
            <a:r>
              <a:rPr lang="sv-SE" sz="1400" b="1" dirty="0"/>
              <a:t> </a:t>
            </a:r>
            <a:r>
              <a:rPr lang="sv-SE" sz="1400" b="1" dirty="0" err="1"/>
              <a:t>have</a:t>
            </a:r>
            <a:r>
              <a:rPr lang="sv-SE" sz="1400" dirty="0"/>
              <a:t>. </a:t>
            </a:r>
            <a:r>
              <a:rPr lang="sv-SE" sz="1400" dirty="0" err="1"/>
              <a:t>But</a:t>
            </a:r>
            <a:r>
              <a:rPr lang="sv-SE" sz="1400" dirty="0"/>
              <a:t> speed </a:t>
            </a:r>
            <a:r>
              <a:rPr lang="sv-SE" sz="1400" dirty="0" err="1"/>
              <a:t>alone</a:t>
            </a:r>
            <a:r>
              <a:rPr lang="sv-SE" sz="1400" dirty="0"/>
              <a:t> is not </a:t>
            </a:r>
            <a:r>
              <a:rPr lang="sv-SE" sz="1400" dirty="0" err="1"/>
              <a:t>enough</a:t>
            </a:r>
            <a:r>
              <a:rPr lang="sv-SE" sz="1400" dirty="0"/>
              <a:t>. </a:t>
            </a:r>
            <a:r>
              <a:rPr lang="sv-SE" sz="1400" dirty="0" err="1"/>
              <a:t>We</a:t>
            </a:r>
            <a:r>
              <a:rPr lang="sv-SE" sz="1400" dirty="0"/>
              <a:t> must </a:t>
            </a:r>
            <a:r>
              <a:rPr lang="sv-SE" sz="1400" dirty="0" err="1"/>
              <a:t>also</a:t>
            </a:r>
            <a:r>
              <a:rPr lang="sv-SE" sz="1400" dirty="0"/>
              <a:t> </a:t>
            </a:r>
            <a:r>
              <a:rPr lang="sv-SE" sz="1400" dirty="0" err="1"/>
              <a:t>operate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b="1" dirty="0" err="1"/>
              <a:t>efficiency</a:t>
            </a:r>
            <a:r>
              <a:rPr lang="sv-SE" sz="1400" b="1" dirty="0"/>
              <a:t>. </a:t>
            </a:r>
            <a:r>
              <a:rPr lang="sv-SE" sz="1400" dirty="0" err="1"/>
              <a:t>It’s</a:t>
            </a:r>
            <a:r>
              <a:rPr lang="sv-SE" sz="1400" dirty="0"/>
              <a:t> </a:t>
            </a:r>
            <a:r>
              <a:rPr lang="sv-SE" sz="1400" dirty="0" err="1"/>
              <a:t>these</a:t>
            </a:r>
            <a:r>
              <a:rPr lang="sv-SE" sz="1400" dirty="0"/>
              <a:t> </a:t>
            </a:r>
            <a:r>
              <a:rPr lang="sv-SE" sz="1400" dirty="0" err="1"/>
              <a:t>two</a:t>
            </a:r>
            <a:r>
              <a:rPr lang="sv-SE" sz="1400" dirty="0"/>
              <a:t> </a:t>
            </a:r>
            <a:r>
              <a:rPr lang="sv-SE" sz="1400" dirty="0" err="1"/>
              <a:t>things</a:t>
            </a:r>
            <a:r>
              <a:rPr lang="sv-SE" sz="1400" dirty="0"/>
              <a:t> </a:t>
            </a:r>
            <a:r>
              <a:rPr lang="sv-SE" sz="1400" dirty="0" err="1"/>
              <a:t>together</a:t>
            </a:r>
            <a:r>
              <a:rPr lang="sv-SE" sz="1400" dirty="0"/>
              <a:t> </a:t>
            </a:r>
            <a:r>
              <a:rPr lang="sv-SE" sz="1400" dirty="0" err="1"/>
              <a:t>that</a:t>
            </a:r>
            <a:r>
              <a:rPr lang="sv-SE" sz="1400" dirty="0"/>
              <a:t> </a:t>
            </a:r>
            <a:r>
              <a:rPr lang="sv-SE" sz="1400" dirty="0" err="1"/>
              <a:t>will</a:t>
            </a:r>
            <a:r>
              <a:rPr lang="sv-SE" sz="1400" dirty="0"/>
              <a:t> </a:t>
            </a:r>
            <a:r>
              <a:rPr lang="sv-SE" sz="1400" dirty="0" err="1"/>
              <a:t>fuel</a:t>
            </a:r>
            <a:r>
              <a:rPr lang="sv-SE" sz="1400" dirty="0"/>
              <a:t> </a:t>
            </a:r>
            <a:r>
              <a:rPr lang="sv-SE" sz="1400" dirty="0" err="1"/>
              <a:t>our</a:t>
            </a:r>
            <a:r>
              <a:rPr lang="sv-SE" sz="1400" dirty="0"/>
              <a:t> long-term </a:t>
            </a:r>
            <a:r>
              <a:rPr lang="sv-SE" sz="1400" dirty="0" err="1"/>
              <a:t>success</a:t>
            </a:r>
            <a:r>
              <a:rPr lang="sv-SE" sz="1400" dirty="0"/>
              <a:t>.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this</a:t>
            </a:r>
            <a:r>
              <a:rPr lang="sv-SE" sz="1400" dirty="0"/>
              <a:t> in mind, I </a:t>
            </a:r>
            <a:r>
              <a:rPr lang="sv-SE" sz="1400" dirty="0" err="1"/>
              <a:t>have</a:t>
            </a:r>
            <a:r>
              <a:rPr lang="sv-SE" sz="1400" dirty="0"/>
              <a:t> </a:t>
            </a:r>
            <a:r>
              <a:rPr lang="sv-SE" sz="1400" dirty="0" err="1"/>
              <a:t>some</a:t>
            </a:r>
            <a:r>
              <a:rPr lang="sv-SE" sz="1400" dirty="0"/>
              <a:t> </a:t>
            </a:r>
            <a:r>
              <a:rPr lang="sv-SE" sz="1400" dirty="0" err="1"/>
              <a:t>important</a:t>
            </a:r>
            <a:r>
              <a:rPr lang="sv-SE" sz="1400" dirty="0"/>
              <a:t> </a:t>
            </a:r>
            <a:r>
              <a:rPr lang="sv-SE" sz="1400" dirty="0" err="1"/>
              <a:t>news</a:t>
            </a:r>
            <a:r>
              <a:rPr lang="sv-SE" sz="1400" dirty="0"/>
              <a:t> to </a:t>
            </a:r>
            <a:r>
              <a:rPr lang="sv-SE" sz="1400" dirty="0" err="1"/>
              <a:t>share</a:t>
            </a:r>
            <a:r>
              <a:rPr lang="sv-SE" sz="1400" dirty="0"/>
              <a:t> </a:t>
            </a:r>
            <a:r>
              <a:rPr lang="sv-SE" sz="1400" dirty="0" err="1"/>
              <a:t>today</a:t>
            </a:r>
            <a:r>
              <a:rPr lang="sv-SE" sz="1400" dirty="0"/>
              <a:t>.</a:t>
            </a:r>
            <a:r>
              <a:rPr lang="sv-SE" sz="1950" dirty="0"/>
              <a:t> </a:t>
            </a:r>
          </a:p>
          <a:p>
            <a:pPr marL="0" indent="0">
              <a:buNone/>
            </a:pPr>
            <a:endParaRPr lang="sv-SE" sz="1950" dirty="0"/>
          </a:p>
          <a:p>
            <a:pPr marL="0" indent="0">
              <a:buNone/>
            </a:pPr>
            <a:r>
              <a:rPr lang="sv-SE" sz="1950" dirty="0"/>
              <a:t>”</a:t>
            </a:r>
            <a:r>
              <a:rPr lang="sv-SE" sz="1950" dirty="0" err="1"/>
              <a:t>While</a:t>
            </a:r>
            <a:r>
              <a:rPr lang="sv-SE" sz="1950" dirty="0"/>
              <a:t> </a:t>
            </a:r>
            <a:r>
              <a:rPr lang="sv-SE" sz="1950" dirty="0" err="1"/>
              <a:t>we</a:t>
            </a:r>
            <a:r>
              <a:rPr lang="sv-SE" sz="1950" dirty="0"/>
              <a:t> </a:t>
            </a:r>
            <a:r>
              <a:rPr lang="sv-SE" sz="1950" dirty="0" err="1"/>
              <a:t>have</a:t>
            </a:r>
            <a:r>
              <a:rPr lang="sv-SE" sz="1950" dirty="0"/>
              <a:t> </a:t>
            </a:r>
            <a:r>
              <a:rPr lang="sv-SE" sz="1950" dirty="0" err="1"/>
              <a:t>made</a:t>
            </a:r>
            <a:r>
              <a:rPr lang="sv-SE" sz="1950" dirty="0"/>
              <a:t> </a:t>
            </a:r>
            <a:r>
              <a:rPr lang="sv-SE" sz="1950" dirty="0" err="1"/>
              <a:t>great</a:t>
            </a:r>
            <a:r>
              <a:rPr lang="sv-SE" sz="1950" dirty="0"/>
              <a:t> progress in </a:t>
            </a:r>
            <a:r>
              <a:rPr lang="sv-SE" sz="1950" dirty="0" err="1"/>
              <a:t>improving</a:t>
            </a:r>
            <a:r>
              <a:rPr lang="sv-SE" sz="1950" dirty="0"/>
              <a:t> speed in the last </a:t>
            </a:r>
            <a:r>
              <a:rPr lang="sv-SE" sz="1950" dirty="0" err="1"/>
              <a:t>few</a:t>
            </a:r>
            <a:r>
              <a:rPr lang="sv-SE" sz="1950" dirty="0"/>
              <a:t> </a:t>
            </a:r>
            <a:r>
              <a:rPr lang="sv-SE" sz="1950" dirty="0" err="1"/>
              <a:t>years</a:t>
            </a:r>
            <a:r>
              <a:rPr lang="sv-SE" sz="1950" dirty="0"/>
              <a:t>, </a:t>
            </a:r>
            <a:r>
              <a:rPr lang="sv-SE" sz="1950" b="1" dirty="0" err="1"/>
              <a:t>we</a:t>
            </a:r>
            <a:r>
              <a:rPr lang="sv-SE" sz="1950" b="1" dirty="0"/>
              <a:t> </a:t>
            </a:r>
            <a:r>
              <a:rPr lang="sv-SE" sz="1950" b="1" dirty="0" err="1"/>
              <a:t>haven’t</a:t>
            </a:r>
            <a:r>
              <a:rPr lang="sv-SE" sz="1950" b="1" dirty="0"/>
              <a:t> </a:t>
            </a:r>
            <a:r>
              <a:rPr lang="sv-SE" sz="1950" b="1" dirty="0" err="1"/>
              <a:t>focused</a:t>
            </a:r>
            <a:r>
              <a:rPr lang="sv-SE" sz="1950" b="1" dirty="0"/>
              <a:t> as </a:t>
            </a:r>
            <a:r>
              <a:rPr lang="sv-SE" sz="1950" b="1" dirty="0" err="1"/>
              <a:t>much</a:t>
            </a:r>
            <a:r>
              <a:rPr lang="sv-SE" sz="1950" b="1" dirty="0"/>
              <a:t> on </a:t>
            </a:r>
            <a:r>
              <a:rPr lang="sv-SE" sz="1950" b="1" dirty="0" err="1"/>
              <a:t>improving</a:t>
            </a:r>
            <a:r>
              <a:rPr lang="sv-SE" sz="1950" b="1" dirty="0"/>
              <a:t> </a:t>
            </a:r>
            <a:r>
              <a:rPr lang="sv-SE" sz="1950" b="1" dirty="0" err="1"/>
              <a:t>efficiency</a:t>
            </a:r>
            <a:r>
              <a:rPr lang="sv-SE" sz="1950" dirty="0"/>
              <a:t>. </a:t>
            </a:r>
            <a:r>
              <a:rPr lang="sv-SE" sz="1950" dirty="0" err="1"/>
              <a:t>We</a:t>
            </a:r>
            <a:r>
              <a:rPr lang="sv-SE" sz="1950" dirty="0"/>
              <a:t> still </a:t>
            </a:r>
            <a:r>
              <a:rPr lang="sv-SE" sz="1950" dirty="0" err="1"/>
              <a:t>spend</a:t>
            </a:r>
            <a:r>
              <a:rPr lang="sv-SE" sz="1950" dirty="0"/>
              <a:t> </a:t>
            </a:r>
            <a:r>
              <a:rPr lang="sv-SE" sz="1950" b="1" dirty="0"/>
              <a:t>far </a:t>
            </a:r>
            <a:r>
              <a:rPr lang="sv-SE" sz="1950" b="1" dirty="0" err="1"/>
              <a:t>too</a:t>
            </a:r>
            <a:r>
              <a:rPr lang="sv-SE" sz="1950" b="1" dirty="0"/>
              <a:t> </a:t>
            </a:r>
            <a:r>
              <a:rPr lang="sv-SE" sz="1950" b="1" dirty="0" err="1"/>
              <a:t>much</a:t>
            </a:r>
            <a:r>
              <a:rPr lang="sv-SE" sz="1950" b="1" dirty="0"/>
              <a:t> </a:t>
            </a:r>
            <a:r>
              <a:rPr lang="sv-SE" sz="1950" b="1" dirty="0" err="1"/>
              <a:t>time</a:t>
            </a:r>
            <a:r>
              <a:rPr lang="sv-SE" sz="1950" b="1" dirty="0"/>
              <a:t> </a:t>
            </a:r>
            <a:r>
              <a:rPr lang="sv-SE" sz="1950" b="1" dirty="0" err="1"/>
              <a:t>syncing</a:t>
            </a:r>
            <a:r>
              <a:rPr lang="sv-SE" sz="1950" b="1" dirty="0"/>
              <a:t> on </a:t>
            </a:r>
            <a:r>
              <a:rPr lang="sv-SE" sz="1950" b="1" dirty="0" err="1"/>
              <a:t>slightly</a:t>
            </a:r>
            <a:r>
              <a:rPr lang="sv-SE" sz="1950" b="1" dirty="0"/>
              <a:t> different </a:t>
            </a:r>
            <a:r>
              <a:rPr lang="sv-SE" sz="1950" b="1" dirty="0" err="1"/>
              <a:t>strategies</a:t>
            </a:r>
            <a:r>
              <a:rPr lang="sv-SE" sz="1950" dirty="0"/>
              <a:t>, </a:t>
            </a:r>
            <a:r>
              <a:rPr lang="sv-SE" sz="1950" dirty="0" err="1"/>
              <a:t>which</a:t>
            </a:r>
            <a:r>
              <a:rPr lang="sv-SE" sz="1950" dirty="0"/>
              <a:t> </a:t>
            </a:r>
            <a:r>
              <a:rPr lang="sv-SE" sz="1950" dirty="0" err="1"/>
              <a:t>slows</a:t>
            </a:r>
            <a:r>
              <a:rPr lang="sv-SE" sz="1950" dirty="0"/>
              <a:t> </a:t>
            </a:r>
            <a:r>
              <a:rPr lang="sv-SE" sz="1950" dirty="0" err="1"/>
              <a:t>us</a:t>
            </a:r>
            <a:r>
              <a:rPr lang="sv-SE" sz="1950" dirty="0"/>
              <a:t> down. And in a </a:t>
            </a:r>
            <a:r>
              <a:rPr lang="sv-SE" sz="1950" dirty="0" err="1"/>
              <a:t>challenging</a:t>
            </a:r>
            <a:r>
              <a:rPr lang="sv-SE" sz="1950" dirty="0"/>
              <a:t> </a:t>
            </a:r>
            <a:r>
              <a:rPr lang="sv-SE" sz="1950" dirty="0" err="1"/>
              <a:t>economic</a:t>
            </a:r>
            <a:r>
              <a:rPr lang="sv-SE" sz="1950" dirty="0"/>
              <a:t> </a:t>
            </a:r>
            <a:r>
              <a:rPr lang="sv-SE" sz="1950" dirty="0" err="1"/>
              <a:t>environment</a:t>
            </a:r>
            <a:r>
              <a:rPr lang="sv-SE" sz="1950" dirty="0"/>
              <a:t>, </a:t>
            </a:r>
            <a:r>
              <a:rPr lang="sv-SE" sz="1950" dirty="0" err="1"/>
              <a:t>efficiency</a:t>
            </a:r>
            <a:r>
              <a:rPr lang="sv-SE" sz="1950" dirty="0"/>
              <a:t> </a:t>
            </a:r>
            <a:r>
              <a:rPr lang="sv-SE" sz="1950" dirty="0" err="1"/>
              <a:t>takes</a:t>
            </a:r>
            <a:r>
              <a:rPr lang="sv-SE" sz="1950" dirty="0"/>
              <a:t> on </a:t>
            </a:r>
            <a:r>
              <a:rPr lang="sv-SE" sz="1950" dirty="0" err="1"/>
              <a:t>greater</a:t>
            </a:r>
            <a:r>
              <a:rPr lang="sv-SE" sz="1950" dirty="0"/>
              <a:t> </a:t>
            </a:r>
            <a:r>
              <a:rPr lang="sv-SE" sz="1950" dirty="0" err="1"/>
              <a:t>importance</a:t>
            </a:r>
            <a:r>
              <a:rPr lang="sv-SE" sz="1950" dirty="0"/>
              <a:t>. </a:t>
            </a:r>
            <a:r>
              <a:rPr lang="sv-SE" sz="1950" b="1" dirty="0"/>
              <a:t>So, in an </a:t>
            </a:r>
            <a:r>
              <a:rPr lang="sv-SE" sz="1950" b="1" dirty="0" err="1"/>
              <a:t>effort</a:t>
            </a:r>
            <a:r>
              <a:rPr lang="sv-SE" sz="1950" b="1" dirty="0"/>
              <a:t> to drive </a:t>
            </a:r>
            <a:r>
              <a:rPr lang="sv-SE" sz="1950" b="1" dirty="0" err="1"/>
              <a:t>more</a:t>
            </a:r>
            <a:r>
              <a:rPr lang="sv-SE" sz="1950" b="1" dirty="0"/>
              <a:t> </a:t>
            </a:r>
            <a:r>
              <a:rPr lang="sv-SE" sz="1950" b="1" dirty="0" err="1"/>
              <a:t>efficiency</a:t>
            </a:r>
            <a:r>
              <a:rPr lang="sv-SE" sz="1950" b="1" dirty="0"/>
              <a:t>, </a:t>
            </a:r>
            <a:r>
              <a:rPr lang="sv-SE" sz="1950" b="1" dirty="0" err="1"/>
              <a:t>control</a:t>
            </a:r>
            <a:r>
              <a:rPr lang="sv-SE" sz="1950" b="1" dirty="0"/>
              <a:t> </a:t>
            </a:r>
            <a:r>
              <a:rPr lang="sv-SE" sz="1950" b="1" dirty="0" err="1"/>
              <a:t>costs</a:t>
            </a:r>
            <a:r>
              <a:rPr lang="sv-SE" sz="1950" b="1" dirty="0"/>
              <a:t>, and speed </a:t>
            </a:r>
            <a:r>
              <a:rPr lang="sv-SE" sz="1950" b="1" dirty="0" err="1"/>
              <a:t>up</a:t>
            </a:r>
            <a:r>
              <a:rPr lang="sv-SE" sz="1950" b="1" dirty="0"/>
              <a:t> decision-</a:t>
            </a:r>
            <a:r>
              <a:rPr lang="sv-SE" sz="1950" b="1" dirty="0" err="1"/>
              <a:t>making</a:t>
            </a:r>
            <a:r>
              <a:rPr lang="sv-SE" sz="1950" b="1" dirty="0"/>
              <a:t>, I </a:t>
            </a:r>
            <a:r>
              <a:rPr lang="sv-SE" sz="1950" b="1" dirty="0" err="1"/>
              <a:t>have</a:t>
            </a:r>
            <a:r>
              <a:rPr lang="sv-SE" sz="1950" b="1" dirty="0"/>
              <a:t> </a:t>
            </a:r>
            <a:r>
              <a:rPr lang="sv-SE" sz="1950" b="1" dirty="0" err="1"/>
              <a:t>decided</a:t>
            </a:r>
            <a:r>
              <a:rPr lang="sv-SE" sz="1950" b="1" dirty="0"/>
              <a:t> to </a:t>
            </a:r>
            <a:r>
              <a:rPr lang="sv-SE" sz="1950" b="1" dirty="0" err="1"/>
              <a:t>restructure</a:t>
            </a:r>
            <a:r>
              <a:rPr lang="sv-SE" sz="1950" b="1" dirty="0"/>
              <a:t> </a:t>
            </a:r>
            <a:r>
              <a:rPr lang="sv-SE" sz="1950" b="1" dirty="0" err="1"/>
              <a:t>our</a:t>
            </a:r>
            <a:r>
              <a:rPr lang="sv-SE" sz="1950" b="1" dirty="0"/>
              <a:t> </a:t>
            </a:r>
            <a:r>
              <a:rPr lang="sv-SE" sz="1950" b="1" dirty="0" err="1"/>
              <a:t>organization</a:t>
            </a:r>
            <a:r>
              <a:rPr lang="sv-SE" sz="1950" b="1" dirty="0"/>
              <a:t>. 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52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D79FA-CA8E-DC47-826A-80F66348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Sandvik </a:t>
            </a:r>
            <a:r>
              <a:rPr lang="sv-SE" sz="3200" b="1" dirty="0" err="1"/>
              <a:t>Debt</a:t>
            </a:r>
            <a:r>
              <a:rPr lang="sv-SE" sz="3200" b="1" dirty="0"/>
              <a:t> </a:t>
            </a:r>
            <a:r>
              <a:rPr lang="sv-SE" sz="3200" b="1" dirty="0" err="1"/>
              <a:t>Structure</a:t>
            </a:r>
            <a:r>
              <a:rPr lang="sv-SE" sz="3200" dirty="0"/>
              <a:t>, December 2022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FE3E36E-4D94-6F46-B0DA-C2572822B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151" y="2226468"/>
            <a:ext cx="7303257" cy="4010843"/>
          </a:xfrm>
        </p:spPr>
      </p:pic>
    </p:spTree>
    <p:extLst>
      <p:ext uri="{BB962C8B-B14F-4D97-AF65-F5344CB8AC3E}">
        <p14:creationId xmlns:p14="http://schemas.microsoft.com/office/powerpoint/2010/main" val="347120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B85C1-7AF9-B149-8AFC-F26852D8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Time</a:t>
            </a:r>
            <a:r>
              <a:rPr lang="sv-SE" sz="3200" dirty="0"/>
              <a:t> </a:t>
            </a:r>
            <a:r>
              <a:rPr lang="sv-SE" sz="3200" dirty="0" err="1"/>
              <a:t>Perspective</a:t>
            </a:r>
            <a:r>
              <a:rPr lang="sv-SE" sz="3200" dirty="0"/>
              <a:t> – </a:t>
            </a:r>
            <a:r>
              <a:rPr lang="sv-SE" sz="3200" dirty="0" err="1"/>
              <a:t>Maturity</a:t>
            </a:r>
            <a:r>
              <a:rPr lang="sv-SE" sz="3200" dirty="0"/>
              <a:t> </a:t>
            </a:r>
            <a:r>
              <a:rPr lang="sv-SE" sz="3200" dirty="0" err="1"/>
              <a:t>Profile</a:t>
            </a:r>
            <a:endParaRPr lang="sv-SE" sz="32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F661249-FB70-7944-AC0B-F99A424BA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226468"/>
            <a:ext cx="7344816" cy="4082851"/>
          </a:xfrm>
        </p:spPr>
      </p:pic>
    </p:spTree>
    <p:extLst>
      <p:ext uri="{BB962C8B-B14F-4D97-AF65-F5344CB8AC3E}">
        <p14:creationId xmlns:p14="http://schemas.microsoft.com/office/powerpoint/2010/main" val="185156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2F765B-EA56-824D-82BB-2DE0BE7D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Corporate </a:t>
            </a:r>
            <a:r>
              <a:rPr lang="sv-SE" sz="3200" dirty="0" err="1"/>
              <a:t>Finance</a:t>
            </a:r>
            <a:r>
              <a:rPr lang="sv-SE" sz="3200" dirty="0"/>
              <a:t>: Three major </a:t>
            </a:r>
            <a:r>
              <a:rPr lang="sv-SE" sz="3200" dirty="0" err="1"/>
              <a:t>decisions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54E37-70B9-D74F-9E7F-48F8B593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 in </a:t>
            </a:r>
            <a:r>
              <a:rPr lang="sv-SE" dirty="0" err="1"/>
              <a:t>which</a:t>
            </a:r>
            <a:r>
              <a:rPr lang="sv-SE" dirty="0"/>
              <a:t> to </a:t>
            </a:r>
            <a:r>
              <a:rPr lang="sv-SE" b="1" dirty="0" err="1"/>
              <a:t>invest</a:t>
            </a:r>
            <a:r>
              <a:rPr lang="sv-SE" dirty="0"/>
              <a:t> – </a:t>
            </a:r>
            <a:r>
              <a:rPr lang="sv-SE" b="1" dirty="0" err="1"/>
              <a:t>capital</a:t>
            </a:r>
            <a:r>
              <a:rPr lang="sv-SE" b="1" dirty="0"/>
              <a:t> budgeting</a:t>
            </a:r>
          </a:p>
          <a:p>
            <a:endParaRPr lang="sv-SE" dirty="0"/>
          </a:p>
          <a:p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finance</a:t>
            </a:r>
            <a:r>
              <a:rPr lang="sv-SE" dirty="0"/>
              <a:t> the </a:t>
            </a:r>
            <a:r>
              <a:rPr lang="sv-SE" dirty="0" err="1"/>
              <a:t>firm´s</a:t>
            </a:r>
            <a:r>
              <a:rPr lang="sv-SE" dirty="0"/>
              <a:t> </a:t>
            </a:r>
            <a:r>
              <a:rPr lang="sv-SE" dirty="0" err="1"/>
              <a:t>investements</a:t>
            </a:r>
            <a:r>
              <a:rPr lang="sv-SE" dirty="0"/>
              <a:t> and operations – </a:t>
            </a:r>
            <a:r>
              <a:rPr lang="sv-SE" b="1" dirty="0" err="1"/>
              <a:t>capital</a:t>
            </a:r>
            <a:r>
              <a:rPr lang="sv-SE" b="1" dirty="0"/>
              <a:t> </a:t>
            </a:r>
            <a:r>
              <a:rPr lang="sv-SE" b="1" dirty="0" err="1"/>
              <a:t>structure</a:t>
            </a:r>
            <a:r>
              <a:rPr lang="sv-SE" b="1" dirty="0"/>
              <a:t>/ </a:t>
            </a:r>
            <a:r>
              <a:rPr lang="sv-SE" b="1" dirty="0" err="1"/>
              <a:t>financing</a:t>
            </a:r>
            <a:r>
              <a:rPr lang="sv-SE" b="1" dirty="0"/>
              <a:t> policy</a:t>
            </a:r>
          </a:p>
          <a:p>
            <a:endParaRPr lang="sv-SE" dirty="0"/>
          </a:p>
          <a:p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and in </a:t>
            </a:r>
            <a:r>
              <a:rPr lang="sv-SE" dirty="0" err="1"/>
              <a:t>what</a:t>
            </a:r>
            <a:r>
              <a:rPr lang="sv-SE" dirty="0"/>
              <a:t> form (dividends or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repurchases</a:t>
            </a:r>
            <a:r>
              <a:rPr lang="sv-SE" dirty="0"/>
              <a:t>) to </a:t>
            </a:r>
            <a:r>
              <a:rPr lang="sv-SE" dirty="0" err="1"/>
              <a:t>distribute</a:t>
            </a:r>
            <a:r>
              <a:rPr lang="sv-SE" dirty="0"/>
              <a:t> to the </a:t>
            </a:r>
            <a:r>
              <a:rPr lang="sv-SE" dirty="0" err="1"/>
              <a:t>firm´s</a:t>
            </a:r>
            <a:r>
              <a:rPr lang="sv-SE" dirty="0"/>
              <a:t> </a:t>
            </a:r>
            <a:r>
              <a:rPr lang="sv-SE" dirty="0" err="1"/>
              <a:t>shareholders</a:t>
            </a:r>
            <a:r>
              <a:rPr lang="sv-SE" dirty="0"/>
              <a:t>  - </a:t>
            </a:r>
            <a:r>
              <a:rPr lang="sv-SE" b="1" dirty="0" err="1"/>
              <a:t>payout</a:t>
            </a:r>
            <a:r>
              <a:rPr lang="sv-SE" b="1" dirty="0"/>
              <a:t> policy.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026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7477-986A-4C45-AECD-F5C849BE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Five</a:t>
            </a:r>
            <a:r>
              <a:rPr lang="sv-SE" sz="3200" dirty="0"/>
              <a:t> major </a:t>
            </a:r>
            <a:r>
              <a:rPr lang="sv-SE" sz="3200" dirty="0" err="1"/>
              <a:t>building</a:t>
            </a:r>
            <a:r>
              <a:rPr lang="sv-SE" sz="3200" dirty="0"/>
              <a:t> blocks </a:t>
            </a:r>
            <a:r>
              <a:rPr lang="sv-SE" sz="3200" dirty="0" err="1"/>
              <a:t>Brickely</a:t>
            </a:r>
            <a:r>
              <a:rPr lang="sv-SE" sz="3200" dirty="0"/>
              <a:t> &amp; Smith, p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73EDEA-6C41-134D-BD71-DE80EE017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Efficient</a:t>
            </a:r>
            <a:r>
              <a:rPr lang="sv-SE" dirty="0"/>
              <a:t> Markets </a:t>
            </a:r>
            <a:r>
              <a:rPr lang="sv-SE" dirty="0" err="1"/>
              <a:t>Theory</a:t>
            </a:r>
            <a:r>
              <a:rPr lang="sv-SE" dirty="0"/>
              <a:t>: </a:t>
            </a:r>
            <a:r>
              <a:rPr lang="sv-SE" sz="2000" dirty="0"/>
              <a:t>Eugene Fama Nobel </a:t>
            </a:r>
            <a:r>
              <a:rPr lang="sv-SE" sz="2000" dirty="0" err="1"/>
              <a:t>Prize</a:t>
            </a:r>
            <a:r>
              <a:rPr lang="sv-SE" sz="2000" dirty="0"/>
              <a:t> 2013. </a:t>
            </a:r>
          </a:p>
          <a:p>
            <a:endParaRPr lang="sv-SE" dirty="0"/>
          </a:p>
          <a:p>
            <a:r>
              <a:rPr lang="sv-SE" dirty="0"/>
              <a:t>Portfolio </a:t>
            </a:r>
            <a:r>
              <a:rPr lang="sv-SE" dirty="0" err="1"/>
              <a:t>Theory</a:t>
            </a:r>
            <a:r>
              <a:rPr lang="sv-SE" dirty="0"/>
              <a:t>. </a:t>
            </a:r>
            <a:r>
              <a:rPr lang="sv-SE" sz="2000" dirty="0"/>
              <a:t>Harry </a:t>
            </a:r>
            <a:r>
              <a:rPr lang="sv-SE" sz="2000" dirty="0" err="1"/>
              <a:t>Makowitz</a:t>
            </a:r>
            <a:r>
              <a:rPr lang="sv-SE" sz="2000" dirty="0"/>
              <a:t>, Nobel Price 1990. </a:t>
            </a:r>
          </a:p>
          <a:p>
            <a:endParaRPr lang="sv-SE" dirty="0"/>
          </a:p>
          <a:p>
            <a:r>
              <a:rPr lang="sv-SE" dirty="0" err="1"/>
              <a:t>Capital</a:t>
            </a:r>
            <a:r>
              <a:rPr lang="sv-SE" dirty="0"/>
              <a:t> Asset </a:t>
            </a:r>
            <a:r>
              <a:rPr lang="sv-SE" dirty="0" err="1"/>
              <a:t>Prising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. </a:t>
            </a:r>
            <a:r>
              <a:rPr lang="sv-SE" sz="2000" dirty="0"/>
              <a:t>Bill Sharpe, Nobel Price 1990, </a:t>
            </a:r>
          </a:p>
          <a:p>
            <a:endParaRPr lang="sv-SE" dirty="0"/>
          </a:p>
          <a:p>
            <a:r>
              <a:rPr lang="sv-SE" dirty="0"/>
              <a:t>Option </a:t>
            </a:r>
            <a:r>
              <a:rPr lang="sv-SE" dirty="0" err="1"/>
              <a:t>Pricing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. </a:t>
            </a:r>
            <a:r>
              <a:rPr lang="sv-SE" sz="2000" dirty="0"/>
              <a:t>Black-Scholes (1973)</a:t>
            </a:r>
          </a:p>
          <a:p>
            <a:endParaRPr lang="sv-SE" dirty="0"/>
          </a:p>
          <a:p>
            <a:r>
              <a:rPr lang="sv-SE" dirty="0"/>
              <a:t>Agency </a:t>
            </a:r>
            <a:r>
              <a:rPr lang="sv-SE" dirty="0" err="1"/>
              <a:t>Theory</a:t>
            </a:r>
            <a:r>
              <a:rPr lang="sv-SE" dirty="0"/>
              <a:t>. </a:t>
            </a:r>
            <a:r>
              <a:rPr lang="sv-SE" sz="2000" dirty="0"/>
              <a:t>Michael Jensen &amp; William </a:t>
            </a:r>
            <a:r>
              <a:rPr lang="sv-SE" sz="2000" dirty="0" err="1"/>
              <a:t>Meckling</a:t>
            </a:r>
            <a:r>
              <a:rPr lang="sv-SE" sz="2000" dirty="0"/>
              <a:t> (1976)</a:t>
            </a:r>
          </a:p>
        </p:txBody>
      </p:sp>
    </p:spTree>
    <p:extLst>
      <p:ext uri="{BB962C8B-B14F-4D97-AF65-F5344CB8AC3E}">
        <p14:creationId xmlns:p14="http://schemas.microsoft.com/office/powerpoint/2010/main" val="336123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35D17D-7541-6D44-909E-F05062A2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The </a:t>
            </a:r>
            <a:r>
              <a:rPr lang="sv-SE" sz="3200" dirty="0" err="1"/>
              <a:t>most</a:t>
            </a:r>
            <a:r>
              <a:rPr lang="sv-SE" sz="3200" dirty="0"/>
              <a:t> </a:t>
            </a:r>
            <a:r>
              <a:rPr lang="sv-SE" sz="3200" dirty="0" err="1"/>
              <a:t>importan</a:t>
            </a:r>
            <a:r>
              <a:rPr lang="sv-SE" sz="3200" dirty="0"/>
              <a:t> </a:t>
            </a:r>
            <a:r>
              <a:rPr lang="sv-SE" sz="3200" dirty="0" err="1"/>
              <a:t>one</a:t>
            </a:r>
            <a:r>
              <a:rPr lang="sv-SE" sz="3200" dirty="0"/>
              <a:t>: </a:t>
            </a:r>
            <a:r>
              <a:rPr lang="sv-SE" sz="3200" dirty="0" err="1"/>
              <a:t>Modigliani</a:t>
            </a:r>
            <a:r>
              <a:rPr lang="sv-SE" sz="3200" dirty="0"/>
              <a:t> &amp; Miller (1958/1961) </a:t>
            </a:r>
            <a:r>
              <a:rPr lang="sv-SE" sz="2000" dirty="0" err="1"/>
              <a:t>Brickely</a:t>
            </a:r>
            <a:r>
              <a:rPr lang="sv-SE" sz="2000" dirty="0"/>
              <a:t> &amp; Smith, p 30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A3B1A5-F2C4-A544-93A5-13D68872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”The M&amp;M 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Structure</a:t>
            </a:r>
            <a:r>
              <a:rPr lang="sv-SE" dirty="0"/>
              <a:t> and Dividend </a:t>
            </a:r>
            <a:r>
              <a:rPr lang="sv-SE" dirty="0" err="1"/>
              <a:t>Irrelevance</a:t>
            </a:r>
            <a:r>
              <a:rPr lang="sv-SE" dirty="0"/>
              <a:t> Propositions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arguably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 </a:t>
            </a:r>
            <a:r>
              <a:rPr lang="sv-SE" dirty="0" err="1"/>
              <a:t>ideas</a:t>
            </a:r>
            <a:r>
              <a:rPr lang="sv-SE" dirty="0"/>
              <a:t> in all </a:t>
            </a:r>
            <a:r>
              <a:rPr lang="sv-SE" dirty="0" err="1"/>
              <a:t>corporate</a:t>
            </a:r>
            <a:r>
              <a:rPr lang="sv-SE" dirty="0"/>
              <a:t> </a:t>
            </a:r>
            <a:r>
              <a:rPr lang="sv-SE" dirty="0" err="1"/>
              <a:t>finance</a:t>
            </a:r>
            <a:r>
              <a:rPr lang="sv-SE" dirty="0"/>
              <a:t>”. 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..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perfect</a:t>
            </a:r>
            <a:r>
              <a:rPr lang="sv-SE" dirty="0"/>
              <a:t> markets an given the </a:t>
            </a:r>
            <a:r>
              <a:rPr lang="sv-SE" dirty="0" err="1"/>
              <a:t>firm´s</a:t>
            </a:r>
            <a:r>
              <a:rPr lang="sv-SE" dirty="0"/>
              <a:t> investment policy, </a:t>
            </a:r>
            <a:r>
              <a:rPr lang="sv-SE" b="1" dirty="0"/>
              <a:t>the </a:t>
            </a:r>
            <a:r>
              <a:rPr lang="sv-SE" b="1" dirty="0" err="1"/>
              <a:t>financing</a:t>
            </a:r>
            <a:r>
              <a:rPr lang="sv-SE" b="1" dirty="0"/>
              <a:t> choice </a:t>
            </a:r>
            <a:r>
              <a:rPr lang="sv-SE" b="1" dirty="0" err="1"/>
              <a:t>does</a:t>
            </a:r>
            <a:r>
              <a:rPr lang="sv-SE" b="1" dirty="0"/>
              <a:t> not </a:t>
            </a:r>
            <a:r>
              <a:rPr lang="sv-SE" b="1" dirty="0" err="1"/>
              <a:t>affect</a:t>
            </a:r>
            <a:r>
              <a:rPr lang="sv-SE" b="1" dirty="0"/>
              <a:t> </a:t>
            </a:r>
            <a:r>
              <a:rPr lang="sv-SE" b="1" dirty="0" err="1"/>
              <a:t>current</a:t>
            </a:r>
            <a:r>
              <a:rPr lang="sv-SE" b="1" dirty="0"/>
              <a:t> </a:t>
            </a:r>
            <a:r>
              <a:rPr lang="sv-SE" b="1" dirty="0" err="1"/>
              <a:t>firm</a:t>
            </a:r>
            <a:r>
              <a:rPr lang="sv-SE" b="1" dirty="0"/>
              <a:t> </a:t>
            </a:r>
            <a:r>
              <a:rPr lang="sv-SE" b="1" dirty="0" err="1"/>
              <a:t>value</a:t>
            </a:r>
            <a:r>
              <a:rPr lang="sv-SE" b="1" dirty="0"/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3994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15F7E-3BBE-2142-B3F2-7CB72837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Capital</a:t>
            </a:r>
            <a:r>
              <a:rPr lang="sv-SE" sz="3200" dirty="0"/>
              <a:t> </a:t>
            </a:r>
            <a:r>
              <a:rPr lang="sv-SE" sz="3200" dirty="0" err="1"/>
              <a:t>Structure</a:t>
            </a:r>
            <a:r>
              <a:rPr lang="sv-SE" sz="3200" dirty="0"/>
              <a:t>: </a:t>
            </a:r>
            <a:r>
              <a:rPr lang="sv-SE" sz="2000" dirty="0" err="1"/>
              <a:t>Brickely</a:t>
            </a:r>
            <a:r>
              <a:rPr lang="sv-SE" sz="2000" dirty="0"/>
              <a:t> &amp; Smith, p 86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9399F4-450F-994F-BAE5-58B2C281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At the </a:t>
            </a:r>
            <a:r>
              <a:rPr lang="sv-SE" sz="2000" dirty="0" err="1"/>
              <a:t>most</a:t>
            </a:r>
            <a:r>
              <a:rPr lang="sv-SE" sz="2000" dirty="0"/>
              <a:t> general </a:t>
            </a:r>
            <a:r>
              <a:rPr lang="sv-SE" sz="2000" dirty="0" err="1"/>
              <a:t>level</a:t>
            </a:r>
            <a:r>
              <a:rPr lang="sv-SE" sz="2000" dirty="0"/>
              <a:t> , </a:t>
            </a:r>
            <a:r>
              <a:rPr lang="sv-SE" sz="2000" dirty="0" err="1"/>
              <a:t>there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at </a:t>
            </a:r>
            <a:r>
              <a:rPr lang="sv-SE" sz="2000" dirty="0" err="1"/>
              <a:t>least</a:t>
            </a:r>
            <a:r>
              <a:rPr lang="sv-SE" sz="2000" dirty="0"/>
              <a:t> </a:t>
            </a:r>
            <a:r>
              <a:rPr lang="sv-SE" sz="2000" dirty="0" err="1"/>
              <a:t>two</a:t>
            </a:r>
            <a:r>
              <a:rPr lang="sv-SE" sz="2000" dirty="0"/>
              <a:t> </a:t>
            </a:r>
            <a:r>
              <a:rPr lang="sv-SE" sz="2000" dirty="0" err="1"/>
              <a:t>primary</a:t>
            </a:r>
            <a:r>
              <a:rPr lang="sv-SE" sz="2000" dirty="0"/>
              <a:t> </a:t>
            </a:r>
            <a:r>
              <a:rPr lang="sv-SE" sz="2000" dirty="0" err="1"/>
              <a:t>theoris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b="1" dirty="0" err="1"/>
              <a:t>how</a:t>
            </a:r>
            <a:r>
              <a:rPr lang="sv-SE" sz="2000" b="1" dirty="0"/>
              <a:t> </a:t>
            </a:r>
            <a:r>
              <a:rPr lang="sv-SE" sz="2000" b="1" dirty="0" err="1"/>
              <a:t>firm</a:t>
            </a:r>
            <a:r>
              <a:rPr lang="sv-SE" sz="2000" b="1" dirty="0"/>
              <a:t> </a:t>
            </a:r>
            <a:r>
              <a:rPr lang="sv-SE" sz="2000" b="1" dirty="0" err="1"/>
              <a:t>manage</a:t>
            </a:r>
            <a:r>
              <a:rPr lang="sv-SE" sz="2000" b="1" dirty="0"/>
              <a:t> </a:t>
            </a:r>
            <a:r>
              <a:rPr lang="sv-SE" sz="2000" b="1" dirty="0" err="1"/>
              <a:t>their</a:t>
            </a:r>
            <a:r>
              <a:rPr lang="sv-SE" sz="2000" b="1" dirty="0"/>
              <a:t> </a:t>
            </a:r>
            <a:r>
              <a:rPr lang="sv-SE" sz="2000" b="1" dirty="0" err="1"/>
              <a:t>capital</a:t>
            </a:r>
            <a:r>
              <a:rPr lang="sv-SE" sz="2000" b="1" dirty="0"/>
              <a:t> </a:t>
            </a:r>
            <a:r>
              <a:rPr lang="sv-SE" sz="2000" b="1" dirty="0" err="1"/>
              <a:t>structures</a:t>
            </a:r>
            <a:r>
              <a:rPr lang="sv-SE" sz="2000" dirty="0"/>
              <a:t>: The </a:t>
            </a:r>
            <a:r>
              <a:rPr lang="sv-SE" sz="2000" dirty="0" err="1"/>
              <a:t>Tradeoff</a:t>
            </a:r>
            <a:r>
              <a:rPr lang="sv-SE" sz="2000" dirty="0"/>
              <a:t> </a:t>
            </a:r>
            <a:r>
              <a:rPr lang="sv-SE" sz="2000" dirty="0" err="1"/>
              <a:t>Theory</a:t>
            </a:r>
            <a:r>
              <a:rPr lang="sv-SE" sz="2000" dirty="0"/>
              <a:t> and The </a:t>
            </a:r>
            <a:r>
              <a:rPr lang="sv-SE" sz="2000" dirty="0" err="1"/>
              <a:t>Pecking</a:t>
            </a:r>
            <a:r>
              <a:rPr lang="sv-SE" sz="2000" dirty="0"/>
              <a:t> Order </a:t>
            </a:r>
            <a:r>
              <a:rPr lang="sv-SE" sz="2000" dirty="0" err="1"/>
              <a:t>Theory</a:t>
            </a:r>
            <a:r>
              <a:rPr lang="sv-SE" sz="2000" dirty="0"/>
              <a:t>”. 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The </a:t>
            </a:r>
            <a:r>
              <a:rPr lang="sv-SE" sz="2000" b="1" dirty="0" err="1"/>
              <a:t>Tradeoff</a:t>
            </a:r>
            <a:r>
              <a:rPr lang="sv-SE" sz="2000" b="1" dirty="0"/>
              <a:t> </a:t>
            </a:r>
            <a:r>
              <a:rPr lang="sv-SE" sz="2000" b="1" dirty="0" err="1"/>
              <a:t>Theory</a:t>
            </a:r>
            <a:r>
              <a:rPr lang="sv-SE" sz="2000" b="1" dirty="0"/>
              <a:t> </a:t>
            </a:r>
            <a:r>
              <a:rPr lang="sv-SE" sz="2000" dirty="0" err="1"/>
              <a:t>argues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firms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target</a:t>
            </a:r>
            <a:r>
              <a:rPr lang="sv-SE" sz="2000" dirty="0"/>
              <a:t> </a:t>
            </a:r>
            <a:r>
              <a:rPr lang="sv-SE" sz="2000" dirty="0" err="1"/>
              <a:t>capital</a:t>
            </a:r>
            <a:r>
              <a:rPr lang="sv-SE" sz="2000" dirty="0"/>
              <a:t> </a:t>
            </a:r>
            <a:r>
              <a:rPr lang="sv-SE" sz="2000" dirty="0" err="1"/>
              <a:t>structures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dirty="0" err="1"/>
              <a:t>depend</a:t>
            </a:r>
            <a:r>
              <a:rPr lang="sv-SE" sz="2000" dirty="0"/>
              <a:t> on the </a:t>
            </a:r>
            <a:r>
              <a:rPr lang="sv-SE" sz="2000" dirty="0" err="1"/>
              <a:t>specific</a:t>
            </a:r>
            <a:r>
              <a:rPr lang="sv-SE" sz="2000" dirty="0"/>
              <a:t> </a:t>
            </a:r>
            <a:r>
              <a:rPr lang="sv-SE" sz="2000" dirty="0" err="1"/>
              <a:t>incremental</a:t>
            </a:r>
            <a:r>
              <a:rPr lang="sv-SE" sz="2000" dirty="0"/>
              <a:t> </a:t>
            </a:r>
            <a:r>
              <a:rPr lang="sv-SE" sz="2000" dirty="0" err="1"/>
              <a:t>costs</a:t>
            </a:r>
            <a:r>
              <a:rPr lang="sv-SE" sz="2000" dirty="0"/>
              <a:t> and </a:t>
            </a:r>
            <a:r>
              <a:rPr lang="sv-SE" sz="2000" dirty="0" err="1"/>
              <a:t>benefits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face from </a:t>
            </a:r>
            <a:r>
              <a:rPr lang="sv-SE" sz="2000" dirty="0" err="1"/>
              <a:t>employing</a:t>
            </a:r>
            <a:r>
              <a:rPr lang="sv-SE" sz="2000" dirty="0"/>
              <a:t> </a:t>
            </a:r>
            <a:r>
              <a:rPr lang="sv-SE" sz="2000" dirty="0" err="1"/>
              <a:t>debt</a:t>
            </a:r>
            <a:r>
              <a:rPr lang="sv-SE" sz="2000" dirty="0"/>
              <a:t>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The </a:t>
            </a:r>
            <a:r>
              <a:rPr lang="sv-SE" sz="2000" b="1" dirty="0" err="1"/>
              <a:t>Pecking</a:t>
            </a:r>
            <a:r>
              <a:rPr lang="sv-SE" sz="2000" b="1" dirty="0"/>
              <a:t> Order </a:t>
            </a:r>
            <a:r>
              <a:rPr lang="sv-SE" sz="2000" b="1" dirty="0" err="1"/>
              <a:t>Theory</a:t>
            </a:r>
            <a:r>
              <a:rPr lang="sv-SE" sz="2000" b="1" dirty="0"/>
              <a:t> </a:t>
            </a:r>
            <a:r>
              <a:rPr lang="sv-SE" sz="2000" dirty="0" err="1"/>
              <a:t>argues</a:t>
            </a:r>
            <a:r>
              <a:rPr lang="sv-SE" sz="2000" dirty="0"/>
              <a:t> </a:t>
            </a:r>
            <a:r>
              <a:rPr lang="sv-SE" sz="2000" dirty="0" err="1"/>
              <a:t>that</a:t>
            </a:r>
            <a:r>
              <a:rPr lang="sv-SE" sz="2000" dirty="0"/>
              <a:t> managers </a:t>
            </a:r>
            <a:r>
              <a:rPr lang="sv-SE" sz="2000" dirty="0" err="1"/>
              <a:t>have</a:t>
            </a:r>
            <a:r>
              <a:rPr lang="sv-SE" sz="2000" dirty="0"/>
              <a:t> a </a:t>
            </a:r>
            <a:r>
              <a:rPr lang="sv-SE" sz="2000" dirty="0" err="1"/>
              <a:t>strict</a:t>
            </a:r>
            <a:r>
              <a:rPr lang="sv-SE" sz="2000" dirty="0"/>
              <a:t> </a:t>
            </a:r>
            <a:r>
              <a:rPr lang="sv-SE" sz="2000" dirty="0" err="1"/>
              <a:t>preference</a:t>
            </a:r>
            <a:r>
              <a:rPr lang="sv-SE" sz="2000" dirty="0"/>
              <a:t> for </a:t>
            </a:r>
            <a:r>
              <a:rPr lang="sv-SE" sz="2000" dirty="0" err="1"/>
              <a:t>internal</a:t>
            </a:r>
            <a:r>
              <a:rPr lang="sv-SE" sz="2000" dirty="0"/>
              <a:t> over </a:t>
            </a:r>
            <a:r>
              <a:rPr lang="sv-SE" sz="2000" dirty="0" err="1"/>
              <a:t>external</a:t>
            </a:r>
            <a:r>
              <a:rPr lang="sv-SE" sz="2000" dirty="0"/>
              <a:t> </a:t>
            </a:r>
            <a:r>
              <a:rPr lang="sv-SE" sz="2000" dirty="0" err="1"/>
              <a:t>financing</a:t>
            </a:r>
            <a:r>
              <a:rPr lang="sv-SE" sz="2000" dirty="0"/>
              <a:t> and </a:t>
            </a:r>
            <a:r>
              <a:rPr lang="sv-SE" sz="2000" dirty="0" err="1"/>
              <a:t>debt</a:t>
            </a:r>
            <a:r>
              <a:rPr lang="sv-SE" sz="2000" dirty="0"/>
              <a:t> over </a:t>
            </a:r>
            <a:r>
              <a:rPr lang="sv-SE" sz="2000" dirty="0" err="1"/>
              <a:t>equity</a:t>
            </a:r>
            <a:r>
              <a:rPr lang="sv-SE" sz="2000" dirty="0"/>
              <a:t> </a:t>
            </a:r>
            <a:r>
              <a:rPr lang="sv-SE" sz="2000" dirty="0" err="1"/>
              <a:t>financing</a:t>
            </a:r>
            <a:r>
              <a:rPr lang="sv-SE" sz="2000" dirty="0"/>
              <a:t> </a:t>
            </a:r>
            <a:r>
              <a:rPr lang="sv-SE" sz="2000" dirty="0" err="1"/>
              <a:t>when</a:t>
            </a:r>
            <a:r>
              <a:rPr lang="sv-SE" sz="2000" dirty="0"/>
              <a:t> the </a:t>
            </a:r>
            <a:r>
              <a:rPr lang="sv-SE" sz="2000" dirty="0" err="1"/>
              <a:t>firm</a:t>
            </a:r>
            <a:r>
              <a:rPr lang="sv-SE" sz="2000" dirty="0"/>
              <a:t> has to </a:t>
            </a:r>
            <a:r>
              <a:rPr lang="sv-SE" sz="2000" dirty="0" err="1"/>
              <a:t>raise</a:t>
            </a:r>
            <a:r>
              <a:rPr lang="sv-SE" sz="2000" dirty="0"/>
              <a:t> </a:t>
            </a:r>
            <a:r>
              <a:rPr lang="sv-SE" sz="2000" dirty="0" err="1"/>
              <a:t>funds</a:t>
            </a:r>
            <a:r>
              <a:rPr lang="sv-SE" sz="2000" dirty="0"/>
              <a:t> </a:t>
            </a:r>
            <a:r>
              <a:rPr lang="sv-SE" sz="2000" dirty="0" err="1"/>
              <a:t>externally</a:t>
            </a:r>
            <a:r>
              <a:rPr lang="sv-SE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5304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15F98-E555-2849-BDF6-D4DD8E76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S&amp;P </a:t>
            </a:r>
            <a:r>
              <a:rPr lang="sv-SE" dirty="0" err="1"/>
              <a:t>model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EFAAF29-5A96-0944-85D7-20E87C466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60848"/>
            <a:ext cx="7848872" cy="4248472"/>
          </a:xfrm>
        </p:spPr>
      </p:pic>
    </p:spTree>
    <p:extLst>
      <p:ext uri="{BB962C8B-B14F-4D97-AF65-F5344CB8AC3E}">
        <p14:creationId xmlns:p14="http://schemas.microsoft.com/office/powerpoint/2010/main" val="370951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BEBEC-E948-7543-B5D5-B46BF7DA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Autoliv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E6CB22-AF6F-984D-A878-24935E146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1628800"/>
            <a:ext cx="7745128" cy="4392488"/>
          </a:xfrm>
        </p:spPr>
      </p:pic>
    </p:spTree>
    <p:extLst>
      <p:ext uri="{BB962C8B-B14F-4D97-AF65-F5344CB8AC3E}">
        <p14:creationId xmlns:p14="http://schemas.microsoft.com/office/powerpoint/2010/main" val="1344427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6B7F3-F892-7E4D-BB11-BA809FFB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Arguments- </a:t>
            </a:r>
            <a:r>
              <a:rPr lang="sv-SE" dirty="0" err="1"/>
              <a:t>Rationale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5FB6AE3-BD2B-CE40-B690-121E1E72E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8701088" cy="4032448"/>
          </a:xfrm>
        </p:spPr>
      </p:pic>
    </p:spTree>
    <p:extLst>
      <p:ext uri="{BB962C8B-B14F-4D97-AF65-F5344CB8AC3E}">
        <p14:creationId xmlns:p14="http://schemas.microsoft.com/office/powerpoint/2010/main" val="54244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C66E26-1D81-5C49-AEED-1C0BB0F5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Outlook: Scenarios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777BBD9-7C1F-8A42-9B16-A98C6D56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54" y="1628800"/>
            <a:ext cx="7543800" cy="4320480"/>
          </a:xfrm>
        </p:spPr>
      </p:pic>
    </p:spTree>
    <p:extLst>
      <p:ext uri="{BB962C8B-B14F-4D97-AF65-F5344CB8AC3E}">
        <p14:creationId xmlns:p14="http://schemas.microsoft.com/office/powerpoint/2010/main" val="572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09A01-DAFE-1C46-99E8-D2E290B9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2656"/>
            <a:ext cx="6984776" cy="1419944"/>
          </a:xfrm>
        </p:spPr>
        <p:txBody>
          <a:bodyPr/>
          <a:lstStyle/>
          <a:p>
            <a:r>
              <a:rPr lang="sv-SE" sz="3200" dirty="0"/>
              <a:t>The </a:t>
            </a:r>
            <a:r>
              <a:rPr lang="sv-SE" sz="3200" dirty="0" err="1"/>
              <a:t>need</a:t>
            </a:r>
            <a:r>
              <a:rPr lang="sv-SE" sz="3200" dirty="0"/>
              <a:t> to </a:t>
            </a:r>
            <a:r>
              <a:rPr lang="sv-SE" sz="3200" dirty="0" err="1"/>
              <a:t>become</a:t>
            </a:r>
            <a:r>
              <a:rPr lang="sv-SE" sz="3200" dirty="0"/>
              <a:t> </a:t>
            </a:r>
            <a:r>
              <a:rPr lang="sv-SE" sz="3200" dirty="0" err="1"/>
              <a:t>more</a:t>
            </a:r>
            <a:r>
              <a:rPr lang="sv-SE" sz="3200" dirty="0"/>
              <a:t> </a:t>
            </a:r>
            <a:r>
              <a:rPr lang="sv-SE" sz="3200" dirty="0" err="1"/>
              <a:t>efficient</a:t>
            </a:r>
            <a:r>
              <a:rPr lang="sv-SE" sz="3200" dirty="0"/>
              <a:t>: </a:t>
            </a:r>
            <a:r>
              <a:rPr lang="sv-SE" sz="3200" dirty="0" err="1"/>
              <a:t>layoffs</a:t>
            </a:r>
            <a:r>
              <a:rPr lang="sv-SE" sz="3200" dirty="0"/>
              <a:t>!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709403-E200-184C-9782-496DD135B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1600" dirty="0" err="1"/>
              <a:t>That</a:t>
            </a:r>
            <a:r>
              <a:rPr lang="sv-SE" sz="1600" dirty="0"/>
              <a:t> </a:t>
            </a:r>
            <a:r>
              <a:rPr lang="sv-SE" sz="1600" dirty="0" err="1"/>
              <a:t>brings</a:t>
            </a:r>
            <a:r>
              <a:rPr lang="sv-SE" sz="1600" dirty="0"/>
              <a:t> </a:t>
            </a:r>
            <a:r>
              <a:rPr lang="sv-SE" sz="1600" dirty="0" err="1"/>
              <a:t>me</a:t>
            </a:r>
            <a:r>
              <a:rPr lang="sv-SE" sz="1600" dirty="0"/>
              <a:t> to the second </a:t>
            </a:r>
            <a:r>
              <a:rPr lang="sv-SE" sz="1600" dirty="0" err="1"/>
              <a:t>update</a:t>
            </a:r>
            <a:r>
              <a:rPr lang="sv-SE" sz="1600" dirty="0"/>
              <a:t>. As part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this</a:t>
            </a:r>
            <a:r>
              <a:rPr lang="sv-SE" sz="1600" dirty="0"/>
              <a:t> </a:t>
            </a:r>
            <a:r>
              <a:rPr lang="sv-SE" sz="1600" dirty="0" err="1"/>
              <a:t>effort</a:t>
            </a:r>
            <a:r>
              <a:rPr lang="sv-SE" sz="1600" dirty="0"/>
              <a:t>, and to </a:t>
            </a:r>
            <a:r>
              <a:rPr lang="sv-SE" sz="1600" dirty="0" err="1"/>
              <a:t>bring</a:t>
            </a:r>
            <a:r>
              <a:rPr lang="sv-SE" sz="1600" dirty="0"/>
              <a:t> </a:t>
            </a:r>
            <a:r>
              <a:rPr lang="sv-SE" sz="1600" dirty="0" err="1"/>
              <a:t>our</a:t>
            </a:r>
            <a:r>
              <a:rPr lang="sv-SE" sz="1600" dirty="0"/>
              <a:t> </a:t>
            </a:r>
            <a:r>
              <a:rPr lang="sv-SE" sz="1600" dirty="0" err="1"/>
              <a:t>costs</a:t>
            </a:r>
            <a:r>
              <a:rPr lang="sv-SE" sz="1600" dirty="0"/>
              <a:t> </a:t>
            </a:r>
            <a:r>
              <a:rPr lang="sv-SE" sz="1600" dirty="0" err="1"/>
              <a:t>more</a:t>
            </a:r>
            <a:r>
              <a:rPr lang="sv-SE" sz="1600" dirty="0"/>
              <a:t> in </a:t>
            </a:r>
            <a:r>
              <a:rPr lang="sv-SE" sz="1600" dirty="0" err="1"/>
              <a:t>line</a:t>
            </a:r>
            <a:r>
              <a:rPr lang="sv-SE" sz="1600" dirty="0"/>
              <a:t>, </a:t>
            </a:r>
            <a:r>
              <a:rPr lang="sv-SE" sz="1600" dirty="0" err="1"/>
              <a:t>we’ve</a:t>
            </a:r>
            <a:r>
              <a:rPr lang="sv-SE" sz="1600" dirty="0"/>
              <a:t> </a:t>
            </a:r>
            <a:r>
              <a:rPr lang="sv-SE" sz="1600" dirty="0" err="1"/>
              <a:t>made</a:t>
            </a:r>
            <a:r>
              <a:rPr lang="sv-SE" sz="1600" dirty="0"/>
              <a:t> the </a:t>
            </a:r>
            <a:r>
              <a:rPr lang="sv-SE" sz="1600" dirty="0" err="1"/>
              <a:t>difficult</a:t>
            </a:r>
            <a:r>
              <a:rPr lang="sv-SE" sz="1600" dirty="0"/>
              <a:t> </a:t>
            </a:r>
            <a:r>
              <a:rPr lang="sv-SE" sz="1600" dirty="0" err="1"/>
              <a:t>but</a:t>
            </a:r>
            <a:r>
              <a:rPr lang="sv-SE" sz="1600" dirty="0"/>
              <a:t> </a:t>
            </a:r>
            <a:r>
              <a:rPr lang="sv-SE" sz="1600" dirty="0" err="1"/>
              <a:t>necessary</a:t>
            </a:r>
            <a:r>
              <a:rPr lang="sv-SE" sz="1600" dirty="0"/>
              <a:t> decision to </a:t>
            </a:r>
            <a:r>
              <a:rPr lang="sv-SE" sz="1600" dirty="0" err="1"/>
              <a:t>reduce</a:t>
            </a:r>
            <a:r>
              <a:rPr lang="sv-SE" sz="1600" dirty="0"/>
              <a:t> </a:t>
            </a:r>
            <a:r>
              <a:rPr lang="sv-SE" sz="1600" dirty="0" err="1"/>
              <a:t>our</a:t>
            </a:r>
            <a:r>
              <a:rPr lang="sv-SE" sz="1600" dirty="0"/>
              <a:t> </a:t>
            </a:r>
            <a:r>
              <a:rPr lang="sv-SE" sz="1600" dirty="0" err="1"/>
              <a:t>number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employees</a:t>
            </a:r>
            <a:r>
              <a:rPr lang="sv-SE" sz="1600" dirty="0"/>
              <a:t>.</a:t>
            </a: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”Over </a:t>
            </a:r>
            <a:r>
              <a:rPr lang="sv-SE" b="1" dirty="0"/>
              <a:t>the </a:t>
            </a:r>
            <a:r>
              <a:rPr lang="sv-SE" b="1" dirty="0" err="1"/>
              <a:t>next</a:t>
            </a:r>
            <a:r>
              <a:rPr lang="sv-SE" b="1" dirty="0"/>
              <a:t> </a:t>
            </a:r>
            <a:r>
              <a:rPr lang="sv-SE" b="1" dirty="0" err="1"/>
              <a:t>several</a:t>
            </a:r>
            <a:r>
              <a:rPr lang="sv-SE" b="1" dirty="0"/>
              <a:t> </a:t>
            </a:r>
            <a:r>
              <a:rPr lang="sv-SE" b="1" dirty="0" err="1"/>
              <a:t>hours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-on-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conversations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all </a:t>
            </a:r>
            <a:r>
              <a:rPr lang="sv-SE" dirty="0" err="1"/>
              <a:t>impacted</a:t>
            </a:r>
            <a:r>
              <a:rPr lang="sv-SE" dirty="0"/>
              <a:t> </a:t>
            </a:r>
            <a:r>
              <a:rPr lang="sv-SE" dirty="0" err="1"/>
              <a:t>employees</a:t>
            </a:r>
            <a:r>
              <a:rPr lang="sv-SE" dirty="0"/>
              <a:t>. And </a:t>
            </a:r>
            <a:r>
              <a:rPr lang="sv-SE" dirty="0" err="1"/>
              <a:t>while</a:t>
            </a:r>
            <a:r>
              <a:rPr lang="sv-SE" dirty="0"/>
              <a:t> I </a:t>
            </a:r>
            <a:r>
              <a:rPr lang="sv-SE" dirty="0" err="1"/>
              <a:t>believe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decision is right for </a:t>
            </a:r>
            <a:r>
              <a:rPr lang="sv-SE" dirty="0" err="1"/>
              <a:t>Spotify</a:t>
            </a:r>
            <a:r>
              <a:rPr lang="sv-SE" dirty="0"/>
              <a:t>, I understand </a:t>
            </a:r>
            <a:r>
              <a:rPr lang="sv-SE" b="1" dirty="0" err="1"/>
              <a:t>that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our</a:t>
            </a:r>
            <a:r>
              <a:rPr lang="sv-SE" b="1" dirty="0"/>
              <a:t> </a:t>
            </a:r>
            <a:r>
              <a:rPr lang="sv-SE" b="1" dirty="0" err="1"/>
              <a:t>historic</a:t>
            </a:r>
            <a:r>
              <a:rPr lang="sv-SE" b="1" dirty="0"/>
              <a:t> focus on </a:t>
            </a:r>
            <a:r>
              <a:rPr lang="sv-SE" b="1" dirty="0" err="1"/>
              <a:t>growth</a:t>
            </a:r>
            <a:r>
              <a:rPr lang="sv-SE" b="1" dirty="0"/>
              <a:t>, </a:t>
            </a:r>
            <a:r>
              <a:rPr lang="sv-SE" b="1" dirty="0" err="1"/>
              <a:t>many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you</a:t>
            </a:r>
            <a:r>
              <a:rPr lang="sv-SE" b="1" dirty="0"/>
              <a:t> </a:t>
            </a:r>
            <a:r>
              <a:rPr lang="sv-SE" b="1" dirty="0" err="1"/>
              <a:t>will</a:t>
            </a:r>
            <a:r>
              <a:rPr lang="sv-SE" b="1" dirty="0"/>
              <a:t> </a:t>
            </a:r>
            <a:r>
              <a:rPr lang="sv-SE" b="1" dirty="0" err="1"/>
              <a:t>view</a:t>
            </a:r>
            <a:r>
              <a:rPr lang="sv-SE" b="1" dirty="0"/>
              <a:t> </a:t>
            </a:r>
            <a:r>
              <a:rPr lang="sv-SE" b="1" dirty="0" err="1"/>
              <a:t>this</a:t>
            </a:r>
            <a:r>
              <a:rPr lang="sv-SE" b="1" dirty="0"/>
              <a:t> as a </a:t>
            </a:r>
            <a:r>
              <a:rPr lang="sv-SE" b="1" dirty="0" err="1"/>
              <a:t>shift</a:t>
            </a:r>
            <a:r>
              <a:rPr lang="sv-SE" b="1" dirty="0"/>
              <a:t> in </a:t>
            </a:r>
            <a:r>
              <a:rPr lang="sv-SE" b="1" dirty="0" err="1"/>
              <a:t>our</a:t>
            </a:r>
            <a:r>
              <a:rPr lang="sv-SE" b="1" dirty="0"/>
              <a:t> </a:t>
            </a:r>
            <a:r>
              <a:rPr lang="sv-SE" b="1" dirty="0" err="1"/>
              <a:t>culture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evolve</a:t>
            </a:r>
            <a:r>
              <a:rPr lang="sv-SE" dirty="0"/>
              <a:t> and </a:t>
            </a:r>
            <a:r>
              <a:rPr lang="sv-SE" dirty="0" err="1"/>
              <a:t>grow</a:t>
            </a:r>
            <a:r>
              <a:rPr lang="sv-SE" dirty="0"/>
              <a:t> as a business, so must </a:t>
            </a:r>
            <a:r>
              <a:rPr lang="sv-SE" b="1" dirty="0" err="1"/>
              <a:t>our</a:t>
            </a:r>
            <a:r>
              <a:rPr lang="sv-SE" b="1" dirty="0"/>
              <a:t> </a:t>
            </a:r>
            <a:r>
              <a:rPr lang="sv-SE" b="1" dirty="0" err="1"/>
              <a:t>way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working</a:t>
            </a:r>
            <a:r>
              <a:rPr lang="sv-SE" b="1" dirty="0"/>
              <a:t> </a:t>
            </a:r>
            <a:r>
              <a:rPr lang="sv-SE" b="1" dirty="0" err="1"/>
              <a:t>while</a:t>
            </a:r>
            <a:r>
              <a:rPr lang="sv-SE" b="1" dirty="0"/>
              <a:t> still </a:t>
            </a:r>
            <a:r>
              <a:rPr lang="sv-SE" b="1" dirty="0" err="1"/>
              <a:t>staying</a:t>
            </a:r>
            <a:r>
              <a:rPr lang="sv-SE" b="1" dirty="0"/>
              <a:t> </a:t>
            </a:r>
            <a:r>
              <a:rPr lang="sv-SE" b="1" dirty="0" err="1"/>
              <a:t>true</a:t>
            </a:r>
            <a:r>
              <a:rPr lang="sv-SE" b="1" dirty="0"/>
              <a:t> to </a:t>
            </a:r>
            <a:r>
              <a:rPr lang="sv-SE" b="1" dirty="0" err="1"/>
              <a:t>our</a:t>
            </a:r>
            <a:r>
              <a:rPr lang="sv-SE" b="1" dirty="0"/>
              <a:t> </a:t>
            </a:r>
            <a:r>
              <a:rPr lang="sv-SE" b="1" dirty="0" err="1"/>
              <a:t>core</a:t>
            </a:r>
            <a:r>
              <a:rPr lang="sv-SE" b="1" dirty="0"/>
              <a:t> </a:t>
            </a:r>
            <a:r>
              <a:rPr lang="sv-SE" b="1" dirty="0" err="1"/>
              <a:t>values</a:t>
            </a:r>
            <a:r>
              <a:rPr lang="sv-SE" dirty="0"/>
              <a:t>. </a:t>
            </a:r>
          </a:p>
          <a:p>
            <a:pPr marL="0" indent="0">
              <a:buNone/>
            </a:pPr>
            <a:r>
              <a:rPr lang="sv-SE" dirty="0"/>
              <a:t>”To offer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on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decision, in 2022, the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 err="1"/>
              <a:t>Spotify’s</a:t>
            </a:r>
            <a:r>
              <a:rPr lang="sv-SE" b="1" dirty="0"/>
              <a:t> OPEX </a:t>
            </a:r>
            <a:r>
              <a:rPr lang="sv-SE" b="1" dirty="0" err="1"/>
              <a:t>outpaced</a:t>
            </a:r>
            <a:r>
              <a:rPr lang="sv-SE" b="1" dirty="0"/>
              <a:t> </a:t>
            </a:r>
            <a:r>
              <a:rPr lang="sv-SE" b="1" dirty="0" err="1"/>
              <a:t>our</a:t>
            </a:r>
            <a:r>
              <a:rPr lang="sv-SE" b="1" dirty="0"/>
              <a:t> </a:t>
            </a:r>
            <a:r>
              <a:rPr lang="sv-SE" b="1" dirty="0" err="1"/>
              <a:t>revenue</a:t>
            </a:r>
            <a:r>
              <a:rPr lang="sv-SE" b="1" dirty="0"/>
              <a:t> </a:t>
            </a:r>
            <a:r>
              <a:rPr lang="sv-SE" b="1" dirty="0" err="1"/>
              <a:t>growth</a:t>
            </a:r>
            <a:r>
              <a:rPr lang="sv-SE" b="1" dirty="0"/>
              <a:t> by 2X</a:t>
            </a:r>
            <a:r>
              <a:rPr lang="sv-SE" dirty="0"/>
              <a:t>.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b="1" dirty="0" err="1"/>
              <a:t>have</a:t>
            </a:r>
            <a:r>
              <a:rPr lang="sv-SE" b="1" dirty="0"/>
              <a:t> </a:t>
            </a:r>
            <a:r>
              <a:rPr lang="sv-SE" b="1" dirty="0" err="1"/>
              <a:t>been</a:t>
            </a:r>
            <a:r>
              <a:rPr lang="sv-SE" b="1" dirty="0"/>
              <a:t> </a:t>
            </a:r>
            <a:r>
              <a:rPr lang="sv-SE" b="1" dirty="0" err="1"/>
              <a:t>unsustainable</a:t>
            </a:r>
            <a:r>
              <a:rPr lang="sv-SE" b="1" dirty="0"/>
              <a:t> long-term in </a:t>
            </a:r>
            <a:r>
              <a:rPr lang="sv-SE" b="1" dirty="0" err="1"/>
              <a:t>any</a:t>
            </a:r>
            <a:r>
              <a:rPr lang="sv-SE" b="1" dirty="0"/>
              <a:t> </a:t>
            </a:r>
            <a:r>
              <a:rPr lang="sv-SE" b="1" dirty="0" err="1"/>
              <a:t>climate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challenging</a:t>
            </a:r>
            <a:r>
              <a:rPr lang="sv-SE" dirty="0"/>
              <a:t> </a:t>
            </a:r>
            <a:r>
              <a:rPr lang="sv-SE" dirty="0" err="1"/>
              <a:t>macro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, it </a:t>
            </a:r>
            <a:r>
              <a:rPr lang="sv-SE" dirty="0" err="1"/>
              <a:t>would</a:t>
            </a:r>
            <a:r>
              <a:rPr lang="sv-SE" dirty="0"/>
              <a:t> be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difficult</a:t>
            </a:r>
            <a:r>
              <a:rPr lang="sv-SE" dirty="0"/>
              <a:t> to </a:t>
            </a:r>
            <a:r>
              <a:rPr lang="sv-SE" dirty="0" err="1"/>
              <a:t>close</a:t>
            </a:r>
            <a:r>
              <a:rPr lang="sv-SE" dirty="0"/>
              <a:t> the gap.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854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2AC5C-BDC1-DF49-98CB-41D909CF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Scenario: </a:t>
            </a:r>
            <a:r>
              <a:rPr lang="sv-SE" dirty="0" err="1"/>
              <a:t>Assumptions</a:t>
            </a:r>
            <a:r>
              <a:rPr lang="sv-SE" dirty="0"/>
              <a:t> &amp;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Metrics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08A09CA-DAF4-2B4B-8AC0-C30BAABC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1844824"/>
            <a:ext cx="7875985" cy="4608512"/>
          </a:xfrm>
        </p:spPr>
      </p:pic>
    </p:spTree>
    <p:extLst>
      <p:ext uri="{BB962C8B-B14F-4D97-AF65-F5344CB8AC3E}">
        <p14:creationId xmlns:p14="http://schemas.microsoft.com/office/powerpoint/2010/main" val="2358985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3CBA6-8EB5-4842-B847-ABF7D125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Assumptions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CF6E517-9579-A848-88E0-854EBE178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814" y="2492896"/>
            <a:ext cx="8515350" cy="3243387"/>
          </a:xfrm>
        </p:spPr>
      </p:pic>
    </p:spTree>
    <p:extLst>
      <p:ext uri="{BB962C8B-B14F-4D97-AF65-F5344CB8AC3E}">
        <p14:creationId xmlns:p14="http://schemas.microsoft.com/office/powerpoint/2010/main" val="58821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E6EFC3-8E61-D842-A687-EB15FC56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Peer </a:t>
            </a:r>
            <a:r>
              <a:rPr lang="sv-SE" sz="3200" dirty="0" err="1"/>
              <a:t>comparison</a:t>
            </a:r>
            <a:endParaRPr lang="sv-SE" sz="32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017DC3F-4578-B640-B155-4411DE15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988840"/>
            <a:ext cx="8163817" cy="3819029"/>
          </a:xfrm>
        </p:spPr>
      </p:pic>
    </p:spTree>
    <p:extLst>
      <p:ext uri="{BB962C8B-B14F-4D97-AF65-F5344CB8AC3E}">
        <p14:creationId xmlns:p14="http://schemas.microsoft.com/office/powerpoint/2010/main" val="1375797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20B5E-9161-6B4E-8A40-77A15494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Summary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2EC9D92-A683-2241-9AF8-64800897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26469"/>
            <a:ext cx="8515350" cy="4082851"/>
          </a:xfrm>
        </p:spPr>
      </p:pic>
    </p:spTree>
    <p:extLst>
      <p:ext uri="{BB962C8B-B14F-4D97-AF65-F5344CB8AC3E}">
        <p14:creationId xmlns:p14="http://schemas.microsoft.com/office/powerpoint/2010/main" val="124000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0DD5D-80C5-EE48-965F-EF7F6F10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Value</a:t>
            </a:r>
            <a:r>
              <a:rPr lang="sv-SE" dirty="0"/>
              <a:t> &amp; </a:t>
            </a:r>
            <a:r>
              <a:rPr lang="sv-SE" dirty="0" err="1"/>
              <a:t>Valuation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F72DA5B-E13A-7D45-A554-BE71F0095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55057" y="140456"/>
            <a:ext cx="4083918" cy="7636670"/>
          </a:xfrm>
        </p:spPr>
      </p:pic>
    </p:spTree>
    <p:extLst>
      <p:ext uri="{BB962C8B-B14F-4D97-AF65-F5344CB8AC3E}">
        <p14:creationId xmlns:p14="http://schemas.microsoft.com/office/powerpoint/2010/main" val="244628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AE1CD2-1769-CC41-8DC5-F6C6C060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Frames</a:t>
            </a:r>
            <a:r>
              <a:rPr lang="sv-SE" dirty="0"/>
              <a:t> and </a:t>
            </a:r>
            <a:r>
              <a:rPr lang="sv-SE" dirty="0" err="1"/>
              <a:t>Hurdle</a:t>
            </a:r>
            <a:r>
              <a:rPr lang="sv-SE" dirty="0"/>
              <a:t> Rates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E82D8B1-DC3D-394B-A335-F12A12239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557" y="2125266"/>
            <a:ext cx="7576887" cy="3581275"/>
          </a:xfrm>
        </p:spPr>
      </p:pic>
    </p:spTree>
    <p:extLst>
      <p:ext uri="{BB962C8B-B14F-4D97-AF65-F5344CB8AC3E}">
        <p14:creationId xmlns:p14="http://schemas.microsoft.com/office/powerpoint/2010/main" val="2202926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B5587-2772-A44D-9774-C6695260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– </a:t>
            </a:r>
            <a:r>
              <a:rPr lang="sv-SE" dirty="0" err="1"/>
              <a:t>but</a:t>
            </a:r>
            <a:r>
              <a:rPr lang="sv-SE" dirty="0"/>
              <a:t> not </a:t>
            </a:r>
            <a:r>
              <a:rPr lang="sv-SE" dirty="0" err="1"/>
              <a:t>always</a:t>
            </a:r>
            <a:r>
              <a:rPr lang="sv-SE" dirty="0"/>
              <a:t>! </a:t>
            </a:r>
            <a:r>
              <a:rPr lang="sv-SE" dirty="0" err="1"/>
              <a:t>Capex</a:t>
            </a:r>
            <a:r>
              <a:rPr lang="sv-SE" dirty="0"/>
              <a:t>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C0FC52E-6D1F-0D49-A7C0-7FF4766F7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1" y="1940092"/>
            <a:ext cx="8337884" cy="3826043"/>
          </a:xfrm>
        </p:spPr>
      </p:pic>
    </p:spTree>
    <p:extLst>
      <p:ext uri="{BB962C8B-B14F-4D97-AF65-F5344CB8AC3E}">
        <p14:creationId xmlns:p14="http://schemas.microsoft.com/office/powerpoint/2010/main" val="203043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BF970-EA6E-B84B-8A66-F34AC35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20688"/>
            <a:ext cx="6751662" cy="1275978"/>
          </a:xfrm>
        </p:spPr>
        <p:txBody>
          <a:bodyPr>
            <a:normAutofit fontScale="90000"/>
          </a:bodyPr>
          <a:lstStyle/>
          <a:p>
            <a:r>
              <a:rPr lang="sv-SE" dirty="0"/>
              <a:t>Different </a:t>
            </a:r>
            <a:r>
              <a:rPr lang="sv-SE" dirty="0" err="1"/>
              <a:t>Growth</a:t>
            </a:r>
            <a:r>
              <a:rPr lang="sv-SE" dirty="0"/>
              <a:t> Rates – different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Frames</a:t>
            </a:r>
            <a:r>
              <a:rPr lang="sv-SE" dirty="0"/>
              <a:t>. Different </a:t>
            </a:r>
            <a:r>
              <a:rPr lang="sv-SE" b="1" dirty="0"/>
              <a:t>FLOWS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3A83636-0D6A-0740-99F4-E1AAF87CE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3" y="2000250"/>
            <a:ext cx="8190497" cy="3705726"/>
          </a:xfrm>
        </p:spPr>
      </p:pic>
    </p:spTree>
    <p:extLst>
      <p:ext uri="{BB962C8B-B14F-4D97-AF65-F5344CB8AC3E}">
        <p14:creationId xmlns:p14="http://schemas.microsoft.com/office/powerpoint/2010/main" val="628881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B7B703-2A75-3A4B-B4B1-8286221E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WACC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A97175-FE19-7B44-AA9C-263A9B626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" y="2014538"/>
            <a:ext cx="8626642" cy="3611166"/>
          </a:xfrm>
        </p:spPr>
      </p:pic>
    </p:spTree>
    <p:extLst>
      <p:ext uri="{BB962C8B-B14F-4D97-AF65-F5344CB8AC3E}">
        <p14:creationId xmlns:p14="http://schemas.microsoft.com/office/powerpoint/2010/main" val="264521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79056B91-1BCA-464E-BB89-674B1D0C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…and Stock Markets </a:t>
            </a:r>
            <a:r>
              <a:rPr lang="sv-SE" dirty="0" err="1"/>
              <a:t>reaction</a:t>
            </a:r>
            <a:r>
              <a:rPr lang="sv-SE" dirty="0"/>
              <a:t>…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58418A-A593-F641-82D3-F97CEFF21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259" y="1916832"/>
            <a:ext cx="3580983" cy="3888432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0899D1-9E18-1449-8DAE-92ECDB7B1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…</a:t>
            </a:r>
            <a:r>
              <a:rPr lang="sv-SE" dirty="0" err="1"/>
              <a:t>went</a:t>
            </a:r>
            <a:r>
              <a:rPr lang="sv-SE" dirty="0"/>
              <a:t> on an </a:t>
            </a:r>
            <a:r>
              <a:rPr lang="sv-SE" b="1" dirty="0" err="1"/>
              <a:t>acquisition</a:t>
            </a:r>
            <a:r>
              <a:rPr lang="sv-SE" b="1" dirty="0"/>
              <a:t> </a:t>
            </a:r>
            <a:r>
              <a:rPr lang="sv-SE" b="1" dirty="0" err="1"/>
              <a:t>spree</a:t>
            </a:r>
            <a:r>
              <a:rPr lang="sv-SE" b="1" dirty="0"/>
              <a:t>, </a:t>
            </a:r>
            <a:r>
              <a:rPr lang="sv-SE" dirty="0" err="1"/>
              <a:t>spending</a:t>
            </a:r>
            <a:r>
              <a:rPr lang="sv-SE" dirty="0"/>
              <a:t> billions </a:t>
            </a:r>
            <a:r>
              <a:rPr lang="sv-SE" dirty="0" err="1"/>
              <a:t>of</a:t>
            </a:r>
            <a:r>
              <a:rPr lang="sv-SE" dirty="0"/>
              <a:t> dollars to </a:t>
            </a:r>
            <a:r>
              <a:rPr lang="sv-SE" dirty="0" err="1"/>
              <a:t>buy</a:t>
            </a:r>
            <a:r>
              <a:rPr lang="sv-SE" dirty="0"/>
              <a:t> </a:t>
            </a:r>
            <a:r>
              <a:rPr lang="sv-SE" dirty="0" err="1"/>
              <a:t>podcasting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and </a:t>
            </a:r>
            <a:r>
              <a:rPr lang="sv-SE" dirty="0" err="1"/>
              <a:t>striking</a:t>
            </a:r>
            <a:r>
              <a:rPr lang="sv-SE" dirty="0"/>
              <a:t> deals </a:t>
            </a:r>
            <a:r>
              <a:rPr lang="sv-SE" dirty="0" err="1"/>
              <a:t>with</a:t>
            </a:r>
            <a:r>
              <a:rPr lang="sv-SE" dirty="0"/>
              <a:t> stars… </a:t>
            </a:r>
          </a:p>
          <a:p>
            <a:r>
              <a:rPr lang="sv-SE" dirty="0"/>
              <a:t>Wall </a:t>
            </a:r>
            <a:r>
              <a:rPr lang="sv-SE" dirty="0" err="1"/>
              <a:t>Street</a:t>
            </a:r>
            <a:r>
              <a:rPr lang="sv-SE" dirty="0"/>
              <a:t> </a:t>
            </a:r>
            <a:r>
              <a:rPr lang="sv-SE" b="1" dirty="0" err="1"/>
              <a:t>initially</a:t>
            </a:r>
            <a:r>
              <a:rPr lang="sv-SE" b="1" dirty="0"/>
              <a:t> </a:t>
            </a:r>
            <a:r>
              <a:rPr lang="sv-SE" b="1" dirty="0" err="1"/>
              <a:t>cheered</a:t>
            </a:r>
            <a:r>
              <a:rPr lang="sv-SE" b="1" dirty="0"/>
              <a:t> </a:t>
            </a:r>
            <a:r>
              <a:rPr lang="sv-SE" dirty="0" err="1"/>
              <a:t>Spotify’s</a:t>
            </a:r>
            <a:r>
              <a:rPr lang="sv-SE" dirty="0"/>
              <a:t> podcast </a:t>
            </a:r>
            <a:r>
              <a:rPr lang="sv-SE" dirty="0" err="1"/>
              <a:t>gamble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b="1" dirty="0"/>
              <a:t>later </a:t>
            </a:r>
            <a:r>
              <a:rPr lang="sv-SE" b="1" dirty="0" err="1"/>
              <a:t>lost</a:t>
            </a:r>
            <a:r>
              <a:rPr lang="sv-SE" b="1" dirty="0"/>
              <a:t> </a:t>
            </a:r>
            <a:r>
              <a:rPr lang="sv-SE" b="1" dirty="0" err="1"/>
              <a:t>patience</a:t>
            </a:r>
            <a:r>
              <a:rPr lang="sv-SE" b="1" dirty="0"/>
              <a:t> </a:t>
            </a:r>
            <a:r>
              <a:rPr lang="sv-SE" dirty="0"/>
              <a:t>as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continued</a:t>
            </a:r>
            <a:r>
              <a:rPr lang="sv-SE" dirty="0"/>
              <a:t> to </a:t>
            </a:r>
            <a:r>
              <a:rPr lang="sv-SE" b="1" dirty="0" err="1"/>
              <a:t>invest</a:t>
            </a:r>
            <a:r>
              <a:rPr lang="sv-SE" b="1" dirty="0"/>
              <a:t> </a:t>
            </a:r>
            <a:r>
              <a:rPr lang="sv-SE" b="1" dirty="0" err="1"/>
              <a:t>heavily</a:t>
            </a:r>
            <a:r>
              <a:rPr lang="sv-SE" b="1" dirty="0"/>
              <a:t> at the </a:t>
            </a:r>
            <a:r>
              <a:rPr lang="sv-SE" b="1" dirty="0" err="1"/>
              <a:t>expense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profits. 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Now</a:t>
            </a:r>
            <a:r>
              <a:rPr lang="sv-SE" dirty="0"/>
              <a:t>: </a:t>
            </a:r>
            <a:r>
              <a:rPr lang="sv-SE" dirty="0" err="1"/>
              <a:t>Spotify</a:t>
            </a:r>
            <a:r>
              <a:rPr lang="sv-SE" dirty="0"/>
              <a:t> </a:t>
            </a:r>
            <a:r>
              <a:rPr lang="sv-SE" b="1" dirty="0" err="1"/>
              <a:t>shares</a:t>
            </a:r>
            <a:r>
              <a:rPr lang="sv-SE" b="1" dirty="0"/>
              <a:t> </a:t>
            </a:r>
            <a:r>
              <a:rPr lang="sv-SE" b="1" dirty="0" err="1"/>
              <a:t>closed</a:t>
            </a:r>
            <a:r>
              <a:rPr lang="sv-SE" b="1" dirty="0"/>
              <a:t> </a:t>
            </a:r>
            <a:r>
              <a:rPr lang="sv-SE" b="1" dirty="0" err="1"/>
              <a:t>up</a:t>
            </a:r>
            <a:r>
              <a:rPr lang="sv-SE" b="1" dirty="0"/>
              <a:t> 2 per cent in New York</a:t>
            </a:r>
            <a:r>
              <a:rPr lang="sv-SE" dirty="0"/>
              <a:t>. The stock has </a:t>
            </a:r>
            <a:r>
              <a:rPr lang="sv-SE" dirty="0" err="1"/>
              <a:t>dropped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70 per cent from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pandemic</a:t>
            </a:r>
            <a:r>
              <a:rPr lang="sv-SE" dirty="0"/>
              <a:t> </a:t>
            </a:r>
            <a:r>
              <a:rPr lang="sv-SE" dirty="0" err="1"/>
              <a:t>highs</a:t>
            </a:r>
            <a:r>
              <a:rPr lang="sv-SE" dirty="0"/>
              <a:t>,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world’s</a:t>
            </a:r>
            <a:r>
              <a:rPr lang="sv-SE" dirty="0"/>
              <a:t> </a:t>
            </a:r>
            <a:r>
              <a:rPr lang="sv-SE" dirty="0" err="1"/>
              <a:t>largest</a:t>
            </a:r>
            <a:r>
              <a:rPr lang="sv-SE" dirty="0"/>
              <a:t> </a:t>
            </a:r>
            <a:r>
              <a:rPr lang="sv-SE" dirty="0" err="1"/>
              <a:t>music</a:t>
            </a:r>
            <a:r>
              <a:rPr lang="sv-SE" dirty="0"/>
              <a:t> streaming </a:t>
            </a:r>
            <a:r>
              <a:rPr lang="sv-SE" dirty="0" err="1"/>
              <a:t>company</a:t>
            </a:r>
            <a:r>
              <a:rPr lang="sv-SE" dirty="0"/>
              <a:t> at less </a:t>
            </a:r>
            <a:r>
              <a:rPr lang="sv-SE" dirty="0" err="1"/>
              <a:t>than</a:t>
            </a:r>
            <a:r>
              <a:rPr lang="sv-SE" dirty="0"/>
              <a:t> $19bn.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69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CCE30-01C7-5342-A0FF-D588172C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Disposition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38AD87-7C76-9543-AE3A-42E50215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Change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concepts</a:t>
            </a:r>
            <a:r>
              <a:rPr lang="sv-SE" dirty="0"/>
              <a:t> –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perceptions –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metrics</a:t>
            </a:r>
            <a:endParaRPr lang="sv-SE" dirty="0"/>
          </a:p>
          <a:p>
            <a:r>
              <a:rPr lang="sv-SE" dirty="0" err="1"/>
              <a:t>Example</a:t>
            </a:r>
            <a:r>
              <a:rPr lang="sv-SE" dirty="0"/>
              <a:t>. Sandvik </a:t>
            </a:r>
          </a:p>
          <a:p>
            <a:r>
              <a:rPr lang="sv-SE" dirty="0"/>
              <a:t>Corporate </a:t>
            </a:r>
            <a:r>
              <a:rPr lang="sv-SE" dirty="0" err="1"/>
              <a:t>Finance</a:t>
            </a:r>
            <a:r>
              <a:rPr lang="sv-SE" dirty="0"/>
              <a:t> –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comments</a:t>
            </a:r>
            <a:endParaRPr lang="sv-SE" dirty="0"/>
          </a:p>
          <a:p>
            <a:r>
              <a:rPr lang="sv-SE" dirty="0"/>
              <a:t>S &amp; P rating </a:t>
            </a:r>
            <a:r>
              <a:rPr lang="sv-SE" dirty="0" err="1"/>
              <a:t>model</a:t>
            </a:r>
            <a:endParaRPr lang="sv-SE" dirty="0"/>
          </a:p>
          <a:p>
            <a:r>
              <a:rPr lang="sv-SE" dirty="0" err="1"/>
              <a:t>Example</a:t>
            </a:r>
            <a:r>
              <a:rPr lang="sv-SE" dirty="0"/>
              <a:t> – DCF, </a:t>
            </a:r>
            <a:r>
              <a:rPr lang="sv-SE" dirty="0" err="1"/>
              <a:t>Growth</a:t>
            </a:r>
            <a:r>
              <a:rPr lang="sv-SE" dirty="0"/>
              <a:t> &amp; CF  </a:t>
            </a:r>
          </a:p>
        </p:txBody>
      </p:sp>
    </p:spTree>
    <p:extLst>
      <p:ext uri="{BB962C8B-B14F-4D97-AF65-F5344CB8AC3E}">
        <p14:creationId xmlns:p14="http://schemas.microsoft.com/office/powerpoint/2010/main" val="104979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922D793-1E3D-4049-B5DC-75F6B86C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From </a:t>
            </a:r>
            <a:r>
              <a:rPr lang="sv-SE" sz="3200" dirty="0" err="1"/>
              <a:t>Leverage</a:t>
            </a:r>
            <a:r>
              <a:rPr lang="sv-SE" sz="3200" dirty="0"/>
              <a:t> to </a:t>
            </a:r>
            <a:r>
              <a:rPr lang="sv-SE" sz="3200" dirty="0" err="1"/>
              <a:t>Deleverage</a:t>
            </a:r>
            <a:r>
              <a:rPr lang="sv-SE" sz="3200" dirty="0"/>
              <a:t> </a:t>
            </a:r>
            <a:r>
              <a:rPr lang="sv-SE" sz="2400" dirty="0"/>
              <a:t>(</a:t>
            </a:r>
            <a:r>
              <a:rPr lang="sv-SE" sz="2400" dirty="0" err="1"/>
              <a:t>Investopia</a:t>
            </a:r>
            <a:r>
              <a:rPr lang="sv-SE" sz="2400" dirty="0"/>
              <a:t>)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F825514-6A6C-1B48-BAC6-8F2FAE71D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885" y="1752600"/>
            <a:ext cx="3801083" cy="4340696"/>
          </a:xfr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BCDE6ED-8B03-7F45-83E5-DE800A7FF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3051" y="1752600"/>
            <a:ext cx="3802299" cy="4484711"/>
          </a:xfrm>
        </p:spPr>
      </p:pic>
    </p:spTree>
    <p:extLst>
      <p:ext uri="{BB962C8B-B14F-4D97-AF65-F5344CB8AC3E}">
        <p14:creationId xmlns:p14="http://schemas.microsoft.com/office/powerpoint/2010/main" val="26278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CD53F-B74C-CE4F-A954-C5986A80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</a:t>
            </a:r>
            <a:r>
              <a:rPr lang="sv-SE" dirty="0" err="1"/>
              <a:t>concepts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C3EC38-01CC-1544-9B5E-C597F798E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Equity- to –assets: </a:t>
            </a:r>
            <a:r>
              <a:rPr lang="sv-SE" dirty="0" err="1"/>
              <a:t>Solidity</a:t>
            </a:r>
            <a:r>
              <a:rPr lang="sv-SE" dirty="0"/>
              <a:t>. </a:t>
            </a:r>
            <a:r>
              <a:rPr lang="sv-SE" dirty="0" err="1"/>
              <a:t>Accounting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 err="1"/>
              <a:t>Debt</a:t>
            </a:r>
            <a:r>
              <a:rPr lang="sv-SE" dirty="0"/>
              <a:t>-to- </a:t>
            </a:r>
            <a:r>
              <a:rPr lang="sv-SE" dirty="0" err="1"/>
              <a:t>equity</a:t>
            </a:r>
            <a:r>
              <a:rPr lang="sv-SE" dirty="0"/>
              <a:t>: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gearing</a:t>
            </a:r>
            <a:r>
              <a:rPr lang="sv-SE" dirty="0"/>
              <a:t>. </a:t>
            </a:r>
            <a:r>
              <a:rPr lang="sv-SE" dirty="0" err="1"/>
              <a:t>Finance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Net </a:t>
            </a:r>
            <a:r>
              <a:rPr lang="sv-SE" dirty="0" err="1"/>
              <a:t>debt</a:t>
            </a:r>
            <a:r>
              <a:rPr lang="sv-SE" dirty="0"/>
              <a:t> – to – EBITDA. </a:t>
            </a:r>
            <a:r>
              <a:rPr lang="sv-SE" dirty="0" err="1"/>
              <a:t>Financial</a:t>
            </a:r>
            <a:r>
              <a:rPr lang="sv-SE" dirty="0"/>
              <a:t> Risks/Ratings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5E62C0-EC8E-754D-94C3-CDF29C53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671B40-F2AF-0B4B-9988-E11C6B3B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7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7017DFB-28AD-3D4A-9FBD-A614712D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700" dirty="0"/>
              <a:t>New </a:t>
            </a:r>
            <a:r>
              <a:rPr lang="sv-SE" sz="2700" dirty="0" err="1"/>
              <a:t>Concept</a:t>
            </a:r>
            <a:r>
              <a:rPr lang="sv-SE" sz="2700" dirty="0"/>
              <a:t> – New Perception/Attention – New </a:t>
            </a:r>
            <a:r>
              <a:rPr lang="sv-SE" sz="2700" dirty="0" err="1"/>
              <a:t>Metrics</a:t>
            </a:r>
            <a:endParaRPr lang="sv-SE" sz="27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83933E1-3156-AE4A-8A94-E08652F2AB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8815" y="1752600"/>
            <a:ext cx="3192526" cy="4268688"/>
          </a:xfr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0B70883-CE34-B84C-A624-26573FC91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3166" y="1752600"/>
            <a:ext cx="4342184" cy="4052664"/>
          </a:xfrm>
        </p:spPr>
      </p:pic>
    </p:spTree>
    <p:extLst>
      <p:ext uri="{BB962C8B-B14F-4D97-AF65-F5344CB8AC3E}">
        <p14:creationId xmlns:p14="http://schemas.microsoft.com/office/powerpoint/2010/main" val="95368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29B888-EF2F-7C42-A59C-4AD40D91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The Case </a:t>
            </a:r>
            <a:r>
              <a:rPr lang="sv-SE" sz="3200" dirty="0" err="1"/>
              <a:t>of</a:t>
            </a:r>
            <a:r>
              <a:rPr lang="sv-SE" sz="3200" dirty="0"/>
              <a:t> Sandvik. </a:t>
            </a:r>
            <a:r>
              <a:rPr lang="sv-SE" sz="1800" dirty="0" err="1"/>
              <a:t>Christner</a:t>
            </a:r>
            <a:r>
              <a:rPr lang="sv-SE" sz="1800" dirty="0"/>
              <a:t>, 2015. ”The </a:t>
            </a:r>
            <a:r>
              <a:rPr lang="sv-SE" sz="1800" dirty="0" err="1"/>
              <a:t>Valuable</a:t>
            </a:r>
            <a:r>
              <a:rPr lang="sv-SE" sz="1800" dirty="0"/>
              <a:t> Organisation”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A7C7A3-E260-4444-91CE-EE9EB92D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….the management </a:t>
            </a:r>
            <a:r>
              <a:rPr lang="sv-SE" dirty="0" err="1"/>
              <a:t>introduced</a:t>
            </a:r>
            <a:r>
              <a:rPr lang="sv-SE" dirty="0"/>
              <a:t> a new 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targets</a:t>
            </a:r>
            <a:r>
              <a:rPr lang="sv-SE" dirty="0"/>
              <a:t> in the </a:t>
            </a:r>
            <a:r>
              <a:rPr lang="sv-SE" dirty="0" err="1"/>
              <a:t>year</a:t>
            </a:r>
            <a:r>
              <a:rPr lang="sv-SE" dirty="0"/>
              <a:t> 2000.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targets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</a:t>
            </a:r>
            <a:r>
              <a:rPr lang="sv-SE" b="1" dirty="0"/>
              <a:t>a new </a:t>
            </a:r>
            <a:r>
              <a:rPr lang="sv-SE" b="1" dirty="0" err="1"/>
              <a:t>target</a:t>
            </a:r>
            <a:r>
              <a:rPr lang="sv-SE" b="1" dirty="0"/>
              <a:t> for the </a:t>
            </a:r>
            <a:r>
              <a:rPr lang="sv-SE" b="1" dirty="0" err="1"/>
              <a:t>company’s</a:t>
            </a:r>
            <a:r>
              <a:rPr lang="sv-SE" b="1" dirty="0"/>
              <a:t> </a:t>
            </a:r>
            <a:r>
              <a:rPr lang="sv-SE" b="1" dirty="0" err="1"/>
              <a:t>capital</a:t>
            </a:r>
            <a:r>
              <a:rPr lang="sv-SE" b="1" dirty="0"/>
              <a:t> </a:t>
            </a:r>
            <a:r>
              <a:rPr lang="sv-SE" b="1" dirty="0" err="1"/>
              <a:t>structure</a:t>
            </a:r>
            <a:r>
              <a:rPr lang="sv-SE" b="1" dirty="0"/>
              <a:t>, </a:t>
            </a:r>
            <a:r>
              <a:rPr lang="sv-SE" b="1" dirty="0" err="1"/>
              <a:t>which</a:t>
            </a:r>
            <a:r>
              <a:rPr lang="sv-SE" b="1" dirty="0"/>
              <a:t> </a:t>
            </a:r>
            <a:r>
              <a:rPr lang="sv-SE" b="1" dirty="0" err="1"/>
              <a:t>was</a:t>
            </a:r>
            <a:r>
              <a:rPr lang="sv-SE" b="1" dirty="0"/>
              <a:t> the </a:t>
            </a:r>
            <a:r>
              <a:rPr lang="sv-SE" b="1" dirty="0" err="1"/>
              <a:t>first</a:t>
            </a:r>
            <a:r>
              <a:rPr lang="sv-SE" b="1" dirty="0"/>
              <a:t>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b="1" dirty="0" err="1"/>
              <a:t>that</a:t>
            </a:r>
            <a:r>
              <a:rPr lang="sv-SE" b="1" dirty="0"/>
              <a:t> the </a:t>
            </a:r>
            <a:r>
              <a:rPr lang="sv-SE" b="1" dirty="0" err="1"/>
              <a:t>company</a:t>
            </a:r>
            <a:r>
              <a:rPr lang="sv-SE" b="1" dirty="0"/>
              <a:t> </a:t>
            </a:r>
            <a:r>
              <a:rPr lang="sv-SE" b="1" dirty="0" err="1"/>
              <a:t>had</a:t>
            </a:r>
            <a:r>
              <a:rPr lang="sv-SE" b="1" dirty="0"/>
              <a:t> </a:t>
            </a:r>
            <a:r>
              <a:rPr lang="sv-SE" b="1" dirty="0" err="1"/>
              <a:t>publicly</a:t>
            </a:r>
            <a:r>
              <a:rPr lang="sv-SE" b="1" dirty="0"/>
              <a:t> </a:t>
            </a:r>
            <a:r>
              <a:rPr lang="sv-SE" b="1" dirty="0" err="1"/>
              <a:t>communicated</a:t>
            </a:r>
            <a:r>
              <a:rPr lang="sv-SE" b="1" dirty="0"/>
              <a:t> a </a:t>
            </a:r>
            <a:r>
              <a:rPr lang="sv-SE" b="1" dirty="0" err="1"/>
              <a:t>balance</a:t>
            </a:r>
            <a:r>
              <a:rPr lang="sv-SE" b="1" dirty="0"/>
              <a:t> </a:t>
            </a:r>
            <a:r>
              <a:rPr lang="sv-SE" b="1" dirty="0" err="1"/>
              <a:t>sheet</a:t>
            </a:r>
            <a:r>
              <a:rPr lang="sv-SE" b="1" dirty="0"/>
              <a:t> </a:t>
            </a:r>
            <a:r>
              <a:rPr lang="sv-SE" b="1" dirty="0" err="1"/>
              <a:t>target</a:t>
            </a:r>
            <a:r>
              <a:rPr lang="sv-SE" b="1" dirty="0"/>
              <a:t>.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 err="1"/>
              <a:t>Specifically</a:t>
            </a:r>
            <a:r>
              <a:rPr lang="sv-SE" dirty="0"/>
              <a:t>,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articulated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/>
              <a:t>the </a:t>
            </a:r>
            <a:r>
              <a:rPr lang="sv-SE" b="1" dirty="0" err="1"/>
              <a:t>debt</a:t>
            </a:r>
            <a:r>
              <a:rPr lang="sv-SE" b="1" dirty="0"/>
              <a:t>-to-</a:t>
            </a:r>
            <a:r>
              <a:rPr lang="sv-SE" b="1" dirty="0" err="1"/>
              <a:t>equity</a:t>
            </a:r>
            <a:r>
              <a:rPr lang="sv-SE" b="1" dirty="0"/>
              <a:t> </a:t>
            </a:r>
            <a:r>
              <a:rPr lang="sv-SE" dirty="0" err="1"/>
              <a:t>ratio</a:t>
            </a:r>
            <a:r>
              <a:rPr lang="sv-SE" dirty="0"/>
              <a:t>. </a:t>
            </a:r>
            <a:r>
              <a:rPr lang="sv-SE" dirty="0" err="1"/>
              <a:t>Hence</a:t>
            </a:r>
            <a:r>
              <a:rPr lang="sv-SE" dirty="0"/>
              <a:t>,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b="1" dirty="0" err="1"/>
              <a:t>marked</a:t>
            </a:r>
            <a:r>
              <a:rPr lang="sv-SE" b="1" dirty="0"/>
              <a:t> a </a:t>
            </a:r>
            <a:r>
              <a:rPr lang="sv-SE" b="1" dirty="0" err="1"/>
              <a:t>shift</a:t>
            </a:r>
            <a:r>
              <a:rPr lang="sv-SE" b="1" dirty="0"/>
              <a:t> in </a:t>
            </a:r>
            <a:r>
              <a:rPr lang="sv-SE" b="1" dirty="0" err="1"/>
              <a:t>how</a:t>
            </a:r>
            <a:r>
              <a:rPr lang="sv-SE" b="1" dirty="0"/>
              <a:t> the </a:t>
            </a:r>
            <a:r>
              <a:rPr lang="sv-SE" b="1" dirty="0" err="1"/>
              <a:t>balance</a:t>
            </a:r>
            <a:r>
              <a:rPr lang="sv-SE" b="1" dirty="0"/>
              <a:t> </a:t>
            </a:r>
            <a:r>
              <a:rPr lang="sv-SE" b="1" dirty="0" err="1"/>
              <a:t>sheet</a:t>
            </a:r>
            <a:r>
              <a:rPr lang="sv-SE" b="1" dirty="0"/>
              <a:t> </a:t>
            </a:r>
            <a:r>
              <a:rPr lang="sv-SE" b="1" dirty="0" err="1"/>
              <a:t>was</a:t>
            </a:r>
            <a:r>
              <a:rPr lang="sv-SE" b="1" dirty="0"/>
              <a:t> </a:t>
            </a:r>
            <a:r>
              <a:rPr lang="sv-SE" b="1" dirty="0" err="1"/>
              <a:t>valued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…the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previously</a:t>
            </a:r>
            <a:r>
              <a:rPr lang="sv-SE" dirty="0"/>
              <a:t> </a:t>
            </a:r>
            <a:r>
              <a:rPr lang="sv-SE" dirty="0" err="1"/>
              <a:t>primarily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discussed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b="1" dirty="0" err="1"/>
              <a:t>equity</a:t>
            </a:r>
            <a:r>
              <a:rPr lang="sv-SE" b="1" dirty="0"/>
              <a:t>- to-assets </a:t>
            </a:r>
            <a:r>
              <a:rPr lang="sv-SE" b="1" dirty="0" err="1"/>
              <a:t>ratio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In </a:t>
            </a:r>
            <a:r>
              <a:rPr lang="sv-SE" dirty="0" err="1"/>
              <a:t>contrast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equity</a:t>
            </a:r>
            <a:r>
              <a:rPr lang="sv-SE" dirty="0"/>
              <a:t>-to-assets </a:t>
            </a:r>
            <a:r>
              <a:rPr lang="sv-SE" dirty="0" err="1"/>
              <a:t>ratio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compared</a:t>
            </a:r>
            <a:r>
              <a:rPr lang="sv-SE" dirty="0"/>
              <a:t> the </a:t>
            </a:r>
            <a:r>
              <a:rPr lang="sv-SE" dirty="0" err="1"/>
              <a:t>company’s</a:t>
            </a:r>
            <a:r>
              <a:rPr lang="sv-SE" dirty="0"/>
              <a:t> </a:t>
            </a:r>
            <a:r>
              <a:rPr lang="sv-SE" dirty="0" err="1"/>
              <a:t>equity</a:t>
            </a:r>
            <a:r>
              <a:rPr lang="sv-SE" dirty="0"/>
              <a:t> to the total assets (i.e.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interest-bearing</a:t>
            </a:r>
            <a:r>
              <a:rPr lang="sv-SE" dirty="0"/>
              <a:t> and non- </a:t>
            </a:r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bearing</a:t>
            </a:r>
            <a:r>
              <a:rPr lang="sv-SE" dirty="0"/>
              <a:t> </a:t>
            </a:r>
            <a:r>
              <a:rPr lang="sv-SE" dirty="0" err="1"/>
              <a:t>liabilities</a:t>
            </a:r>
            <a:r>
              <a:rPr lang="sv-SE" dirty="0"/>
              <a:t>), </a:t>
            </a:r>
            <a:r>
              <a:rPr lang="sv-SE" b="1" dirty="0"/>
              <a:t>the </a:t>
            </a:r>
            <a:r>
              <a:rPr lang="sv-SE" b="1" dirty="0" err="1"/>
              <a:t>debt</a:t>
            </a:r>
            <a:r>
              <a:rPr lang="sv-SE" b="1" dirty="0"/>
              <a:t>-to-</a:t>
            </a:r>
            <a:r>
              <a:rPr lang="sv-SE" b="1" dirty="0" err="1"/>
              <a:t>equity</a:t>
            </a:r>
            <a:r>
              <a:rPr lang="sv-SE" b="1" dirty="0"/>
              <a:t> </a:t>
            </a:r>
            <a:r>
              <a:rPr lang="sv-SE" b="1" dirty="0" err="1"/>
              <a:t>ratio</a:t>
            </a:r>
            <a:r>
              <a:rPr lang="sv-SE" b="1" dirty="0"/>
              <a:t> </a:t>
            </a:r>
            <a:r>
              <a:rPr lang="sv-SE" b="1" dirty="0" err="1"/>
              <a:t>focused</a:t>
            </a:r>
            <a:r>
              <a:rPr lang="sv-SE" b="1" dirty="0"/>
              <a:t> </a:t>
            </a:r>
            <a:r>
              <a:rPr lang="sv-SE" b="1" dirty="0" err="1"/>
              <a:t>specifically</a:t>
            </a:r>
            <a:r>
              <a:rPr lang="sv-SE" b="1" dirty="0"/>
              <a:t> on the </a:t>
            </a:r>
            <a:r>
              <a:rPr lang="sv-SE" b="1" dirty="0" err="1"/>
              <a:t>company’s</a:t>
            </a:r>
            <a:r>
              <a:rPr lang="sv-SE" b="1" dirty="0"/>
              <a:t> </a:t>
            </a:r>
            <a:r>
              <a:rPr lang="sv-SE" b="1" dirty="0" err="1"/>
              <a:t>debt</a:t>
            </a:r>
            <a:r>
              <a:rPr lang="sv-SE" b="1" dirty="0"/>
              <a:t> </a:t>
            </a:r>
            <a:r>
              <a:rPr lang="sv-SE" dirty="0"/>
              <a:t>(i.e. </a:t>
            </a:r>
            <a:r>
              <a:rPr lang="sv-SE" dirty="0" err="1"/>
              <a:t>interest-bearing</a:t>
            </a:r>
            <a:r>
              <a:rPr lang="sv-SE" dirty="0"/>
              <a:t> </a:t>
            </a:r>
            <a:r>
              <a:rPr lang="sv-SE" dirty="0" err="1"/>
              <a:t>liabilities</a:t>
            </a:r>
            <a:r>
              <a:rPr lang="sv-SE" dirty="0"/>
              <a:t>). </a:t>
            </a:r>
            <a:r>
              <a:rPr lang="sv-SE" dirty="0" err="1"/>
              <a:t>This</a:t>
            </a:r>
            <a:r>
              <a:rPr lang="sv-SE" dirty="0"/>
              <a:t> new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b="1" dirty="0" err="1"/>
              <a:t>promoted</a:t>
            </a:r>
            <a:r>
              <a:rPr lang="sv-SE" b="1" dirty="0"/>
              <a:t> a focus on different </a:t>
            </a:r>
            <a:r>
              <a:rPr lang="sv-SE" b="1" dirty="0" err="1"/>
              <a:t>things</a:t>
            </a:r>
            <a:r>
              <a:rPr lang="sv-SE" b="1" dirty="0"/>
              <a:t>.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173772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4779</TotalTime>
  <Words>1435</Words>
  <Application>Microsoft Macintosh PowerPoint</Application>
  <PresentationFormat>Bildspel på skärmen (4:3)</PresentationFormat>
  <Paragraphs>95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2" baseType="lpstr">
      <vt:lpstr>ＭＳ Ｐゴシック</vt:lpstr>
      <vt:lpstr>Arial</vt:lpstr>
      <vt:lpstr>Calibri</vt:lpstr>
      <vt:lpstr>Universitetets mall</vt:lpstr>
      <vt:lpstr>Lecture 4: Debt Policy: From Leveraging to Deleveraging Balance Sheet</vt:lpstr>
      <vt:lpstr>Daniel Ek, Spotify 230123: strategy is important: Speed, Efficiency, Control Costs </vt:lpstr>
      <vt:lpstr>The need to become more efficient: layoffs! </vt:lpstr>
      <vt:lpstr>…and Stock Markets reaction…</vt:lpstr>
      <vt:lpstr>Disposition</vt:lpstr>
      <vt:lpstr>From Leverage to Deleverage (Investopia)</vt:lpstr>
      <vt:lpstr>New concepts</vt:lpstr>
      <vt:lpstr>New Concept – New Perception/Attention – New Metrics</vt:lpstr>
      <vt:lpstr>The Case of Sandvik. Christner, 2015. ”The Valuable Organisation”</vt:lpstr>
      <vt:lpstr>Christner,  ”The Valuable Organisation”, pp 116-117</vt:lpstr>
      <vt:lpstr>Continue…</vt:lpstr>
      <vt:lpstr>Sandvik New Rating S&amp;P, 2017 </vt:lpstr>
      <vt:lpstr>Arguments- rationale for upgrading: improved revenues &amp; profitability </vt:lpstr>
      <vt:lpstr>Cont, FFO – funds from operations vs Ebitda?</vt:lpstr>
      <vt:lpstr>According to internet (not ChatGPT!) Q: Difference between Profitability and Free Cash Flow?</vt:lpstr>
      <vt:lpstr>Answer: exampel Ericsson!</vt:lpstr>
      <vt:lpstr>New Financial Goals, Sandvik May 2022</vt:lpstr>
      <vt:lpstr>Strategy Shift: Growth!</vt:lpstr>
      <vt:lpstr>Growth needs Finance. Meet Sandvik 2022:2</vt:lpstr>
      <vt:lpstr>Sandvik Debt Structure, December 2022 </vt:lpstr>
      <vt:lpstr>Time Perspective – Maturity Profile</vt:lpstr>
      <vt:lpstr>Corporate Finance: Three major decisions</vt:lpstr>
      <vt:lpstr>Five major building blocks Brickely &amp; Smith, p 2</vt:lpstr>
      <vt:lpstr>The most importan one: Modigliani &amp; Miller (1958/1961) Brickely &amp; Smith, p 30  </vt:lpstr>
      <vt:lpstr>Capital Structure: Brickely &amp; Smith, p 86</vt:lpstr>
      <vt:lpstr>S&amp;P model</vt:lpstr>
      <vt:lpstr>Autoliv</vt:lpstr>
      <vt:lpstr>Arguments- Rationale</vt:lpstr>
      <vt:lpstr>Outlook: Scenarios </vt:lpstr>
      <vt:lpstr>Scenario: Assumptions &amp; Key Metrics</vt:lpstr>
      <vt:lpstr>Assumptions</vt:lpstr>
      <vt:lpstr>Peer comparison</vt:lpstr>
      <vt:lpstr>Financial Summary</vt:lpstr>
      <vt:lpstr>Value &amp; Valuation</vt:lpstr>
      <vt:lpstr>Time Frames and Hurdle Rates</vt:lpstr>
      <vt:lpstr>Growth good – but not always! Capex!</vt:lpstr>
      <vt:lpstr>Different Growth Rates – different Time Frames. Different FLOWS</vt:lpstr>
      <vt:lpstr>WACC </vt:lpstr>
    </vt:vector>
  </TitlesOfParts>
  <Company>Engelska parken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Microsoft Office-användare</cp:lastModifiedBy>
  <cp:revision>45</cp:revision>
  <dcterms:created xsi:type="dcterms:W3CDTF">2013-08-22T08:31:25Z</dcterms:created>
  <dcterms:modified xsi:type="dcterms:W3CDTF">2023-01-24T11:00:27Z</dcterms:modified>
</cp:coreProperties>
</file>