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sldIdLst>
    <p:sldId id="298" r:id="rId2"/>
    <p:sldId id="302" r:id="rId3"/>
    <p:sldId id="257" r:id="rId4"/>
    <p:sldId id="782" r:id="rId5"/>
    <p:sldId id="784" r:id="rId6"/>
    <p:sldId id="821" r:id="rId7"/>
    <p:sldId id="785" r:id="rId8"/>
    <p:sldId id="788" r:id="rId9"/>
    <p:sldId id="786" r:id="rId10"/>
    <p:sldId id="787" r:id="rId11"/>
    <p:sldId id="790" r:id="rId12"/>
    <p:sldId id="819" r:id="rId13"/>
    <p:sldId id="791" r:id="rId14"/>
    <p:sldId id="817" r:id="rId15"/>
    <p:sldId id="818" r:id="rId16"/>
    <p:sldId id="822" r:id="rId17"/>
    <p:sldId id="261" r:id="rId18"/>
    <p:sldId id="823" r:id="rId19"/>
    <p:sldId id="800" r:id="rId20"/>
    <p:sldId id="355" r:id="rId21"/>
    <p:sldId id="824" r:id="rId22"/>
    <p:sldId id="825" r:id="rId23"/>
    <p:sldId id="318" r:id="rId24"/>
    <p:sldId id="273" r:id="rId25"/>
    <p:sldId id="319" r:id="rId26"/>
    <p:sldId id="321" r:id="rId27"/>
    <p:sldId id="352" r:id="rId28"/>
    <p:sldId id="826" r:id="rId29"/>
    <p:sldId id="827" r:id="rId30"/>
    <p:sldId id="284" r:id="rId31"/>
    <p:sldId id="286" r:id="rId32"/>
    <p:sldId id="285" r:id="rId33"/>
    <p:sldId id="828" r:id="rId34"/>
    <p:sldId id="288" r:id="rId35"/>
    <p:sldId id="795" r:id="rId36"/>
    <p:sldId id="793" r:id="rId37"/>
    <p:sldId id="792" r:id="rId38"/>
    <p:sldId id="794" r:id="rId39"/>
    <p:sldId id="797" r:id="rId40"/>
    <p:sldId id="820" r:id="rId41"/>
    <p:sldId id="802" r:id="rId42"/>
    <p:sldId id="801" r:id="rId43"/>
    <p:sldId id="804" r:id="rId44"/>
    <p:sldId id="803" r:id="rId45"/>
    <p:sldId id="805" r:id="rId46"/>
    <p:sldId id="810" r:id="rId47"/>
    <p:sldId id="809" r:id="rId48"/>
    <p:sldId id="813" r:id="rId49"/>
    <p:sldId id="811" r:id="rId50"/>
    <p:sldId id="815" r:id="rId51"/>
    <p:sldId id="816" r:id="rId52"/>
    <p:sldId id="807" r:id="rId53"/>
    <p:sldId id="808" r:id="rId5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3"/>
    <p:restoredTop sz="94696"/>
  </p:normalViewPr>
  <p:slideViewPr>
    <p:cSldViewPr>
      <p:cViewPr varScale="1">
        <p:scale>
          <a:sx n="174" d="100"/>
          <a:sy n="174" d="100"/>
        </p:scale>
        <p:origin x="99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E6115-5D04-AA49-9DDB-EBECBF9C4457}" type="datetimeFigureOut">
              <a:rPr lang="sv-SE" smtClean="0"/>
              <a:t>2023-01-26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DB373-DC1F-3946-8062-84FD006761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41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3892C-B524-6F4A-A07B-00CF841D4602}" type="datetime1">
              <a:rPr lang="sv-SE" smtClean="0"/>
              <a:t>2023-01-26</a:t>
            </a:fld>
            <a:endParaRPr lang="sv-S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  <a:endParaRPr lang="sv-S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166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609600"/>
            <a:ext cx="6984776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8062664" cy="41148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41B86-E2DB-1247-9F91-FAEF2A987DE2}" type="datetime1">
              <a:rPr lang="sv-SE" smtClean="0"/>
              <a:t>2023-01-26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8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8232E-1C21-9A40-8779-E8EFB7B20C8F}" type="datetime1">
              <a:rPr lang="sv-SE" smtClean="0"/>
              <a:t>2023-01-26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609600"/>
            <a:ext cx="6984776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062664" cy="4114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DECC7-8274-A44A-A9E5-B8117CC55483}" type="datetime1">
              <a:rPr lang="sv-SE" smtClean="0"/>
              <a:t>2023-01-26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71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203EB-9D23-DF41-A2FA-5CEC3634E442}" type="datetime1">
              <a:rPr lang="sv-SE" smtClean="0"/>
              <a:t>2023-01-26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31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609600"/>
            <a:ext cx="6912768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28256" cy="4114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7F086-E0BC-D140-B09A-15D4ACACBC58}" type="datetime1">
              <a:rPr lang="sv-SE" smtClean="0"/>
              <a:t>2023-01-26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965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984776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1754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17544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DF7EF-37D0-5245-B49B-5E96D8AF725E}" type="datetime1">
              <a:rPr lang="sv-SE" smtClean="0"/>
              <a:t>2023-01-26</a:t>
            </a:fld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492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609600"/>
            <a:ext cx="6984776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E49FD-B5C4-4544-88DC-1BB34602BD3B}" type="datetime1">
              <a:rPr lang="sv-SE" smtClean="0"/>
              <a:t>2023-01-26</a:t>
            </a:fld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08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5661F-295C-2041-BB7A-BE0EE44D7F75}" type="datetime1">
              <a:rPr lang="sv-SE" smtClean="0"/>
              <a:t>2023-01-26</a:t>
            </a:fld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962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35696" y="285082"/>
            <a:ext cx="1653880" cy="10556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17A32-263E-6143-B5CA-CC2421268F65}" type="datetime1">
              <a:rPr lang="sv-SE" smtClean="0"/>
              <a:t>2023-01-26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790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F1A003-D7C8-1F49-8AC4-1A34A3A4A13B}" type="datetime1">
              <a:rPr lang="sv-SE" smtClean="0"/>
              <a:t>2023-01-26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44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290BFFBC-9065-E74F-9A1A-5DE03DA8A3C1}" type="datetime1">
              <a:rPr lang="sv-SE" smtClean="0"/>
              <a:t>2023-01-26</a:t>
            </a:fld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sv-SE"/>
              <a:t>Jan Lindvall 2023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  <p:pic>
        <p:nvPicPr>
          <p:cNvPr id="1031" name="Picture 7" descr="powertojob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895600" y="1600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sv-SE">
              <a:latin typeface="Arial" charset="0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94723C-3A6A-F344-B560-D29B1EFCA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55775"/>
          </a:xfrm>
        </p:spPr>
        <p:txBody>
          <a:bodyPr/>
          <a:lstStyle/>
          <a:p>
            <a:r>
              <a:rPr lang="sv-SE" sz="3200" dirty="0" err="1"/>
              <a:t>Lecture</a:t>
            </a:r>
            <a:r>
              <a:rPr lang="sv-SE" sz="3200" dirty="0"/>
              <a:t> 6 </a:t>
            </a:r>
            <a:r>
              <a:rPr lang="sv-SE" sz="3200" dirty="0" err="1"/>
              <a:t>Strategic</a:t>
            </a:r>
            <a:r>
              <a:rPr lang="sv-SE" sz="3200" dirty="0"/>
              <a:t> </a:t>
            </a:r>
            <a:r>
              <a:rPr lang="sv-SE" sz="3200" dirty="0" err="1"/>
              <a:t>Pillars</a:t>
            </a:r>
            <a:r>
              <a:rPr lang="sv-SE" sz="3200" dirty="0"/>
              <a:t> (</a:t>
            </a:r>
            <a:r>
              <a:rPr lang="sv-SE" sz="3200" dirty="0" err="1"/>
              <a:t>Strategy</a:t>
            </a:r>
            <a:r>
              <a:rPr lang="sv-SE" sz="3200" dirty="0"/>
              <a:t>) &amp; </a:t>
            </a:r>
            <a:r>
              <a:rPr lang="sv-SE" sz="3200" dirty="0" err="1"/>
              <a:t>Metrics</a:t>
            </a:r>
            <a:br>
              <a:rPr lang="sv-SE" sz="3200" dirty="0"/>
            </a:br>
            <a:r>
              <a:rPr lang="sv-SE" sz="1600" dirty="0" err="1"/>
              <a:t>January</a:t>
            </a:r>
            <a:r>
              <a:rPr lang="sv-SE" sz="1600" dirty="0"/>
              <a:t> 26, 2023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C2AB2F3-C3DC-BE4D-BBE8-0357EB986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/>
          <a:lstStyle/>
          <a:p>
            <a:r>
              <a:rPr lang="sv-SE" sz="2400" dirty="0"/>
              <a:t>Jan Lindvall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149C9AF-F6F1-8543-826F-76EFAF6E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B56FFDC-84D2-8846-878C-3E1F66F9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6523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3E0601-5B93-6B4F-9711-4A16DD3A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The Classic: Product &amp; Market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FEDF4E0-4309-2649-A667-A716B4063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608" y="2226469"/>
            <a:ext cx="6426784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09B6E84-C473-A147-B3EC-F74AADB3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3F099C2-25F8-9F46-AFA6-B128FE9E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505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0617E2-F3A8-EA45-98B7-38F68B3B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Porter : Industry </a:t>
            </a:r>
            <a:r>
              <a:rPr lang="sv-SE" dirty="0" err="1"/>
              <a:t>Structure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01EE1DD-075F-EC41-927A-04A5B848B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226469"/>
            <a:ext cx="7488831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9A12AC3-440E-A84F-A2A4-74F613E0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9DF065-EE31-1544-95D9-6300DD28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593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D9A360-81A6-774F-84B2-DC58AFA4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Porter Three </a:t>
            </a:r>
            <a:r>
              <a:rPr lang="sv-SE" dirty="0" err="1"/>
              <a:t>Generic</a:t>
            </a:r>
            <a:r>
              <a:rPr lang="sv-SE" dirty="0"/>
              <a:t> </a:t>
            </a:r>
            <a:r>
              <a:rPr lang="sv-SE" dirty="0" err="1"/>
              <a:t>Strategies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11C12CD-54CA-2E41-A0BA-64E945BAB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858" y="2226469"/>
            <a:ext cx="5542285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EA18701-BABC-0B4F-B55E-F1B6EF67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9E38336-E153-C543-B889-6823EBE2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484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48452B-2692-2348-B439-95915620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Porter </a:t>
            </a:r>
            <a:r>
              <a:rPr lang="sv-SE" dirty="0" err="1"/>
              <a:t>Value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 &amp; </a:t>
            </a:r>
            <a:r>
              <a:rPr lang="sv-SE" dirty="0" err="1"/>
              <a:t>Value</a:t>
            </a:r>
            <a:r>
              <a:rPr lang="sv-SE" dirty="0"/>
              <a:t> </a:t>
            </a:r>
            <a:r>
              <a:rPr lang="sv-SE" dirty="0" err="1"/>
              <a:t>Ssystems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B5D6E48-4344-2843-AE9F-4AA5109C9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125" y="2226469"/>
            <a:ext cx="6395750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F155465-E3FE-D341-AC9B-064EBC23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0EF209-C8B9-084A-BC8A-6A56D607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8444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690889-1BD4-F94F-A859-58EE5D97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 </a:t>
            </a:r>
            <a:r>
              <a:rPr lang="sv-SE" dirty="0" err="1"/>
              <a:t>Resource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view</a:t>
            </a:r>
            <a:r>
              <a:rPr lang="sv-SE" dirty="0"/>
              <a:t>: </a:t>
            </a:r>
            <a:r>
              <a:rPr lang="sv-SE" dirty="0" err="1"/>
              <a:t>Core</a:t>
            </a:r>
            <a:r>
              <a:rPr lang="sv-SE" dirty="0"/>
              <a:t> </a:t>
            </a:r>
            <a:r>
              <a:rPr lang="sv-SE" dirty="0" err="1"/>
              <a:t>Competence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DED1452-98B4-284F-9303-9FC5D5C67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65714"/>
            <a:ext cx="7886700" cy="3185013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A694A0D-3978-8647-A4D4-31585F2A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A6505F-0422-4A40-B6D7-491E3DEF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22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567F23-4AE3-7045-8AC3-5F0EAF70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SWOT – the </a:t>
            </a:r>
            <a:r>
              <a:rPr lang="sv-SE" dirty="0" err="1"/>
              <a:t>most</a:t>
            </a:r>
            <a:r>
              <a:rPr lang="sv-SE" dirty="0"/>
              <a:t> common </a:t>
            </a:r>
            <a:r>
              <a:rPr lang="sv-SE" dirty="0" err="1"/>
              <a:t>tool</a:t>
            </a:r>
            <a:r>
              <a:rPr lang="sv-SE" dirty="0"/>
              <a:t>!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BADD5E1-11C5-574E-8F82-506E073B0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236" y="2226469"/>
            <a:ext cx="5437529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570EA48-D7C6-8D40-8877-B63E605D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F119548-D49B-B944-AFED-50DD83E7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729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4C1BB2-196A-AC47-B890-FFD464F6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3.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”</a:t>
            </a:r>
            <a:r>
              <a:rPr lang="sv-SE" dirty="0" err="1"/>
              <a:t>Accounting</a:t>
            </a:r>
            <a:r>
              <a:rPr lang="sv-SE" dirty="0"/>
              <a:t> is the </a:t>
            </a:r>
            <a:r>
              <a:rPr lang="sv-SE" dirty="0" err="1"/>
              <a:t>language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business”…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29FD07CF-96B4-F347-A928-47741B408F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44" y="2343150"/>
            <a:ext cx="2528112" cy="3086100"/>
          </a:xfr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DBF11C2-647A-7042-8CD3-2A4988DBC8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1200" dirty="0"/>
              <a:t>The </a:t>
            </a:r>
            <a:r>
              <a:rPr lang="sv-SE" sz="1200" b="1" dirty="0" err="1"/>
              <a:t>entity’s</a:t>
            </a:r>
            <a:r>
              <a:rPr lang="sv-SE" sz="1200" b="1" dirty="0"/>
              <a:t> business </a:t>
            </a:r>
            <a:r>
              <a:rPr lang="sv-SE" sz="1200" b="1" dirty="0" err="1"/>
              <a:t>model</a:t>
            </a:r>
            <a:r>
              <a:rPr lang="sv-SE" sz="1200" dirty="0"/>
              <a:t>, </a:t>
            </a:r>
            <a:r>
              <a:rPr lang="sv-SE" sz="1200" dirty="0" err="1"/>
              <a:t>corporate</a:t>
            </a:r>
            <a:r>
              <a:rPr lang="sv-SE" sz="1200" dirty="0"/>
              <a:t> </a:t>
            </a:r>
            <a:r>
              <a:rPr lang="sv-SE" sz="1200" dirty="0" err="1"/>
              <a:t>performance</a:t>
            </a:r>
            <a:r>
              <a:rPr lang="sv-SE" sz="1200" dirty="0"/>
              <a:t> and the intentions </a:t>
            </a:r>
            <a:r>
              <a:rPr lang="sv-SE" sz="1200" dirty="0" err="1"/>
              <a:t>of</a:t>
            </a:r>
            <a:r>
              <a:rPr lang="sv-SE" sz="1200" dirty="0"/>
              <a:t> management </a:t>
            </a:r>
            <a:r>
              <a:rPr lang="sv-SE" sz="1200" dirty="0" err="1"/>
              <a:t>cannot</a:t>
            </a:r>
            <a:r>
              <a:rPr lang="sv-SE" sz="1200" dirty="0"/>
              <a:t> be </a:t>
            </a:r>
            <a:r>
              <a:rPr lang="sv-SE" sz="1200" b="1" dirty="0" err="1"/>
              <a:t>understood</a:t>
            </a:r>
            <a:r>
              <a:rPr lang="sv-SE" sz="1200" b="1" dirty="0"/>
              <a:t> by </a:t>
            </a:r>
            <a:r>
              <a:rPr lang="sv-SE" sz="1200" b="1" dirty="0" err="1"/>
              <a:t>simply</a:t>
            </a:r>
            <a:r>
              <a:rPr lang="sv-SE" sz="1200" b="1" dirty="0"/>
              <a:t> </a:t>
            </a:r>
            <a:r>
              <a:rPr lang="sv-SE" sz="1200" b="1" dirty="0" err="1"/>
              <a:t>focusing</a:t>
            </a:r>
            <a:r>
              <a:rPr lang="sv-SE" sz="1200" b="1" dirty="0"/>
              <a:t> on </a:t>
            </a:r>
            <a:r>
              <a:rPr lang="sv-SE" sz="1200" b="1" dirty="0" err="1"/>
              <a:t>financial</a:t>
            </a:r>
            <a:r>
              <a:rPr lang="sv-SE" sz="1200" b="1" dirty="0"/>
              <a:t> information and </a:t>
            </a:r>
            <a:r>
              <a:rPr lang="sv-SE" sz="1200" b="1" dirty="0" err="1"/>
              <a:t>financial</a:t>
            </a:r>
            <a:r>
              <a:rPr lang="sv-SE" sz="1200" b="1" dirty="0"/>
              <a:t> </a:t>
            </a:r>
            <a:r>
              <a:rPr lang="sv-SE" sz="1200" b="1" dirty="0" err="1"/>
              <a:t>statements</a:t>
            </a:r>
            <a:r>
              <a:rPr lang="sv-SE" sz="1200" b="1" dirty="0"/>
              <a:t>.</a:t>
            </a:r>
          </a:p>
          <a:p>
            <a:endParaRPr lang="sv-SE" sz="1200" dirty="0"/>
          </a:p>
          <a:p>
            <a:r>
              <a:rPr lang="sv-SE" sz="1200" b="1" dirty="0" err="1"/>
              <a:t>Integrated</a:t>
            </a:r>
            <a:r>
              <a:rPr lang="sv-SE" sz="1200" b="1" dirty="0"/>
              <a:t> </a:t>
            </a:r>
            <a:r>
              <a:rPr lang="sv-SE" sz="1200" b="1" dirty="0" err="1"/>
              <a:t>commentary</a:t>
            </a:r>
            <a:r>
              <a:rPr lang="sv-SE" sz="1200" b="1" dirty="0"/>
              <a:t> </a:t>
            </a:r>
            <a:r>
              <a:rPr lang="sv-SE" sz="1200" dirty="0" err="1"/>
              <a:t>could</a:t>
            </a:r>
            <a:r>
              <a:rPr lang="sv-SE" sz="1200" dirty="0"/>
              <a:t> </a:t>
            </a:r>
            <a:r>
              <a:rPr lang="sv-SE" sz="1200" dirty="0" err="1"/>
              <a:t>include</a:t>
            </a:r>
            <a:r>
              <a:rPr lang="sv-SE" sz="1200" dirty="0"/>
              <a:t> text, </a:t>
            </a:r>
            <a:r>
              <a:rPr lang="sv-SE" sz="1200" dirty="0" err="1"/>
              <a:t>tables</a:t>
            </a:r>
            <a:r>
              <a:rPr lang="sv-SE" sz="1200" dirty="0"/>
              <a:t>, </a:t>
            </a:r>
            <a:r>
              <a:rPr lang="sv-SE" sz="1200" dirty="0" err="1"/>
              <a:t>graphs</a:t>
            </a:r>
            <a:r>
              <a:rPr lang="sv-SE" sz="1200" dirty="0"/>
              <a:t> and </a:t>
            </a:r>
            <a:r>
              <a:rPr lang="sv-SE" sz="1200" dirty="0" err="1"/>
              <a:t>other</a:t>
            </a:r>
            <a:r>
              <a:rPr lang="sv-SE" sz="1200" dirty="0"/>
              <a:t> </a:t>
            </a:r>
            <a:r>
              <a:rPr lang="sv-SE" sz="1200" dirty="0" err="1"/>
              <a:t>visual</a:t>
            </a:r>
            <a:r>
              <a:rPr lang="sv-SE" sz="1200" dirty="0"/>
              <a:t> aids and </a:t>
            </a:r>
            <a:r>
              <a:rPr lang="sv-SE" sz="1200" dirty="0" err="1"/>
              <a:t>even</a:t>
            </a:r>
            <a:r>
              <a:rPr lang="sv-SE" sz="1200" dirty="0"/>
              <a:t> </a:t>
            </a:r>
            <a:r>
              <a:rPr lang="sv-SE" sz="1200" dirty="0" err="1"/>
              <a:t>dynamic</a:t>
            </a:r>
            <a:r>
              <a:rPr lang="sv-SE" sz="1200" dirty="0"/>
              <a:t> </a:t>
            </a:r>
            <a:r>
              <a:rPr lang="sv-SE" sz="1200" dirty="0" err="1"/>
              <a:t>ones</a:t>
            </a:r>
            <a:r>
              <a:rPr lang="sv-SE" sz="1200" dirty="0"/>
              <a:t>, </a:t>
            </a:r>
            <a:r>
              <a:rPr lang="sv-SE" sz="1200" dirty="0" err="1"/>
              <a:t>showing</a:t>
            </a:r>
            <a:r>
              <a:rPr lang="sv-SE" sz="1200" dirty="0"/>
              <a:t> </a:t>
            </a:r>
            <a:r>
              <a:rPr lang="sv-SE" sz="1200" b="1" dirty="0" err="1"/>
              <a:t>changes</a:t>
            </a:r>
            <a:r>
              <a:rPr lang="sv-SE" sz="1200" b="1" dirty="0"/>
              <a:t> </a:t>
            </a:r>
            <a:r>
              <a:rPr lang="sv-SE" sz="1200" dirty="0"/>
              <a:t>in </a:t>
            </a:r>
            <a:r>
              <a:rPr lang="sv-SE" sz="1200" dirty="0" err="1"/>
              <a:t>reported</a:t>
            </a:r>
            <a:r>
              <a:rPr lang="sv-SE" sz="1200" dirty="0"/>
              <a:t> </a:t>
            </a:r>
            <a:r>
              <a:rPr lang="sv-SE" sz="1200" dirty="0" err="1"/>
              <a:t>amounts</a:t>
            </a:r>
            <a:r>
              <a:rPr lang="sv-SE" sz="1200" dirty="0"/>
              <a:t> over </a:t>
            </a:r>
            <a:r>
              <a:rPr lang="sv-SE" sz="1200" dirty="0" err="1"/>
              <a:t>time</a:t>
            </a:r>
            <a:r>
              <a:rPr lang="sv-SE" sz="1200" dirty="0"/>
              <a:t>, </a:t>
            </a:r>
            <a:r>
              <a:rPr lang="sv-SE" sz="1200" dirty="0" err="1"/>
              <a:t>differences</a:t>
            </a:r>
            <a:r>
              <a:rPr lang="sv-SE" sz="1200" dirty="0"/>
              <a:t> in </a:t>
            </a:r>
            <a:r>
              <a:rPr lang="sv-SE" sz="1200" dirty="0" err="1"/>
              <a:t>amounts</a:t>
            </a:r>
            <a:r>
              <a:rPr lang="sv-SE" sz="1200" dirty="0"/>
              <a:t> from </a:t>
            </a:r>
            <a:r>
              <a:rPr lang="sv-SE" sz="1200" dirty="0" err="1"/>
              <a:t>one</a:t>
            </a:r>
            <a:r>
              <a:rPr lang="sv-SE" sz="1200" dirty="0"/>
              <a:t> </a:t>
            </a:r>
            <a:r>
              <a:rPr lang="sv-SE" sz="1200" b="1" dirty="0"/>
              <a:t>period to the </a:t>
            </a:r>
            <a:r>
              <a:rPr lang="sv-SE" sz="1200" b="1" dirty="0" err="1"/>
              <a:t>next</a:t>
            </a:r>
            <a:r>
              <a:rPr lang="sv-SE" sz="1200" b="1" dirty="0"/>
              <a:t>, </a:t>
            </a:r>
            <a:r>
              <a:rPr lang="sv-SE" sz="1200" dirty="0"/>
              <a:t>or </a:t>
            </a:r>
            <a:r>
              <a:rPr lang="sv-SE" sz="1200" dirty="0" err="1"/>
              <a:t>additional</a:t>
            </a:r>
            <a:r>
              <a:rPr lang="sv-SE" sz="1200" dirty="0"/>
              <a:t> </a:t>
            </a:r>
            <a:r>
              <a:rPr lang="sv-SE" sz="1200" b="1" dirty="0" err="1"/>
              <a:t>breakdowns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aggregated</a:t>
            </a:r>
            <a:r>
              <a:rPr lang="sv-SE" sz="1200" dirty="0"/>
              <a:t> </a:t>
            </a:r>
            <a:r>
              <a:rPr lang="sv-SE" sz="1200" dirty="0" err="1"/>
              <a:t>amounts</a:t>
            </a:r>
            <a:r>
              <a:rPr lang="sv-SE" sz="1200" dirty="0"/>
              <a:t>.</a:t>
            </a:r>
          </a:p>
          <a:p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2B0753A-7C0A-144C-AF07-472B22EE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EFAE4F5-A61D-6C4C-A9FC-1767DD41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3851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FCAD3B01-597A-D246-AE20-EFBC1804B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2456893"/>
            <a:ext cx="5805636" cy="2678695"/>
          </a:xfr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E7FEEBF7-AD31-AB40-B903-CAA6F0C0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3. </a:t>
            </a:r>
            <a:r>
              <a:rPr lang="sv-SE" dirty="0" err="1"/>
              <a:t>Need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different </a:t>
            </a:r>
            <a:r>
              <a:rPr lang="sv-SE" dirty="0" err="1"/>
              <a:t>types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data. </a:t>
            </a:r>
            <a:br>
              <a:rPr lang="sv-SE" dirty="0"/>
            </a:br>
            <a:r>
              <a:rPr lang="sv-SE" dirty="0"/>
              <a:t>(FEE, 2015)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4120A56-4522-704D-A1DD-63B77871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F256E3-5C55-1B4C-9B51-1C28F54F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4849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F48225-0DA0-B945-8D3B-01ACB59A1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dirty="0"/>
              <a:t>From(?) </a:t>
            </a:r>
            <a:r>
              <a:rPr lang="sv-SE" sz="2100" dirty="0" err="1"/>
              <a:t>Balanced</a:t>
            </a:r>
            <a:r>
              <a:rPr lang="sv-SE" sz="2100" dirty="0"/>
              <a:t> </a:t>
            </a:r>
            <a:r>
              <a:rPr lang="sv-SE" sz="2100" dirty="0" err="1"/>
              <a:t>Scorecard</a:t>
            </a:r>
            <a:r>
              <a:rPr lang="sv-SE" sz="2100" dirty="0"/>
              <a:t> to </a:t>
            </a:r>
            <a:r>
              <a:rPr lang="sv-SE" sz="2100" b="1" dirty="0"/>
              <a:t>KPI:s (</a:t>
            </a:r>
            <a:r>
              <a:rPr lang="sv-SE" sz="2100" b="1" dirty="0" err="1"/>
              <a:t>Key</a:t>
            </a:r>
            <a:r>
              <a:rPr lang="sv-SE" sz="2100" b="1" dirty="0"/>
              <a:t> </a:t>
            </a:r>
            <a:r>
              <a:rPr lang="sv-SE" sz="2100" b="1" dirty="0" err="1"/>
              <a:t>Performance</a:t>
            </a:r>
            <a:r>
              <a:rPr lang="sv-SE" sz="2100" b="1" dirty="0"/>
              <a:t> </a:t>
            </a:r>
            <a:r>
              <a:rPr lang="sv-SE" sz="2100" b="1" dirty="0" err="1"/>
              <a:t>Indicators</a:t>
            </a:r>
            <a:r>
              <a:rPr lang="sv-SE" sz="2100" b="1" dirty="0"/>
              <a:t>). 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35AFA544-F27E-2E4B-99AF-5498A59EFD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726923"/>
            <a:ext cx="3075198" cy="2268251"/>
          </a:xfr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6370B3DC-1DE5-4B4A-B26F-7678E7CDE4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1500" dirty="0"/>
              <a:t>Relation </a:t>
            </a:r>
            <a:r>
              <a:rPr lang="sv-SE" sz="1500" dirty="0" err="1"/>
              <a:t>strategy</a:t>
            </a:r>
            <a:r>
              <a:rPr lang="sv-SE" sz="1500" dirty="0"/>
              <a:t> – </a:t>
            </a:r>
            <a:r>
              <a:rPr lang="sv-SE" sz="1500" dirty="0" err="1"/>
              <a:t>measurements</a:t>
            </a:r>
            <a:r>
              <a:rPr lang="sv-SE" sz="1500" dirty="0"/>
              <a:t> (</a:t>
            </a:r>
            <a:r>
              <a:rPr lang="sv-SE" sz="1500" dirty="0" err="1"/>
              <a:t>metrics</a:t>
            </a:r>
            <a:r>
              <a:rPr lang="sv-SE" sz="1500" dirty="0"/>
              <a:t>).</a:t>
            </a:r>
          </a:p>
          <a:p>
            <a:r>
              <a:rPr lang="sv-SE" sz="1500" dirty="0"/>
              <a:t>From </a:t>
            </a:r>
            <a:r>
              <a:rPr lang="sv-SE" sz="1500" dirty="0" err="1"/>
              <a:t>one</a:t>
            </a:r>
            <a:r>
              <a:rPr lang="sv-SE" sz="1500" dirty="0"/>
              <a:t>-dimension to multi-</a:t>
            </a:r>
            <a:r>
              <a:rPr lang="sv-SE" sz="1500" dirty="0" err="1"/>
              <a:t>dimensional</a:t>
            </a:r>
            <a:r>
              <a:rPr lang="sv-SE" sz="1500" dirty="0"/>
              <a:t>.  </a:t>
            </a:r>
          </a:p>
          <a:p>
            <a:r>
              <a:rPr lang="sv-SE" sz="1500" dirty="0" err="1"/>
              <a:t>Metrics</a:t>
            </a:r>
            <a:r>
              <a:rPr lang="sv-SE" sz="1500" dirty="0"/>
              <a:t> </a:t>
            </a:r>
            <a:r>
              <a:rPr lang="sv-SE" sz="1500" dirty="0" err="1"/>
              <a:t>identified</a:t>
            </a:r>
            <a:r>
              <a:rPr lang="sv-SE" sz="1500" dirty="0"/>
              <a:t> and </a:t>
            </a:r>
            <a:r>
              <a:rPr lang="sv-SE" sz="1500" dirty="0" err="1"/>
              <a:t>defined</a:t>
            </a:r>
            <a:r>
              <a:rPr lang="sv-SE" sz="1500" dirty="0"/>
              <a:t> by humans, </a:t>
            </a:r>
            <a:r>
              <a:rPr lang="sv-SE" sz="1500" dirty="0" err="1"/>
              <a:t>processed</a:t>
            </a:r>
            <a:r>
              <a:rPr lang="sv-SE" sz="1500" dirty="0"/>
              <a:t> and </a:t>
            </a:r>
            <a:r>
              <a:rPr lang="sv-SE" sz="1500" dirty="0" err="1"/>
              <a:t>stored</a:t>
            </a:r>
            <a:r>
              <a:rPr lang="sv-SE" sz="1500" dirty="0"/>
              <a:t> by and ”</a:t>
            </a:r>
            <a:r>
              <a:rPr lang="sv-SE" sz="1500" dirty="0" err="1"/>
              <a:t>informationsystems</a:t>
            </a:r>
            <a:r>
              <a:rPr lang="sv-SE" sz="1500" dirty="0"/>
              <a:t> and </a:t>
            </a:r>
            <a:r>
              <a:rPr lang="sv-SE" sz="1500" dirty="0" err="1"/>
              <a:t>machines</a:t>
            </a:r>
            <a:r>
              <a:rPr lang="sv-SE" sz="1500" dirty="0"/>
              <a:t>”.</a:t>
            </a:r>
          </a:p>
          <a:p>
            <a:r>
              <a:rPr lang="sv-SE" sz="1500" dirty="0" err="1"/>
              <a:t>Dashboards</a:t>
            </a:r>
            <a:r>
              <a:rPr lang="sv-SE" sz="1500" dirty="0"/>
              <a:t>: </a:t>
            </a:r>
            <a:r>
              <a:rPr lang="sv-SE" sz="1500" dirty="0" err="1"/>
              <a:t>Key</a:t>
            </a:r>
            <a:r>
              <a:rPr lang="sv-SE" sz="1500" dirty="0"/>
              <a:t> </a:t>
            </a:r>
            <a:r>
              <a:rPr lang="sv-SE" sz="1500" dirty="0" err="1"/>
              <a:t>Performance</a:t>
            </a:r>
            <a:r>
              <a:rPr lang="sv-SE" sz="1500" dirty="0"/>
              <a:t> </a:t>
            </a:r>
            <a:r>
              <a:rPr lang="sv-SE" sz="1500" dirty="0" err="1"/>
              <a:t>Indicators</a:t>
            </a:r>
            <a:r>
              <a:rPr lang="sv-SE" sz="1500" dirty="0"/>
              <a:t> (KPI:s)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08A3A9D-BCF4-374C-9EE0-B4EC0D97A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C6B9046-7B93-F140-AA23-E9CC2B30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5198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1908FA-4B5F-534D-A698-749E911E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3. </a:t>
            </a:r>
            <a:r>
              <a:rPr lang="sv-SE" dirty="0" err="1"/>
              <a:t>Metrics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51DD926-C387-CD41-999C-BC15B5BC7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698" y="2226469"/>
            <a:ext cx="6846605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2F84214-4B71-7E41-9103-DAD4A26E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169479D-BA67-B049-A1BC-4A9E42D7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438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F10045-9274-214E-BA16-3CF730FAB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Connection </a:t>
            </a:r>
            <a:r>
              <a:rPr lang="sv-SE" dirty="0" err="1"/>
              <a:t>Metrics</a:t>
            </a:r>
            <a:r>
              <a:rPr lang="sv-SE" dirty="0"/>
              <a:t> and Information Systems </a:t>
            </a:r>
            <a:r>
              <a:rPr lang="sv-SE" sz="1800" dirty="0"/>
              <a:t>(</a:t>
            </a:r>
            <a:r>
              <a:rPr lang="sv-SE" sz="1800" dirty="0" err="1"/>
              <a:t>Eckerson</a:t>
            </a:r>
            <a:r>
              <a:rPr lang="sv-SE" sz="1800" dirty="0"/>
              <a:t>, TDWI, 2009)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1CCB9922-1CB3-6748-BBF2-C4B39C70E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916832"/>
            <a:ext cx="8424936" cy="4331568"/>
          </a:xfr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CE3DC4-A65E-3A45-95C5-83EA5BA2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A90C03C-C797-5441-BFBC-885BDFB0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396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44B773-ABD9-474B-A66E-F4CD29ED1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3. Decision systems  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76BE98F7-94B0-1F4B-8B09-354912518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2454959"/>
            <a:ext cx="6047185" cy="2862484"/>
          </a:xfr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7430647-B44F-F142-97A2-F44D8F4D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6D8E5B-BF14-6545-8928-47573A7A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2494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CB5AD0-FD3F-7648-BDFA-B764CC03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/>
              <a:t>4. Business </a:t>
            </a:r>
            <a:r>
              <a:rPr lang="sv-SE" sz="3200" dirty="0" err="1"/>
              <a:t>Models</a:t>
            </a:r>
            <a:r>
              <a:rPr lang="sv-SE" sz="3200" dirty="0"/>
              <a:t> – </a:t>
            </a:r>
            <a:r>
              <a:rPr lang="sv-SE" sz="3200" dirty="0" err="1"/>
              <a:t>stories</a:t>
            </a:r>
            <a:r>
              <a:rPr lang="sv-SE" sz="3200" dirty="0"/>
              <a:t> </a:t>
            </a:r>
            <a:r>
              <a:rPr lang="sv-SE" sz="3200" dirty="0" err="1"/>
              <a:t>about</a:t>
            </a:r>
            <a:r>
              <a:rPr lang="sv-SE" sz="3200" dirty="0"/>
              <a:t> VALUE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2D9E45-E9BA-874D-8F10-FB766E3AB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”Business </a:t>
            </a:r>
            <a:r>
              <a:rPr lang="sv-SE" dirty="0" err="1"/>
              <a:t>models</a:t>
            </a:r>
            <a:r>
              <a:rPr lang="sv-SE" dirty="0"/>
              <a:t>, </a:t>
            </a:r>
            <a:r>
              <a:rPr lang="sv-SE" dirty="0" err="1"/>
              <a:t>though</a:t>
            </a:r>
            <a:r>
              <a:rPr lang="sv-SE" dirty="0"/>
              <a:t>,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anything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arcane</a:t>
            </a:r>
            <a:r>
              <a:rPr lang="sv-SE" dirty="0"/>
              <a:t>.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, at </a:t>
            </a:r>
            <a:r>
              <a:rPr lang="sv-SE" dirty="0" err="1"/>
              <a:t>heart</a:t>
            </a:r>
            <a:r>
              <a:rPr lang="sv-SE" dirty="0"/>
              <a:t>, </a:t>
            </a:r>
            <a:r>
              <a:rPr lang="sv-SE" b="1" dirty="0" err="1"/>
              <a:t>stories</a:t>
            </a:r>
            <a:r>
              <a:rPr lang="sv-SE" dirty="0"/>
              <a:t> – </a:t>
            </a:r>
            <a:r>
              <a:rPr lang="sv-SE" dirty="0" err="1"/>
              <a:t>stories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explain</a:t>
            </a:r>
            <a:r>
              <a:rPr lang="sv-SE" dirty="0"/>
              <a:t> </a:t>
            </a:r>
            <a:r>
              <a:rPr lang="sv-SE" b="1" dirty="0" err="1"/>
              <a:t>how</a:t>
            </a:r>
            <a:r>
              <a:rPr lang="sv-SE" b="1" dirty="0"/>
              <a:t> </a:t>
            </a:r>
            <a:r>
              <a:rPr lang="sv-SE" b="1" dirty="0" err="1"/>
              <a:t>enterprises</a:t>
            </a:r>
            <a:r>
              <a:rPr lang="sv-SE" b="1" dirty="0"/>
              <a:t> </a:t>
            </a:r>
            <a:r>
              <a:rPr lang="sv-SE" b="1" dirty="0" err="1"/>
              <a:t>work</a:t>
            </a:r>
            <a:r>
              <a:rPr lang="sv-SE" dirty="0"/>
              <a:t>. A </a:t>
            </a:r>
            <a:r>
              <a:rPr lang="sv-SE" dirty="0" err="1"/>
              <a:t>good</a:t>
            </a:r>
            <a:r>
              <a:rPr lang="sv-SE" dirty="0"/>
              <a:t> business </a:t>
            </a:r>
            <a:r>
              <a:rPr lang="sv-SE" dirty="0" err="1"/>
              <a:t>model</a:t>
            </a:r>
            <a:r>
              <a:rPr lang="sv-SE" dirty="0"/>
              <a:t> </a:t>
            </a:r>
            <a:r>
              <a:rPr lang="sv-SE" dirty="0" err="1"/>
              <a:t>answers</a:t>
            </a:r>
            <a:r>
              <a:rPr lang="sv-SE" dirty="0"/>
              <a:t> Peter </a:t>
            </a:r>
            <a:r>
              <a:rPr lang="sv-SE" dirty="0" err="1"/>
              <a:t>Drucker’s</a:t>
            </a:r>
            <a:r>
              <a:rPr lang="sv-SE" dirty="0"/>
              <a:t> age-old </a:t>
            </a:r>
            <a:r>
              <a:rPr lang="sv-SE" dirty="0" err="1"/>
              <a:t>questions</a:t>
            </a:r>
            <a:r>
              <a:rPr lang="sv-SE" dirty="0"/>
              <a:t>: </a:t>
            </a:r>
            <a:r>
              <a:rPr lang="sv-SE" b="1" dirty="0" err="1"/>
              <a:t>Who</a:t>
            </a:r>
            <a:r>
              <a:rPr lang="sv-SE" dirty="0"/>
              <a:t> is the </a:t>
            </a:r>
            <a:r>
              <a:rPr lang="sv-SE" dirty="0" err="1"/>
              <a:t>customer</a:t>
            </a:r>
            <a:r>
              <a:rPr lang="sv-SE" dirty="0"/>
              <a:t>? And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the </a:t>
            </a:r>
            <a:r>
              <a:rPr lang="sv-SE" b="1" dirty="0" err="1"/>
              <a:t>customer</a:t>
            </a:r>
            <a:r>
              <a:rPr lang="sv-SE" b="1" dirty="0"/>
              <a:t> </a:t>
            </a:r>
            <a:r>
              <a:rPr lang="sv-SE" b="1" dirty="0" err="1"/>
              <a:t>value</a:t>
            </a:r>
            <a:r>
              <a:rPr lang="sv-SE" b="1" dirty="0"/>
              <a:t>? </a:t>
            </a:r>
            <a:r>
              <a:rPr lang="sv-SE" dirty="0"/>
              <a:t>It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answers</a:t>
            </a:r>
            <a:r>
              <a:rPr lang="sv-SE" dirty="0"/>
              <a:t> the fundamental </a:t>
            </a:r>
            <a:r>
              <a:rPr lang="sv-SE" dirty="0" err="1"/>
              <a:t>questions</a:t>
            </a:r>
            <a:r>
              <a:rPr lang="sv-SE" dirty="0"/>
              <a:t> </a:t>
            </a:r>
            <a:r>
              <a:rPr lang="sv-SE" dirty="0" err="1"/>
              <a:t>every</a:t>
            </a:r>
            <a:r>
              <a:rPr lang="sv-SE" dirty="0"/>
              <a:t> manager must ask:</a:t>
            </a:r>
            <a:r>
              <a:rPr lang="sv-SE" b="1" dirty="0"/>
              <a:t> </a:t>
            </a:r>
            <a:r>
              <a:rPr lang="sv-SE" b="1" dirty="0" err="1"/>
              <a:t>How</a:t>
            </a:r>
            <a:r>
              <a:rPr lang="sv-SE" b="1" dirty="0"/>
              <a:t> do </a:t>
            </a:r>
            <a:r>
              <a:rPr lang="sv-SE" b="1" dirty="0" err="1"/>
              <a:t>we</a:t>
            </a:r>
            <a:r>
              <a:rPr lang="sv-SE" b="1" dirty="0"/>
              <a:t> make </a:t>
            </a:r>
            <a:r>
              <a:rPr lang="sv-SE" b="1" dirty="0" err="1"/>
              <a:t>money</a:t>
            </a:r>
            <a:r>
              <a:rPr lang="sv-SE" b="1" dirty="0"/>
              <a:t> in </a:t>
            </a:r>
            <a:r>
              <a:rPr lang="sv-SE" b="1" dirty="0" err="1"/>
              <a:t>this</a:t>
            </a:r>
            <a:r>
              <a:rPr lang="sv-SE" b="1" dirty="0"/>
              <a:t> business? </a:t>
            </a:r>
            <a:r>
              <a:rPr lang="sv-SE" dirty="0" err="1"/>
              <a:t>What</a:t>
            </a:r>
            <a:r>
              <a:rPr lang="sv-SE" dirty="0"/>
              <a:t> is the </a:t>
            </a:r>
            <a:r>
              <a:rPr lang="sv-SE" dirty="0" err="1"/>
              <a:t>underlying</a:t>
            </a:r>
            <a:r>
              <a:rPr lang="sv-SE" dirty="0"/>
              <a:t> </a:t>
            </a:r>
            <a:r>
              <a:rPr lang="sv-SE" b="1" dirty="0" err="1"/>
              <a:t>economic</a:t>
            </a:r>
            <a:r>
              <a:rPr lang="sv-SE" b="1" dirty="0"/>
              <a:t> </a:t>
            </a:r>
            <a:r>
              <a:rPr lang="sv-SE" b="1" dirty="0" err="1"/>
              <a:t>logic</a:t>
            </a:r>
            <a:r>
              <a:rPr lang="sv-SE" b="1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explains</a:t>
            </a:r>
            <a:r>
              <a:rPr lang="sv-SE" dirty="0"/>
              <a:t>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deliver</a:t>
            </a:r>
            <a:r>
              <a:rPr lang="sv-SE" dirty="0"/>
              <a:t> </a:t>
            </a:r>
            <a:r>
              <a:rPr lang="sv-SE" dirty="0" err="1"/>
              <a:t>value</a:t>
            </a:r>
            <a:r>
              <a:rPr lang="sv-SE" dirty="0"/>
              <a:t> to </a:t>
            </a:r>
            <a:r>
              <a:rPr lang="sv-SE" dirty="0" err="1"/>
              <a:t>customers</a:t>
            </a:r>
            <a:r>
              <a:rPr lang="sv-SE" dirty="0"/>
              <a:t> at an </a:t>
            </a:r>
            <a:r>
              <a:rPr lang="sv-SE" dirty="0" err="1"/>
              <a:t>appropriate</a:t>
            </a:r>
            <a:r>
              <a:rPr lang="sv-SE" dirty="0"/>
              <a:t> </a:t>
            </a:r>
            <a:r>
              <a:rPr lang="sv-SE" dirty="0" err="1"/>
              <a:t>cost</a:t>
            </a:r>
            <a:r>
              <a:rPr lang="sv-SE" dirty="0"/>
              <a:t>? </a:t>
            </a:r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2A773EF-0415-7A42-9EB1-3A5AB1F4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84A0D2-DEC4-824D-9BF7-22E82375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013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7B0898-F453-924F-ABC9-53855F85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4. Business </a:t>
            </a:r>
            <a:r>
              <a:rPr lang="sv-SE" dirty="0" err="1"/>
              <a:t>Models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D1EEAC-ECE7-1048-AFCE-E6E267793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”…all new business </a:t>
            </a:r>
            <a:r>
              <a:rPr lang="sv-SE" dirty="0" err="1"/>
              <a:t>models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variations on the </a:t>
            </a:r>
            <a:r>
              <a:rPr lang="sv-SE" b="1" dirty="0" err="1"/>
              <a:t>generic</a:t>
            </a:r>
            <a:r>
              <a:rPr lang="sv-SE" b="1" dirty="0"/>
              <a:t> </a:t>
            </a:r>
            <a:r>
              <a:rPr lang="sv-SE" b="1" dirty="0" err="1"/>
              <a:t>value</a:t>
            </a:r>
            <a:r>
              <a:rPr lang="sv-SE" b="1" dirty="0"/>
              <a:t> </a:t>
            </a:r>
            <a:r>
              <a:rPr lang="sv-SE" b="1" dirty="0" err="1"/>
              <a:t>chain</a:t>
            </a:r>
            <a:r>
              <a:rPr lang="sv-SE" b="1" dirty="0"/>
              <a:t> </a:t>
            </a:r>
            <a:r>
              <a:rPr lang="sv-SE" dirty="0" err="1"/>
              <a:t>underlying</a:t>
            </a:r>
            <a:r>
              <a:rPr lang="sv-SE" dirty="0"/>
              <a:t> all </a:t>
            </a:r>
            <a:r>
              <a:rPr lang="sv-SE" dirty="0" err="1"/>
              <a:t>businesses</a:t>
            </a:r>
            <a:r>
              <a:rPr lang="sv-SE" dirty="0"/>
              <a:t>. </a:t>
            </a:r>
            <a:r>
              <a:rPr lang="sv-SE" dirty="0" err="1"/>
              <a:t>Broadly</a:t>
            </a:r>
            <a:r>
              <a:rPr lang="sv-SE" dirty="0"/>
              <a:t> </a:t>
            </a:r>
            <a:r>
              <a:rPr lang="sv-SE" dirty="0" err="1"/>
              <a:t>speaking</a:t>
            </a:r>
            <a:r>
              <a:rPr lang="sv-SE" dirty="0"/>
              <a:t>,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 has </a:t>
            </a:r>
            <a:r>
              <a:rPr lang="sv-SE" dirty="0" err="1"/>
              <a:t>two</a:t>
            </a:r>
            <a:r>
              <a:rPr lang="sv-SE" dirty="0"/>
              <a:t> parts. Part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includes</a:t>
            </a:r>
            <a:r>
              <a:rPr lang="sv-SE" dirty="0"/>
              <a:t> all the </a:t>
            </a:r>
            <a:r>
              <a:rPr lang="sv-SE" dirty="0" err="1"/>
              <a:t>activities</a:t>
            </a:r>
            <a:r>
              <a:rPr lang="sv-SE" dirty="0"/>
              <a:t> </a:t>
            </a:r>
            <a:r>
              <a:rPr lang="sv-SE" dirty="0" err="1"/>
              <a:t>associated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b="1" dirty="0" err="1"/>
              <a:t>making</a:t>
            </a:r>
            <a:r>
              <a:rPr lang="sv-SE" b="1" dirty="0"/>
              <a:t> </a:t>
            </a:r>
            <a:r>
              <a:rPr lang="sv-SE" b="1" dirty="0" err="1"/>
              <a:t>something</a:t>
            </a:r>
            <a:r>
              <a:rPr lang="sv-SE" dirty="0"/>
              <a:t>: designing it, </a:t>
            </a:r>
            <a:r>
              <a:rPr lang="sv-SE" dirty="0" err="1"/>
              <a:t>purchasing</a:t>
            </a:r>
            <a:r>
              <a:rPr lang="sv-SE" dirty="0"/>
              <a:t> </a:t>
            </a:r>
            <a:r>
              <a:rPr lang="sv-SE" dirty="0" err="1"/>
              <a:t>raw</a:t>
            </a:r>
            <a:r>
              <a:rPr lang="sv-SE" dirty="0"/>
              <a:t> materials, </a:t>
            </a:r>
            <a:r>
              <a:rPr lang="sv-SE" dirty="0" err="1"/>
              <a:t>manufacturing</a:t>
            </a:r>
            <a:r>
              <a:rPr lang="sv-SE" dirty="0"/>
              <a:t>, and so on. Part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includes</a:t>
            </a:r>
            <a:r>
              <a:rPr lang="sv-SE" dirty="0"/>
              <a:t> all the </a:t>
            </a:r>
            <a:r>
              <a:rPr lang="sv-SE" dirty="0" err="1"/>
              <a:t>activities</a:t>
            </a:r>
            <a:r>
              <a:rPr lang="sv-SE" dirty="0"/>
              <a:t> </a:t>
            </a:r>
            <a:r>
              <a:rPr lang="sv-SE" dirty="0" err="1"/>
              <a:t>associated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b="1" dirty="0" err="1"/>
              <a:t>selling</a:t>
            </a:r>
            <a:r>
              <a:rPr lang="sv-SE" b="1" dirty="0"/>
              <a:t> </a:t>
            </a:r>
            <a:r>
              <a:rPr lang="sv-SE" b="1" dirty="0" err="1"/>
              <a:t>something</a:t>
            </a:r>
            <a:r>
              <a:rPr lang="sv-SE" b="1" dirty="0"/>
              <a:t>: </a:t>
            </a:r>
            <a:r>
              <a:rPr lang="sv-SE" dirty="0" err="1"/>
              <a:t>finding</a:t>
            </a:r>
            <a:r>
              <a:rPr lang="sv-SE" dirty="0"/>
              <a:t> and </a:t>
            </a:r>
            <a:r>
              <a:rPr lang="sv-SE" dirty="0" err="1"/>
              <a:t>reaching</a:t>
            </a:r>
            <a:r>
              <a:rPr lang="sv-SE" dirty="0"/>
              <a:t> </a:t>
            </a:r>
            <a:r>
              <a:rPr lang="sv-SE" dirty="0" err="1"/>
              <a:t>customers</a:t>
            </a:r>
            <a:r>
              <a:rPr lang="sv-SE" dirty="0"/>
              <a:t>, </a:t>
            </a:r>
            <a:r>
              <a:rPr lang="sv-SE" dirty="0" err="1"/>
              <a:t>transacting</a:t>
            </a:r>
            <a:r>
              <a:rPr lang="sv-SE" dirty="0"/>
              <a:t> a </a:t>
            </a:r>
            <a:r>
              <a:rPr lang="sv-SE" dirty="0" err="1"/>
              <a:t>sale</a:t>
            </a:r>
            <a:r>
              <a:rPr lang="sv-SE" dirty="0"/>
              <a:t>, </a:t>
            </a:r>
            <a:r>
              <a:rPr lang="sv-SE" dirty="0" err="1"/>
              <a:t>distributing</a:t>
            </a:r>
            <a:r>
              <a:rPr lang="sv-SE" dirty="0"/>
              <a:t> the </a:t>
            </a:r>
            <a:r>
              <a:rPr lang="sv-SE" dirty="0" err="1"/>
              <a:t>product</a:t>
            </a:r>
            <a:r>
              <a:rPr lang="sv-SE" dirty="0"/>
              <a:t> or </a:t>
            </a:r>
            <a:r>
              <a:rPr lang="sv-SE" dirty="0" err="1"/>
              <a:t>delivering</a:t>
            </a:r>
            <a:r>
              <a:rPr lang="sv-SE" dirty="0"/>
              <a:t> the service.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1200" dirty="0" err="1"/>
              <a:t>Magretta</a:t>
            </a:r>
            <a:r>
              <a:rPr lang="sv-SE" sz="1200" dirty="0"/>
              <a:t> 2002, </a:t>
            </a:r>
            <a:r>
              <a:rPr lang="sv-SE" sz="1200" dirty="0" err="1"/>
              <a:t>Why</a:t>
            </a:r>
            <a:r>
              <a:rPr lang="sv-SE" sz="1200" dirty="0"/>
              <a:t> Business </a:t>
            </a:r>
            <a:r>
              <a:rPr lang="sv-SE" sz="1200" dirty="0" err="1"/>
              <a:t>Models</a:t>
            </a:r>
            <a:r>
              <a:rPr lang="sv-SE" sz="1200" dirty="0"/>
              <a:t> </a:t>
            </a:r>
            <a:r>
              <a:rPr lang="sv-SE" sz="1200" dirty="0" err="1"/>
              <a:t>Matter</a:t>
            </a:r>
            <a:r>
              <a:rPr lang="sv-SE" sz="1200" dirty="0"/>
              <a:t> </a:t>
            </a:r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1009EE8-B931-5D42-ABEB-767F1143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4116C37-B345-F54A-9FBB-D50ED899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7220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5FBDC7-DA13-CC4C-9EAC-438B4804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66" y="1052736"/>
            <a:ext cx="5020884" cy="702078"/>
          </a:xfrm>
        </p:spPr>
        <p:txBody>
          <a:bodyPr>
            <a:normAutofit fontScale="90000"/>
          </a:bodyPr>
          <a:lstStyle/>
          <a:p>
            <a:r>
              <a:rPr lang="sv-SE" sz="2700" dirty="0"/>
              <a:t>4. A </a:t>
            </a:r>
            <a:r>
              <a:rPr lang="sv-SE" sz="2700" dirty="0" err="1"/>
              <a:t>tool</a:t>
            </a:r>
            <a:r>
              <a:rPr lang="sv-SE" sz="2700" dirty="0"/>
              <a:t> for Business </a:t>
            </a:r>
            <a:r>
              <a:rPr lang="sv-SE" sz="2700" dirty="0" err="1"/>
              <a:t>Model</a:t>
            </a:r>
            <a:r>
              <a:rPr lang="sv-SE" sz="2700" dirty="0"/>
              <a:t> </a:t>
            </a:r>
            <a:r>
              <a:rPr lang="sv-SE" sz="2700" dirty="0" err="1"/>
              <a:t>development</a:t>
            </a:r>
            <a:r>
              <a:rPr lang="sv-SE" sz="2700" dirty="0"/>
              <a:t>: Canvas </a:t>
            </a:r>
            <a:r>
              <a:rPr lang="sv-SE" sz="2700" dirty="0" err="1"/>
              <a:t>Osterwalder</a:t>
            </a:r>
            <a:endParaRPr lang="sv-SE" sz="2700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7A81243-45D2-594C-8D59-E7D523E36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04" y="1972617"/>
            <a:ext cx="7154609" cy="4028133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A268FEB-E745-DE49-8B4E-473592AF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23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593544-7FA4-AF40-A281-E0D4CE9C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</p:spTree>
    <p:extLst>
      <p:ext uri="{BB962C8B-B14F-4D97-AF65-F5344CB8AC3E}">
        <p14:creationId xmlns:p14="http://schemas.microsoft.com/office/powerpoint/2010/main" val="4095620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atlas 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95" r="-10795"/>
          <a:stretch>
            <a:fillRect/>
          </a:stretch>
        </p:blipFill>
        <p:spPr/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way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communicate</a:t>
            </a:r>
            <a:r>
              <a:rPr lang="sv-SE" dirty="0"/>
              <a:t> BM  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B80DF7F-BEA2-934A-992E-2709F4740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8665DFD-3287-EE41-B3DC-ECE974AA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2530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A922F3-9CFC-E445-8556-062A7BFC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4. </a:t>
            </a:r>
            <a:r>
              <a:rPr lang="sv-SE" sz="2700" dirty="0" err="1"/>
              <a:t>What</a:t>
            </a:r>
            <a:r>
              <a:rPr lang="sv-SE" sz="2700" dirty="0"/>
              <a:t> is a </a:t>
            </a:r>
            <a:r>
              <a:rPr lang="sv-SE" sz="2700" dirty="0" err="1"/>
              <a:t>Platform</a:t>
            </a:r>
            <a:r>
              <a:rPr lang="sv-SE" sz="2700" dirty="0"/>
              <a:t> Company?</a:t>
            </a:r>
            <a:br>
              <a:rPr lang="sv-SE" sz="2025" dirty="0"/>
            </a:br>
            <a:r>
              <a:rPr lang="sv-SE" sz="1013" dirty="0" err="1"/>
              <a:t>Cusumano</a:t>
            </a:r>
            <a:r>
              <a:rPr lang="sv-SE" sz="1013" dirty="0"/>
              <a:t>, et al, 2019, The Business </a:t>
            </a:r>
            <a:r>
              <a:rPr lang="sv-SE" sz="1013" dirty="0" err="1"/>
              <a:t>of</a:t>
            </a:r>
            <a:r>
              <a:rPr lang="sv-SE" sz="1013" dirty="0"/>
              <a:t> </a:t>
            </a:r>
            <a:r>
              <a:rPr lang="sv-SE" sz="1013" dirty="0" err="1"/>
              <a:t>Platforms</a:t>
            </a:r>
            <a:endParaRPr lang="sv-SE" sz="1013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6AD2CE-C8C4-0B47-AC5C-55D2FCCF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2470010"/>
            <a:ext cx="7152133" cy="29818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dirty="0"/>
              <a:t>”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importantly</a:t>
            </a:r>
            <a:r>
              <a:rPr lang="sv-SE" dirty="0"/>
              <a:t>,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bring</a:t>
            </a:r>
            <a:r>
              <a:rPr lang="sv-SE" dirty="0"/>
              <a:t> </a:t>
            </a:r>
            <a:r>
              <a:rPr lang="sv-SE" dirty="0" err="1"/>
              <a:t>together</a:t>
            </a:r>
            <a:r>
              <a:rPr lang="sv-SE" dirty="0"/>
              <a:t> </a:t>
            </a:r>
            <a:r>
              <a:rPr lang="sv-SE" dirty="0" err="1"/>
              <a:t>individuals</a:t>
            </a:r>
            <a:r>
              <a:rPr lang="sv-SE" dirty="0"/>
              <a:t> and </a:t>
            </a:r>
            <a:r>
              <a:rPr lang="sv-SE" dirty="0" err="1"/>
              <a:t>organizations</a:t>
            </a:r>
            <a:r>
              <a:rPr lang="sv-SE" dirty="0"/>
              <a:t> so the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b="1" dirty="0" err="1"/>
              <a:t>innovate</a:t>
            </a:r>
            <a:r>
              <a:rPr lang="sv-SE" dirty="0"/>
              <a:t> or </a:t>
            </a:r>
            <a:r>
              <a:rPr lang="sv-SE" b="1" dirty="0" err="1"/>
              <a:t>interact</a:t>
            </a:r>
            <a:r>
              <a:rPr lang="sv-SE" b="1" dirty="0"/>
              <a:t> </a:t>
            </a:r>
            <a:r>
              <a:rPr lang="sv-SE" dirty="0"/>
              <a:t>in </a:t>
            </a:r>
            <a:r>
              <a:rPr lang="sv-SE" dirty="0" err="1"/>
              <a:t>ways</a:t>
            </a:r>
            <a:r>
              <a:rPr lang="sv-SE" dirty="0"/>
              <a:t> not </a:t>
            </a:r>
            <a:r>
              <a:rPr lang="sv-SE" dirty="0" err="1"/>
              <a:t>otherwise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, </a:t>
            </a:r>
            <a:r>
              <a:rPr lang="sv-SE" dirty="0" err="1"/>
              <a:t>withe</a:t>
            </a:r>
            <a:r>
              <a:rPr lang="sv-SE" dirty="0"/>
              <a:t> the potential for </a:t>
            </a:r>
            <a:r>
              <a:rPr lang="sv-SE" b="1" dirty="0" err="1"/>
              <a:t>nonlinear</a:t>
            </a:r>
            <a:r>
              <a:rPr lang="sv-SE" dirty="0"/>
              <a:t> </a:t>
            </a:r>
            <a:r>
              <a:rPr lang="sv-SE" dirty="0" err="1"/>
              <a:t>increases</a:t>
            </a:r>
            <a:r>
              <a:rPr lang="sv-SE" dirty="0"/>
              <a:t> in </a:t>
            </a:r>
            <a:r>
              <a:rPr lang="sv-SE" dirty="0" err="1"/>
              <a:t>utility</a:t>
            </a:r>
            <a:r>
              <a:rPr lang="sv-SE" dirty="0"/>
              <a:t> and </a:t>
            </a:r>
            <a:r>
              <a:rPr lang="sv-SE" dirty="0" err="1"/>
              <a:t>value</a:t>
            </a:r>
            <a:r>
              <a:rPr lang="sv-SE" dirty="0"/>
              <a:t>”</a:t>
            </a:r>
          </a:p>
          <a:p>
            <a:endParaRPr lang="sv-SE" dirty="0"/>
          </a:p>
          <a:p>
            <a:r>
              <a:rPr lang="sv-SE" dirty="0" err="1"/>
              <a:t>Nonlinear</a:t>
            </a:r>
            <a:endParaRPr lang="sv-SE" dirty="0"/>
          </a:p>
          <a:p>
            <a:r>
              <a:rPr lang="sv-SE" dirty="0" err="1"/>
              <a:t>Network</a:t>
            </a:r>
            <a:r>
              <a:rPr lang="sv-SE" dirty="0"/>
              <a:t> </a:t>
            </a:r>
            <a:r>
              <a:rPr lang="sv-SE" dirty="0" err="1"/>
              <a:t>effects</a:t>
            </a:r>
            <a:r>
              <a:rPr lang="sv-SE" dirty="0"/>
              <a:t>: positive feedback loops. </a:t>
            </a:r>
            <a:r>
              <a:rPr lang="sv-SE" dirty="0" err="1"/>
              <a:t>Economies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!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8853972-DDA1-2846-8E66-91130780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25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FFFBC21-51FE-DC4B-92D0-93B4B1485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</p:spTree>
    <p:extLst>
      <p:ext uri="{BB962C8B-B14F-4D97-AF65-F5344CB8AC3E}">
        <p14:creationId xmlns:p14="http://schemas.microsoft.com/office/powerpoint/2010/main" val="3645909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821EEC-B32C-D444-9457-69437EC6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4. </a:t>
            </a:r>
            <a:r>
              <a:rPr lang="sv-SE" sz="2700" dirty="0" err="1"/>
              <a:t>Platform</a:t>
            </a:r>
            <a:r>
              <a:rPr lang="sv-SE" sz="2700" dirty="0"/>
              <a:t> business </a:t>
            </a:r>
            <a:r>
              <a:rPr lang="sv-SE" sz="2700" dirty="0" err="1"/>
              <a:t>models</a:t>
            </a:r>
            <a:r>
              <a:rPr lang="sv-SE" sz="2700" dirty="0"/>
              <a:t>: </a:t>
            </a:r>
            <a:r>
              <a:rPr lang="sv-SE" sz="2700" dirty="0" err="1"/>
              <a:t>two</a:t>
            </a:r>
            <a:r>
              <a:rPr lang="sv-SE" sz="2700" dirty="0"/>
              <a:t> </a:t>
            </a:r>
            <a:r>
              <a:rPr lang="sv-SE" sz="2700" dirty="0" err="1"/>
              <a:t>basic</a:t>
            </a:r>
            <a:r>
              <a:rPr lang="sv-SE" sz="2700" dirty="0"/>
              <a:t> </a:t>
            </a:r>
            <a:r>
              <a:rPr lang="sv-SE" sz="2700" dirty="0" err="1"/>
              <a:t>types</a:t>
            </a:r>
            <a:endParaRPr lang="sv-SE" sz="27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280A9E-2431-EC46-9A28-1A971A4E0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b="1" dirty="0"/>
              <a:t>Innovation </a:t>
            </a:r>
            <a:r>
              <a:rPr lang="sv-SE" b="1" dirty="0" err="1"/>
              <a:t>platforms</a:t>
            </a:r>
            <a:r>
              <a:rPr lang="sv-SE" b="1" dirty="0"/>
              <a:t> </a:t>
            </a:r>
            <a:r>
              <a:rPr lang="sv-SE" dirty="0" err="1"/>
              <a:t>usually</a:t>
            </a:r>
            <a:r>
              <a:rPr lang="sv-SE" dirty="0"/>
              <a:t> </a:t>
            </a:r>
            <a:r>
              <a:rPr lang="sv-SE" dirty="0" err="1"/>
              <a:t>consist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common </a:t>
            </a:r>
            <a:r>
              <a:rPr lang="sv-SE" dirty="0" err="1"/>
              <a:t>technological</a:t>
            </a:r>
            <a:r>
              <a:rPr lang="sv-SE" dirty="0"/>
              <a:t> </a:t>
            </a:r>
            <a:r>
              <a:rPr lang="sv-SE" dirty="0" err="1"/>
              <a:t>building</a:t>
            </a:r>
            <a:r>
              <a:rPr lang="sv-SE" dirty="0"/>
              <a:t> blocks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owner</a:t>
            </a:r>
            <a:r>
              <a:rPr lang="sv-SE" dirty="0"/>
              <a:t> and </a:t>
            </a:r>
            <a:r>
              <a:rPr lang="sv-SE" dirty="0" err="1"/>
              <a:t>ecosystem</a:t>
            </a:r>
            <a:r>
              <a:rPr lang="sv-SE" dirty="0"/>
              <a:t> partners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share</a:t>
            </a:r>
            <a:r>
              <a:rPr lang="sv-SE" dirty="0"/>
              <a:t> in order to </a:t>
            </a:r>
            <a:r>
              <a:rPr lang="sv-SE" dirty="0" err="1"/>
              <a:t>create</a:t>
            </a:r>
            <a:r>
              <a:rPr lang="sv-SE" dirty="0"/>
              <a:t> new </a:t>
            </a:r>
            <a:r>
              <a:rPr lang="sv-SE" dirty="0" err="1"/>
              <a:t>complementary</a:t>
            </a:r>
            <a:r>
              <a:rPr lang="sv-SE" dirty="0"/>
              <a:t> </a:t>
            </a:r>
            <a:r>
              <a:rPr lang="sv-SE" dirty="0" err="1"/>
              <a:t>products</a:t>
            </a:r>
            <a:r>
              <a:rPr lang="sv-SE" dirty="0"/>
              <a:t> and services. </a:t>
            </a:r>
            <a:r>
              <a:rPr lang="sv-SE" dirty="0" err="1"/>
              <a:t>E.g</a:t>
            </a:r>
            <a:r>
              <a:rPr lang="sv-SE" dirty="0"/>
              <a:t> Google, IBM Watson, Amazon AWS. </a:t>
            </a:r>
          </a:p>
          <a:p>
            <a:endParaRPr lang="sv-SE" dirty="0"/>
          </a:p>
          <a:p>
            <a:r>
              <a:rPr lang="sv-SE" b="1" dirty="0" err="1"/>
              <a:t>Transaction</a:t>
            </a:r>
            <a:r>
              <a:rPr lang="sv-SE" b="1" dirty="0"/>
              <a:t> </a:t>
            </a:r>
            <a:r>
              <a:rPr lang="sv-SE" b="1" dirty="0" err="1"/>
              <a:t>platforms</a:t>
            </a:r>
            <a:r>
              <a:rPr lang="sv-SE" b="1" dirty="0"/>
              <a:t>. </a:t>
            </a:r>
            <a:r>
              <a:rPr lang="sv-SE" dirty="0" err="1"/>
              <a:t>Largely</a:t>
            </a:r>
            <a:r>
              <a:rPr lang="sv-SE" dirty="0"/>
              <a:t> </a:t>
            </a:r>
            <a:r>
              <a:rPr lang="sv-SE" dirty="0" err="1"/>
              <a:t>intermediaries</a:t>
            </a:r>
            <a:r>
              <a:rPr lang="sv-SE" dirty="0"/>
              <a:t> or online </a:t>
            </a:r>
            <a:r>
              <a:rPr lang="sv-SE" dirty="0" err="1"/>
              <a:t>marketplaces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make it </a:t>
            </a:r>
            <a:r>
              <a:rPr lang="sv-SE" dirty="0" err="1"/>
              <a:t>possible</a:t>
            </a:r>
            <a:r>
              <a:rPr lang="sv-SE" dirty="0"/>
              <a:t> to </a:t>
            </a:r>
            <a:r>
              <a:rPr lang="sv-SE" dirty="0" err="1"/>
              <a:t>share</a:t>
            </a:r>
            <a:r>
              <a:rPr lang="sv-SE" dirty="0"/>
              <a:t> information or to </a:t>
            </a:r>
            <a:r>
              <a:rPr lang="sv-SE" dirty="0" err="1"/>
              <a:t>buy</a:t>
            </a:r>
            <a:r>
              <a:rPr lang="sv-SE" dirty="0"/>
              <a:t>, </a:t>
            </a:r>
            <a:r>
              <a:rPr lang="sv-SE" dirty="0" err="1"/>
              <a:t>sell</a:t>
            </a:r>
            <a:r>
              <a:rPr lang="sv-SE" dirty="0"/>
              <a:t> or access a </a:t>
            </a:r>
            <a:r>
              <a:rPr lang="sv-SE" dirty="0" err="1"/>
              <a:t>variety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goods</a:t>
            </a:r>
            <a:r>
              <a:rPr lang="sv-SE" dirty="0"/>
              <a:t> and services. </a:t>
            </a:r>
            <a:r>
              <a:rPr lang="sv-SE" dirty="0" err="1"/>
              <a:t>E.g</a:t>
            </a:r>
            <a:r>
              <a:rPr lang="sv-SE" dirty="0"/>
              <a:t>. Facebook, </a:t>
            </a:r>
            <a:r>
              <a:rPr lang="sv-SE" dirty="0" err="1"/>
              <a:t>Uber</a:t>
            </a:r>
            <a:r>
              <a:rPr lang="sv-SE" dirty="0"/>
              <a:t>, </a:t>
            </a:r>
            <a:r>
              <a:rPr lang="sv-SE" dirty="0" err="1"/>
              <a:t>Airbnb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b="1" dirty="0"/>
              <a:t>Hybrids: </a:t>
            </a:r>
            <a:r>
              <a:rPr lang="sv-SE" dirty="0" err="1"/>
              <a:t>emphasize</a:t>
            </a:r>
            <a:r>
              <a:rPr lang="sv-SE" dirty="0"/>
              <a:t> a combination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product</a:t>
            </a:r>
            <a:r>
              <a:rPr lang="sv-SE" dirty="0"/>
              <a:t> and </a:t>
            </a:r>
            <a:r>
              <a:rPr lang="sv-SE" dirty="0" err="1"/>
              <a:t>platform</a:t>
            </a:r>
            <a:r>
              <a:rPr lang="sv-SE" dirty="0"/>
              <a:t> </a:t>
            </a:r>
            <a:r>
              <a:rPr lang="sv-SE" dirty="0" err="1"/>
              <a:t>businesses</a:t>
            </a:r>
            <a:r>
              <a:rPr lang="sv-SE" dirty="0"/>
              <a:t>. </a:t>
            </a:r>
            <a:r>
              <a:rPr lang="sv-SE" dirty="0" err="1"/>
              <a:t>E.g</a:t>
            </a:r>
            <a:r>
              <a:rPr lang="sv-SE" dirty="0"/>
              <a:t> Apple, Oracle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23D4560-2D77-B243-83E6-D70E73D0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26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F82E752-CB0F-474A-99AD-3A4AC164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</p:spTree>
    <p:extLst>
      <p:ext uri="{BB962C8B-B14F-4D97-AF65-F5344CB8AC3E}">
        <p14:creationId xmlns:p14="http://schemas.microsoft.com/office/powerpoint/2010/main" val="1500960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704E60DF-3CE9-6741-BCC5-A3978ED79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55" y="2863455"/>
            <a:ext cx="5160092" cy="2588419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2FEE3C7-21A8-6F42-8959-2ACC146C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27</a:t>
            </a:fld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1EFC5ED-B0AE-9948-AE1B-F3AD0A72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4. </a:t>
            </a:r>
            <a:r>
              <a:rPr lang="sv-SE" dirty="0" err="1"/>
              <a:t>Examples</a:t>
            </a:r>
            <a:r>
              <a:rPr lang="sv-SE" dirty="0"/>
              <a:t> </a:t>
            </a:r>
            <a:r>
              <a:rPr lang="sv-SE" dirty="0" err="1"/>
              <a:t>Platform</a:t>
            </a:r>
            <a:r>
              <a:rPr lang="sv-SE" dirty="0"/>
              <a:t> </a:t>
            </a:r>
            <a:r>
              <a:rPr lang="sv-SE" dirty="0" err="1"/>
              <a:t>Companies</a:t>
            </a:r>
            <a:r>
              <a:rPr lang="sv-SE" dirty="0"/>
              <a:t> 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123A77E-F56C-CA4C-850E-BCDB1D54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</p:spTree>
    <p:extLst>
      <p:ext uri="{BB962C8B-B14F-4D97-AF65-F5344CB8AC3E}">
        <p14:creationId xmlns:p14="http://schemas.microsoft.com/office/powerpoint/2010/main" val="287196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hared serv A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17784"/>
          <a:stretch>
            <a:fillRect/>
          </a:stretch>
        </p:blipFill>
        <p:spPr>
          <a:xfrm>
            <a:off x="1657350" y="2240868"/>
            <a:ext cx="6046998" cy="2970330"/>
          </a:xfr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5.1 </a:t>
            </a:r>
            <a:r>
              <a:rPr lang="sv-SE" dirty="0" err="1"/>
              <a:t>Scope</a:t>
            </a:r>
            <a:r>
              <a:rPr lang="sv-SE" dirty="0"/>
              <a:t> – different </a:t>
            </a:r>
            <a:r>
              <a:rPr lang="sv-SE" dirty="0" err="1"/>
              <a:t>views</a:t>
            </a:r>
            <a:r>
              <a:rPr lang="sv-SE" dirty="0"/>
              <a:t> on outsourcing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0E3B27E-AD65-8647-A4E7-55F2B2D6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330244-8D9D-A54F-8CA7-9709DC0D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1067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rcRect t="-2787" b="-2787"/>
          <a:stretch>
            <a:fillRect/>
          </a:stretch>
        </p:blipFill>
        <p:spPr>
          <a:xfrm>
            <a:off x="1797051" y="2050543"/>
            <a:ext cx="5556250" cy="3401330"/>
          </a:xfr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5.2 </a:t>
            </a:r>
            <a:r>
              <a:rPr lang="sv-SE" dirty="0" err="1"/>
              <a:t>Modularization</a:t>
            </a:r>
            <a:r>
              <a:rPr lang="sv-SE" dirty="0"/>
              <a:t> 1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B39F819-1989-634D-BF11-F68F37D9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1383421-F17E-5C4E-8F87-A2A00DA7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83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8F0F6C-4B4E-9F40-BB5B-65A3AE0D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Disposition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8C21F95-DD2E-464B-B29C-2BAE8CAAD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dirty="0"/>
              <a:t>0. </a:t>
            </a:r>
            <a:r>
              <a:rPr lang="sv-SE" dirty="0" err="1"/>
              <a:t>Background</a:t>
            </a:r>
            <a:r>
              <a:rPr lang="sv-SE" dirty="0"/>
              <a:t>: </a:t>
            </a:r>
            <a:r>
              <a:rPr lang="sv-SE" dirty="0" err="1"/>
              <a:t>Why</a:t>
            </a:r>
            <a:r>
              <a:rPr lang="sv-SE" dirty="0"/>
              <a:t> CFO &amp; </a:t>
            </a:r>
            <a:r>
              <a:rPr lang="sv-SE" dirty="0" err="1"/>
              <a:t>Strategy</a:t>
            </a:r>
            <a:r>
              <a:rPr lang="sv-SE" dirty="0"/>
              <a:t> ? </a:t>
            </a:r>
          </a:p>
          <a:p>
            <a:pPr marL="0" indent="0">
              <a:buNone/>
            </a:pPr>
            <a:r>
              <a:rPr lang="sv-SE" dirty="0"/>
              <a:t>1. Megatrends – </a:t>
            </a:r>
            <a:r>
              <a:rPr lang="sv-SE" dirty="0" err="1"/>
              <a:t>macro</a:t>
            </a:r>
            <a:r>
              <a:rPr lang="sv-SE" dirty="0"/>
              <a:t> &amp; </a:t>
            </a:r>
            <a:r>
              <a:rPr lang="sv-SE" dirty="0" err="1"/>
              <a:t>micro</a:t>
            </a:r>
            <a:r>
              <a:rPr lang="sv-SE" dirty="0"/>
              <a:t>: </a:t>
            </a:r>
            <a:r>
              <a:rPr lang="sv-SE" dirty="0" err="1"/>
              <a:t>resileince</a:t>
            </a:r>
            <a:r>
              <a:rPr lang="sv-SE" dirty="0"/>
              <a:t> &amp; agility</a:t>
            </a:r>
          </a:p>
          <a:p>
            <a:pPr marL="0" indent="0">
              <a:buNone/>
            </a:pPr>
            <a:r>
              <a:rPr lang="sv-SE" dirty="0"/>
              <a:t>2. </a:t>
            </a:r>
            <a:r>
              <a:rPr lang="sv-SE" dirty="0" err="1"/>
              <a:t>Strategy</a:t>
            </a:r>
            <a:r>
              <a:rPr lang="sv-SE" dirty="0"/>
              <a:t>: </a:t>
            </a:r>
            <a:r>
              <a:rPr lang="sv-SE" dirty="0" err="1"/>
              <a:t>Why</a:t>
            </a:r>
            <a:r>
              <a:rPr lang="sv-SE" dirty="0"/>
              <a:t> &amp; </a:t>
            </a:r>
            <a:r>
              <a:rPr lang="sv-SE" dirty="0" err="1"/>
              <a:t>What</a:t>
            </a:r>
            <a:r>
              <a:rPr lang="sv-SE" dirty="0"/>
              <a:t>?</a:t>
            </a:r>
          </a:p>
          <a:p>
            <a:pPr marL="0" indent="0">
              <a:buNone/>
            </a:pPr>
            <a:r>
              <a:rPr lang="sv-SE" dirty="0"/>
              <a:t>3. A </a:t>
            </a:r>
            <a:r>
              <a:rPr lang="sv-SE" dirty="0" err="1"/>
              <a:t>Need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Metrics</a:t>
            </a:r>
            <a:r>
              <a:rPr lang="sv-SE" dirty="0"/>
              <a:t>. KPIs</a:t>
            </a:r>
          </a:p>
          <a:p>
            <a:pPr marL="0" indent="0">
              <a:buNone/>
            </a:pPr>
            <a:r>
              <a:rPr lang="sv-SE" dirty="0"/>
              <a:t>4. Business </a:t>
            </a:r>
            <a:r>
              <a:rPr lang="sv-SE" dirty="0" err="1"/>
              <a:t>Model</a:t>
            </a:r>
            <a:r>
              <a:rPr lang="sv-SE" dirty="0"/>
              <a:t> &amp; </a:t>
            </a:r>
            <a:r>
              <a:rPr lang="sv-SE" dirty="0" err="1"/>
              <a:t>Platform</a:t>
            </a:r>
            <a:r>
              <a:rPr lang="sv-SE" dirty="0"/>
              <a:t> </a:t>
            </a:r>
            <a:r>
              <a:rPr lang="sv-SE" dirty="0" err="1"/>
              <a:t>Companies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5. </a:t>
            </a:r>
            <a:r>
              <a:rPr lang="sv-SE" dirty="0" err="1"/>
              <a:t>Strategic</a:t>
            </a:r>
            <a:r>
              <a:rPr lang="sv-SE" dirty="0"/>
              <a:t> </a:t>
            </a:r>
            <a:r>
              <a:rPr lang="sv-SE" dirty="0" err="1"/>
              <a:t>Pillars</a:t>
            </a:r>
            <a:r>
              <a:rPr lang="sv-SE" dirty="0"/>
              <a:t> &amp; </a:t>
            </a:r>
            <a:r>
              <a:rPr lang="sv-SE" dirty="0" err="1"/>
              <a:t>Strategic</a:t>
            </a:r>
            <a:r>
              <a:rPr lang="sv-SE" dirty="0"/>
              <a:t> </a:t>
            </a:r>
            <a:r>
              <a:rPr lang="sv-SE" dirty="0" err="1"/>
              <a:t>Questions</a:t>
            </a:r>
            <a:endParaRPr lang="sv-SE" dirty="0"/>
          </a:p>
          <a:p>
            <a:pPr marL="342900" lvl="1" indent="0">
              <a:buNone/>
            </a:pPr>
            <a:r>
              <a:rPr lang="sv-SE" sz="2100" dirty="0"/>
              <a:t>5.1 Outsourcing</a:t>
            </a:r>
          </a:p>
          <a:p>
            <a:pPr marL="342900" lvl="1" indent="0">
              <a:buNone/>
            </a:pPr>
            <a:r>
              <a:rPr lang="sv-SE" sz="2100" dirty="0"/>
              <a:t>5.2 </a:t>
            </a:r>
            <a:r>
              <a:rPr lang="sv-SE" sz="2100" dirty="0" err="1"/>
              <a:t>Modularisation</a:t>
            </a:r>
            <a:r>
              <a:rPr lang="sv-SE" sz="2100" dirty="0"/>
              <a:t>: </a:t>
            </a:r>
            <a:r>
              <a:rPr lang="sv-SE" sz="2100" dirty="0" err="1"/>
              <a:t>need</a:t>
            </a:r>
            <a:r>
              <a:rPr lang="sv-SE" sz="2100" dirty="0"/>
              <a:t> </a:t>
            </a:r>
            <a:r>
              <a:rPr lang="sv-SE" sz="2100" dirty="0" err="1"/>
              <a:t>of</a:t>
            </a:r>
            <a:r>
              <a:rPr lang="sv-SE" sz="2100" dirty="0"/>
              <a:t> standards</a:t>
            </a:r>
          </a:p>
          <a:p>
            <a:pPr marL="342900" lvl="1" indent="0">
              <a:buNone/>
            </a:pPr>
            <a:r>
              <a:rPr lang="sv-SE" sz="2100" dirty="0"/>
              <a:t>5.3 </a:t>
            </a:r>
            <a:r>
              <a:rPr lang="sv-SE" sz="2100" dirty="0" err="1"/>
              <a:t>Number</a:t>
            </a:r>
            <a:r>
              <a:rPr lang="sv-SE" sz="2100" dirty="0"/>
              <a:t> 1 or 2? PRICING: </a:t>
            </a:r>
            <a:r>
              <a:rPr lang="sv-SE" sz="2100" dirty="0" err="1"/>
              <a:t>Segmentation</a:t>
            </a:r>
            <a:r>
              <a:rPr lang="sv-SE" sz="2100" dirty="0"/>
              <a:t> &amp; Segments</a:t>
            </a:r>
          </a:p>
          <a:p>
            <a:pPr marL="342900" lvl="1" indent="0">
              <a:buNone/>
            </a:pPr>
            <a:r>
              <a:rPr lang="sv-SE" sz="2100" dirty="0"/>
              <a:t>5.4 Service</a:t>
            </a:r>
          </a:p>
          <a:p>
            <a:pPr marL="342900" lvl="1" indent="0">
              <a:buNone/>
            </a:pPr>
            <a:r>
              <a:rPr lang="sv-SE" sz="2100" dirty="0"/>
              <a:t>5.5 Total </a:t>
            </a:r>
            <a:r>
              <a:rPr lang="sv-SE" sz="2100" dirty="0" err="1"/>
              <a:t>Cost</a:t>
            </a:r>
            <a:r>
              <a:rPr lang="sv-SE" sz="2100" dirty="0"/>
              <a:t> </a:t>
            </a:r>
            <a:r>
              <a:rPr lang="sv-SE" sz="2100" dirty="0" err="1"/>
              <a:t>of</a:t>
            </a:r>
            <a:r>
              <a:rPr lang="sv-SE" sz="2100" dirty="0"/>
              <a:t> </a:t>
            </a:r>
            <a:r>
              <a:rPr lang="sv-SE" sz="2100" dirty="0" err="1"/>
              <a:t>Ownership</a:t>
            </a:r>
            <a:r>
              <a:rPr lang="sv-SE" sz="2100" dirty="0"/>
              <a:t> (TCO) &amp; Life </a:t>
            </a:r>
            <a:r>
              <a:rPr lang="sv-SE" sz="2100" dirty="0" err="1"/>
              <a:t>Cycle</a:t>
            </a:r>
            <a:r>
              <a:rPr lang="sv-SE" sz="2100" dirty="0"/>
              <a:t> </a:t>
            </a:r>
            <a:r>
              <a:rPr lang="sv-SE" sz="2100" dirty="0" err="1"/>
              <a:t>Cost</a:t>
            </a:r>
            <a:endParaRPr lang="sv-SE" sz="2100" dirty="0"/>
          </a:p>
          <a:p>
            <a:pPr marL="342900" lvl="1" indent="0">
              <a:buNone/>
            </a:pPr>
            <a:r>
              <a:rPr lang="sv-SE" sz="2100" dirty="0"/>
              <a:t>5.6 </a:t>
            </a:r>
            <a:r>
              <a:rPr lang="sv-SE" sz="2100" dirty="0" err="1"/>
              <a:t>Circular</a:t>
            </a:r>
            <a:r>
              <a:rPr lang="sv-SE" sz="2100" dirty="0"/>
              <a:t> Business </a:t>
            </a:r>
            <a:r>
              <a:rPr lang="sv-SE" sz="2100" dirty="0" err="1"/>
              <a:t>Model</a:t>
            </a:r>
            <a:r>
              <a:rPr lang="sv-SE" sz="2100" dirty="0"/>
              <a:t>: </a:t>
            </a:r>
            <a:r>
              <a:rPr lang="sv-SE" sz="2100" dirty="0" err="1"/>
              <a:t>Scientific</a:t>
            </a:r>
            <a:r>
              <a:rPr lang="sv-SE" sz="2100" dirty="0"/>
              <a:t> </a:t>
            </a:r>
            <a:r>
              <a:rPr lang="sv-SE" sz="2100" dirty="0" err="1"/>
              <a:t>Based</a:t>
            </a:r>
            <a:r>
              <a:rPr lang="sv-SE" sz="2100" dirty="0"/>
              <a:t> Targets: </a:t>
            </a:r>
            <a:r>
              <a:rPr lang="sv-SE" sz="2100" dirty="0" err="1"/>
              <a:t>Scope</a:t>
            </a:r>
            <a:r>
              <a:rPr lang="sv-SE" sz="2100" dirty="0"/>
              <a:t> 1-3 </a:t>
            </a:r>
          </a:p>
          <a:p>
            <a:pPr lvl="1"/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B4D679D-0466-BF48-8942-0510C111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58541E1-4A3B-1D47-A998-6FD86813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1782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rcRect t="-1602" b="-1602"/>
          <a:stretch>
            <a:fillRect/>
          </a:stretch>
        </p:blipFill>
        <p:spPr>
          <a:xfrm>
            <a:off x="1797051" y="2225769"/>
            <a:ext cx="5556250" cy="3226105"/>
          </a:xfr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5. 2 </a:t>
            </a:r>
            <a:r>
              <a:rPr lang="sv-SE" dirty="0" err="1"/>
              <a:t>Modularisation</a:t>
            </a:r>
            <a:r>
              <a:rPr lang="sv-SE" dirty="0"/>
              <a:t> 2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CE430FE-D5D4-2544-B54A-A1D03E7F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4D9065-FBA5-754B-9350-C4DB5FA7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1506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secure sal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7" r="-4477"/>
          <a:stretch>
            <a:fillRect/>
          </a:stretch>
        </p:blipFill>
        <p:spPr>
          <a:xfrm>
            <a:off x="1043608" y="2171700"/>
            <a:ext cx="7200800" cy="3257550"/>
          </a:xfrm>
        </p:spPr>
      </p:pic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3970-6BB7-FA42-8980-CCDBA111C394}" type="slidenum">
              <a:rPr lang="sv-SE" smtClean="0"/>
              <a:t>31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325" dirty="0"/>
              <a:t>5.3 </a:t>
            </a:r>
            <a:r>
              <a:rPr lang="sv-SE" sz="2325" dirty="0" err="1"/>
              <a:t>Growth</a:t>
            </a:r>
            <a:r>
              <a:rPr lang="sv-SE" sz="2325" dirty="0"/>
              <a:t>, Revenues &amp; </a:t>
            </a:r>
            <a:r>
              <a:rPr lang="sv-SE" sz="2325" dirty="0" err="1"/>
              <a:t>Profitability</a:t>
            </a:r>
            <a:r>
              <a:rPr lang="sv-SE" sz="2325" dirty="0"/>
              <a:t> in a Global </a:t>
            </a:r>
            <a:r>
              <a:rPr lang="sv-SE" sz="2325" dirty="0" err="1"/>
              <a:t>context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0465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Brand Posi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47" r="-18347"/>
          <a:stretch>
            <a:fillRect/>
          </a:stretch>
        </p:blipFill>
        <p:spPr>
          <a:xfrm>
            <a:off x="628650" y="1844824"/>
            <a:ext cx="7408926" cy="3690410"/>
          </a:xfrm>
        </p:spPr>
      </p:pic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3970-6BB7-FA42-8980-CCDBA111C394}" type="slidenum">
              <a:rPr lang="sv-SE" smtClean="0"/>
              <a:t>32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5.3 </a:t>
            </a:r>
            <a:r>
              <a:rPr lang="sv-SE" dirty="0" err="1"/>
              <a:t>Pricing</a:t>
            </a:r>
            <a:r>
              <a:rPr lang="sv-SE" dirty="0"/>
              <a:t> </a:t>
            </a:r>
            <a:r>
              <a:rPr lang="sv-SE" dirty="0" err="1"/>
              <a:t>Strategy</a:t>
            </a:r>
            <a:r>
              <a:rPr lang="sv-SE" dirty="0"/>
              <a:t> </a:t>
            </a:r>
            <a:r>
              <a:rPr lang="sv-SE" dirty="0" err="1"/>
              <a:t>Important</a:t>
            </a:r>
            <a:r>
              <a:rPr lang="sv-SE" dirty="0"/>
              <a:t>! </a:t>
            </a:r>
            <a:r>
              <a:rPr lang="sv-SE" sz="2100" dirty="0"/>
              <a:t>Connection to </a:t>
            </a:r>
            <a:r>
              <a:rPr lang="sv-SE" sz="2100" dirty="0" err="1"/>
              <a:t>Strategy</a:t>
            </a:r>
            <a:endParaRPr lang="sv-SE" sz="2100" dirty="0"/>
          </a:p>
        </p:txBody>
      </p:sp>
    </p:spTree>
    <p:extLst>
      <p:ext uri="{BB962C8B-B14F-4D97-AF65-F5344CB8AC3E}">
        <p14:creationId xmlns:p14="http://schemas.microsoft.com/office/powerpoint/2010/main" val="2987530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AC Servic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8" b="17418"/>
          <a:stretch>
            <a:fillRect/>
          </a:stretch>
        </p:blipFill>
        <p:spPr/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5. 4 </a:t>
            </a:r>
            <a:r>
              <a:rPr lang="sv-SE" dirty="0" err="1"/>
              <a:t>Scope</a:t>
            </a:r>
            <a:r>
              <a:rPr lang="sv-SE" dirty="0"/>
              <a:t>: The </a:t>
            </a:r>
            <a:r>
              <a:rPr lang="sv-SE" dirty="0" err="1"/>
              <a:t>Advantages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Service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F038E25-F126-2F45-8E65-2A912E68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CB0FDC9-F41F-D843-B412-D72E6AD0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494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3BB65237-CFAC-AC44-915C-24EDB90B8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2456892"/>
            <a:ext cx="6840760" cy="2986646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C116848-0349-0B48-97E2-7C73F6F0D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97D8243-1F49-334C-B432-9108EFAB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3970-6BB7-FA42-8980-CCDBA111C394}" type="slidenum">
              <a:rPr lang="sv-SE" smtClean="0"/>
              <a:t>34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4212DD3-78D4-ED4E-82AD-1FF9182D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5.5 Total </a:t>
            </a:r>
            <a:r>
              <a:rPr lang="sv-SE" sz="2400" dirty="0" err="1"/>
              <a:t>Cost</a:t>
            </a:r>
            <a:r>
              <a:rPr lang="sv-SE" sz="2400" dirty="0"/>
              <a:t> 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Ownership</a:t>
            </a:r>
            <a:r>
              <a:rPr lang="sv-SE" sz="2400" dirty="0"/>
              <a:t> (TCO) </a:t>
            </a:r>
            <a:r>
              <a:rPr lang="sv-SE" sz="2400" dirty="0" err="1"/>
              <a:t>Model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779494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A5F5D9-7CB9-B647-9930-8AE8443C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5.6 </a:t>
            </a:r>
            <a:r>
              <a:rPr lang="sv-SE" dirty="0" err="1"/>
              <a:t>Strategic</a:t>
            </a:r>
            <a:r>
              <a:rPr lang="sv-SE" dirty="0"/>
              <a:t> </a:t>
            </a:r>
            <a:r>
              <a:rPr lang="sv-SE" dirty="0" err="1"/>
              <a:t>Shift</a:t>
            </a:r>
            <a:r>
              <a:rPr lang="sv-SE" dirty="0"/>
              <a:t>-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footprints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8059D0E-08C6-5A4E-A9C1-77E98E319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91" y="2226469"/>
            <a:ext cx="6236819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99DD7D2-1713-C145-A481-C80DE728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74FC8F4-502C-0D43-8F28-BBBE2C73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5566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48CEEA-31E8-934C-B957-E0BF9B3F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5.6 </a:t>
            </a:r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Targets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1007302-22C6-CC45-B451-B1F28E6FA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38" y="2226469"/>
            <a:ext cx="7766724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0E57355-609B-0645-8C2E-107B0F8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24A8631-0D52-5C48-A777-CD7512F12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7214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3A4F60-E1E6-D94F-AF02-771736CFF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5. 6 </a:t>
            </a:r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Targets: </a:t>
            </a:r>
            <a:r>
              <a:rPr lang="sv-SE" dirty="0" err="1"/>
              <a:t>Scope</a:t>
            </a:r>
            <a:r>
              <a:rPr lang="sv-SE" dirty="0"/>
              <a:t> 1-3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EAB0F3F-B8D9-BF47-819D-2A638BFC5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957" y="2226469"/>
            <a:ext cx="7425928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6982130-3BF1-5A44-A4CD-A699CB4A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9DFBA73-908D-7242-9B57-A8C6E642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5573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5E0954-D49C-F844-A60C-3AD77647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5.6 </a:t>
            </a:r>
            <a:r>
              <a:rPr lang="sv-SE" dirty="0" err="1"/>
              <a:t>Circular</a:t>
            </a:r>
            <a:r>
              <a:rPr lang="sv-SE" dirty="0"/>
              <a:t> Business </a:t>
            </a:r>
            <a:r>
              <a:rPr lang="sv-SE" dirty="0" err="1"/>
              <a:t>Models</a:t>
            </a:r>
            <a:r>
              <a:rPr lang="sv-SE" dirty="0"/>
              <a:t>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3820FDA-CA6F-794F-8EDB-0856EC69D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612" y="2226469"/>
            <a:ext cx="7422776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00BE4AA-2E54-E040-864C-601288B4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96E86A7-1F8F-774E-B7DC-8280C1EB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8940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226C98-39BB-8742-9D32-7C182667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5. 6 </a:t>
            </a:r>
            <a:r>
              <a:rPr lang="sv-SE" dirty="0" err="1"/>
              <a:t>Scope</a:t>
            </a:r>
            <a:r>
              <a:rPr lang="sv-SE" dirty="0"/>
              <a:t> 1-3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BEEBFBA-D254-3B46-86D7-6B3DC3825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550" y="2226469"/>
            <a:ext cx="6216900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46AAAC0-1512-5B48-984B-7B61FCBB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40E911D-68B5-EB45-BAA5-59D79A7E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029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173130-2780-4440-BB02-BBAE090D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0. IBM: </a:t>
            </a:r>
            <a:r>
              <a:rPr lang="sv-SE" dirty="0" err="1"/>
              <a:t>Strategic</a:t>
            </a:r>
            <a:r>
              <a:rPr lang="sv-SE" dirty="0"/>
              <a:t> </a:t>
            </a:r>
            <a:r>
              <a:rPr lang="sv-SE" dirty="0" err="1"/>
              <a:t>Intelligence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E695779-725B-984A-BC6B-A42624EB0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2348880"/>
            <a:ext cx="5724636" cy="3086100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DC4DC48-8CCA-1D4A-96AA-2233E069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7D0ED60-9392-404F-BA77-F1131743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9071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795A3A-E19D-BD41-B1E0-ECA99F70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CAC0A0-2972-4A4E-9D4F-3A9ADEAE8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sz="2700" dirty="0"/>
              <a:t>			Atlas Copco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21C9853-B9B4-994B-BB7D-95CD2C98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AAF2CF9-7959-4B4F-9CAF-2793DCB7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9599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DF19A5-C951-B94B-A63C-5EA346A6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8DA49EA-7C3E-7E45-B949-116BB60FF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302" y="2226469"/>
            <a:ext cx="5827396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F8D4201-1140-2240-AC20-F3803E4D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7D14D1E-9088-884E-933F-01AE6C64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7109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31FD43-B377-5B4D-B9D8-23882A1C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</a:t>
            </a:r>
            <a:r>
              <a:rPr lang="sv-SE" dirty="0" err="1"/>
              <a:t>Example</a:t>
            </a:r>
            <a:r>
              <a:rPr lang="sv-SE" dirty="0"/>
              <a:t> Atlas Copco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E6A7D7A-B279-7A4D-9657-17717943B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404" y="2226469"/>
            <a:ext cx="5837193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8F95D72-124C-0542-99AF-DF8EE41D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59D7777-3DF7-694C-8DA9-7AA56248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7331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FBA2C7-8465-8E4C-AE73-B1E8B236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AC Business </a:t>
            </a:r>
            <a:r>
              <a:rPr lang="sv-SE" dirty="0" err="1"/>
              <a:t>Model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23D13E1-8D86-4444-A1B9-9E85C8181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636" y="2226469"/>
            <a:ext cx="5764729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626227E-5D8D-A941-99F6-C7222AB0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CD1D5B-B2ED-3649-A375-C0126495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5192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36455A-66FB-D548-A2E6-86FF0B9C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AC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35CB873-B354-BB47-99E5-7D6548BDC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816" y="2226469"/>
            <a:ext cx="7123176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3802B86-4249-1743-AA90-B42D2D06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F171E58-2D7B-1D4D-B137-003899FA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0147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BC9C2A-A9BE-C04B-B0B3-8876DCB7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Service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7135EA4-52F3-4343-B7AB-F569832F7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623" y="2226469"/>
            <a:ext cx="5964755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2DFC2EA-C05A-7F48-9BB4-FB37F13FA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B2C268-EFAC-2B4F-9E2A-A23525BD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6725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6842C4-C383-EA47-8956-8CADD40C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A </a:t>
            </a:r>
            <a:r>
              <a:rPr lang="sv-SE" dirty="0" err="1"/>
              <a:t>Specific</a:t>
            </a:r>
            <a:r>
              <a:rPr lang="sv-SE" dirty="0"/>
              <a:t> </a:t>
            </a:r>
            <a:r>
              <a:rPr lang="sv-SE" dirty="0" err="1"/>
              <a:t>Tool</a:t>
            </a:r>
            <a:r>
              <a:rPr lang="sv-SE" dirty="0"/>
              <a:t>: Atlas Copco Book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85FD8DD1-48F6-EC4B-A482-9D500F8DB7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1752600"/>
            <a:ext cx="3886200" cy="3487826"/>
          </a:xfrm>
        </p:spPr>
      </p:pic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6C864EDE-17F8-9E4E-BE8A-0C098A8477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2576314"/>
            <a:ext cx="3886200" cy="2940917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209CBDD-745B-A54A-ABA2-23FF0C8D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7F55EB8-7DC9-EE45-BDF7-B42E606B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9846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0E5DDF-1F01-9649-9978-E1D535FF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Purpose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Book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E881D05-D91B-DF46-95E7-06F0E9950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608" y="2226469"/>
            <a:ext cx="4946784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C4A38FA-DBA2-FB47-B87B-F48A67345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10A993-7F88-424B-914B-88B1E065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4011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D8D90F-6155-FA49-8833-C2BE6C0F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Way </a:t>
            </a:r>
            <a:r>
              <a:rPr lang="sv-SE" dirty="0" err="1"/>
              <a:t>We</a:t>
            </a:r>
            <a:r>
              <a:rPr lang="sv-SE" dirty="0"/>
              <a:t> Do </a:t>
            </a:r>
            <a:r>
              <a:rPr lang="sv-SE" dirty="0" err="1"/>
              <a:t>Things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503870C-F037-6E43-AF47-B1EFAF247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26469"/>
            <a:ext cx="6978068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6FF4313-227C-8E41-83B7-622726FC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65F5620-DB4B-6243-A19E-2C8AD1BF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5366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421567-792C-9746-B6EE-4CECEF8F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</a:t>
            </a:r>
            <a:r>
              <a:rPr lang="sv-SE" dirty="0" err="1"/>
              <a:t>Ideas</a:t>
            </a:r>
            <a:r>
              <a:rPr lang="sv-SE" dirty="0"/>
              <a:t> and </a:t>
            </a:r>
            <a:r>
              <a:rPr lang="sv-SE" dirty="0" err="1"/>
              <a:t>Principles</a:t>
            </a:r>
            <a:r>
              <a:rPr lang="sv-SE" dirty="0"/>
              <a:t>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C9D9153-E6F8-6B41-84BD-D8D0C286C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2226469"/>
            <a:ext cx="6688122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091C1CE-0082-BC48-A7C4-86163241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68ACBD3-C20C-F54C-888F-4F42E691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992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1939F4-02F1-7C46-BFBF-34353411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0. The CFO Agenda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12D5F32-FE79-AE4C-830D-9AC9B3FF4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7401321" cy="3243261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664A051-DAA0-1049-9B54-1389AAFD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7787ED-9E30-2842-B99A-3C4C66EB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1957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FC9EDB-0923-7647-916A-8F22A249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The Basics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DC2DFAE-96EE-174B-A1A8-694C9B6F8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8433" y="2226469"/>
            <a:ext cx="5027134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BB6C333-6CE9-2B46-9A05-0421E5BAB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9450AB6-6B51-F244-ADC1-99924C94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6399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5195D5-7786-714D-85DF-CA5EF42F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</a:t>
            </a:r>
            <a:r>
              <a:rPr lang="sv-SE" dirty="0" err="1"/>
              <a:t>Strategic</a:t>
            </a:r>
            <a:r>
              <a:rPr lang="sv-SE" dirty="0"/>
              <a:t> </a:t>
            </a:r>
            <a:r>
              <a:rPr lang="sv-SE" dirty="0" err="1"/>
              <a:t>Pillars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286CAA7-4560-9B48-8D99-3E1119B25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8710" y="2226469"/>
            <a:ext cx="4726580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54BDD3C-8097-CB47-BCE1-3BAA22190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9B4B314-F6E6-0742-8966-C1198042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741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AC3F8D-7E5B-D74E-8969-3A2A5207A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A </a:t>
            </a:r>
            <a:r>
              <a:rPr lang="sv-SE" dirty="0" err="1"/>
              <a:t>Better</a:t>
            </a:r>
            <a:r>
              <a:rPr lang="sv-SE" dirty="0"/>
              <a:t> Way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EB705F7-B74D-2D4C-AFD1-563F4704D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234" y="2226469"/>
            <a:ext cx="4679532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626ACCA-6025-134D-8AFF-692F7F73D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C479E60-2019-5943-84F1-A2DE97F6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7261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5C358-F605-6E46-8614-C88153B0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6. The </a:t>
            </a:r>
            <a:r>
              <a:rPr lang="sv-SE" dirty="0" err="1"/>
              <a:t>importance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Value</a:t>
            </a:r>
            <a:r>
              <a:rPr lang="sv-SE" dirty="0"/>
              <a:t>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AD4FE8A-DA62-5448-AEA2-D160BD0AF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9393" y="2226469"/>
            <a:ext cx="4645214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1D46CAB-B654-064F-923F-9BE6274F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9EE8361-A822-8D4C-8ECB-71628D3C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1322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0749A8-DB2D-2D40-99DD-C25F045B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Megatrends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01DBCE-7F20-D941-91F3-3650D8BA6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Demography</a:t>
            </a:r>
            <a:endParaRPr lang="sv-SE" dirty="0"/>
          </a:p>
          <a:p>
            <a:r>
              <a:rPr lang="sv-SE" dirty="0" err="1"/>
              <a:t>Geography</a:t>
            </a:r>
            <a:endParaRPr lang="sv-SE" dirty="0"/>
          </a:p>
          <a:p>
            <a:r>
              <a:rPr lang="sv-SE" dirty="0" err="1"/>
              <a:t>Climate</a:t>
            </a:r>
            <a:r>
              <a:rPr lang="sv-SE" dirty="0"/>
              <a:t> - Environment</a:t>
            </a:r>
          </a:p>
          <a:p>
            <a:r>
              <a:rPr lang="sv-SE" dirty="0" err="1"/>
              <a:t>Digitalisation</a:t>
            </a:r>
            <a:r>
              <a:rPr lang="sv-SE" dirty="0"/>
              <a:t> </a:t>
            </a:r>
          </a:p>
          <a:p>
            <a:r>
              <a:rPr lang="sv-SE" dirty="0" err="1"/>
              <a:t>Financialisation</a:t>
            </a:r>
            <a:r>
              <a:rPr lang="sv-SE" dirty="0"/>
              <a:t>  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15596DE-169F-714C-B3C8-88B952E7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CEFB34-4E2E-2B46-BBC1-574E9FB2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1163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B6E045-F91B-1244-B5D8-197BCBA3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/>
              <a:t>2. </a:t>
            </a:r>
            <a:r>
              <a:rPr lang="sv-SE" sz="3200" dirty="0" err="1"/>
              <a:t>Strategy</a:t>
            </a:r>
            <a:r>
              <a:rPr lang="sv-SE" sz="3200" dirty="0"/>
              <a:t> – an </a:t>
            </a:r>
            <a:r>
              <a:rPr lang="sv-SE" sz="3200" dirty="0" err="1"/>
              <a:t>overview</a:t>
            </a:r>
            <a:r>
              <a:rPr lang="sv-SE" sz="3200" dirty="0"/>
              <a:t> </a:t>
            </a:r>
            <a:r>
              <a:rPr lang="sv-SE" sz="3200" dirty="0" err="1"/>
              <a:t>of</a:t>
            </a:r>
            <a:r>
              <a:rPr lang="sv-SE" sz="3200" dirty="0"/>
              <a:t> </a:t>
            </a:r>
            <a:r>
              <a:rPr lang="sv-SE" sz="3200" dirty="0" err="1"/>
              <a:t>thoughts</a:t>
            </a:r>
            <a:endParaRPr lang="sv-SE" sz="3200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4562DC1-2C43-AD46-AC5F-3CE6180B1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115" y="2226469"/>
            <a:ext cx="6509770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FA58D61-16B6-6242-B856-148A2CF8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C6C6D79-FBB6-3A4C-8C4C-B541515E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575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ACBD18-0C59-FB43-A44A-035C4ED4D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</a:t>
            </a:r>
            <a:r>
              <a:rPr lang="sv-SE" dirty="0" err="1"/>
              <a:t>Strategy</a:t>
            </a:r>
            <a:r>
              <a:rPr lang="sv-SE" dirty="0"/>
              <a:t> at Different </a:t>
            </a:r>
            <a:r>
              <a:rPr lang="sv-SE" dirty="0" err="1"/>
              <a:t>Levels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540CE56-2783-7746-BE6B-1837A586F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844824"/>
            <a:ext cx="7702623" cy="3645149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60B40C4-DA49-E847-94B0-870D881D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F92908E-3CE1-564B-8E9E-C5538D3C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02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B5D170-5F0F-5E4C-BBAC-3A11A5F8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Different </a:t>
            </a:r>
            <a:r>
              <a:rPr lang="sv-SE" dirty="0" err="1"/>
              <a:t>Schools</a:t>
            </a:r>
            <a:r>
              <a:rPr lang="sv-SE" dirty="0"/>
              <a:t> – different </a:t>
            </a:r>
            <a:r>
              <a:rPr lang="sv-SE" dirty="0" err="1"/>
              <a:t>perspectives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3774912-7196-714A-B489-AFCE287E9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828" y="2226469"/>
            <a:ext cx="6600344" cy="3263504"/>
          </a:xfr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2E50702-00E3-4047-BA31-60CAE476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Jan Lindvall 2023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A6FE63A-D751-1F49-91F3-52265E7A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086-40E5-4673-9B4A-FC81B10CE5D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6653600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etets mall">
  <a:themeElements>
    <a:clrScheme name="PresentationAW.potx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AW.potx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erling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erling" pitchFamily="18" charset="0"/>
            <a:ea typeface="ＭＳ Ｐゴシック" charset="-128"/>
          </a:defRPr>
        </a:defPPr>
      </a:lstStyle>
    </a:lnDef>
  </a:objectDefaults>
  <a:extraClrSchemeLst>
    <a:extraClrScheme>
      <a:clrScheme name="PresentationAW.pot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Universitetets mall</Template>
  <TotalTime>5039</TotalTime>
  <Words>1091</Words>
  <Application>Microsoft Macintosh PowerPoint</Application>
  <PresentationFormat>Bildspel på skärmen (4:3)</PresentationFormat>
  <Paragraphs>200</Paragraphs>
  <Slides>53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53</vt:i4>
      </vt:variant>
    </vt:vector>
  </HeadingPairs>
  <TitlesOfParts>
    <vt:vector size="57" baseType="lpstr">
      <vt:lpstr>ＭＳ Ｐゴシック</vt:lpstr>
      <vt:lpstr>Arial</vt:lpstr>
      <vt:lpstr>Calibri</vt:lpstr>
      <vt:lpstr>Universitetets mall</vt:lpstr>
      <vt:lpstr>Lecture 6 Strategic Pillars (Strategy) &amp; Metrics January 26, 2023</vt:lpstr>
      <vt:lpstr>Connection Metrics and Information Systems (Eckerson, TDWI, 2009)</vt:lpstr>
      <vt:lpstr>Disposition</vt:lpstr>
      <vt:lpstr>0. IBM: Strategic Intelligence</vt:lpstr>
      <vt:lpstr>0. The CFO Agenda</vt:lpstr>
      <vt:lpstr>2. Megatrends</vt:lpstr>
      <vt:lpstr>2. Strategy – an overview of thoughts</vt:lpstr>
      <vt:lpstr>2. Strategy at Different Levels</vt:lpstr>
      <vt:lpstr>2. Different Schools – different perspectives</vt:lpstr>
      <vt:lpstr>2. The Classic: Product &amp; Market</vt:lpstr>
      <vt:lpstr>2. Porter : Industry Structure</vt:lpstr>
      <vt:lpstr>2. Porter Three Generic Strategies</vt:lpstr>
      <vt:lpstr>2. Porter Value Chain &amp; Value Ssystems</vt:lpstr>
      <vt:lpstr>2 Resource Based view: Core Competence</vt:lpstr>
      <vt:lpstr>SWOT – the most common tool!</vt:lpstr>
      <vt:lpstr>3. Even if ”Accounting is the language of business”…</vt:lpstr>
      <vt:lpstr>3. Need of different types of data.  (FEE, 2015)</vt:lpstr>
      <vt:lpstr>From(?) Balanced Scorecard to KPI:s (Key Performance Indicators). </vt:lpstr>
      <vt:lpstr>3. Metrics</vt:lpstr>
      <vt:lpstr>3. Decision systems  </vt:lpstr>
      <vt:lpstr>4. Business Models – stories about VALUE</vt:lpstr>
      <vt:lpstr>4. Business Models</vt:lpstr>
      <vt:lpstr>4. A tool for Business Model development: Canvas Osterwalder</vt:lpstr>
      <vt:lpstr>One way to communicate BM  </vt:lpstr>
      <vt:lpstr>4. What is a Platform Company? Cusumano, et al, 2019, The Business of Platforms</vt:lpstr>
      <vt:lpstr>4. Platform business models: two basic types</vt:lpstr>
      <vt:lpstr>4. Examples Platform Companies </vt:lpstr>
      <vt:lpstr>5.1 Scope – different views on outsourcing</vt:lpstr>
      <vt:lpstr>5.2 Modularization 1</vt:lpstr>
      <vt:lpstr>5. 2 Modularisation 2</vt:lpstr>
      <vt:lpstr>5.3 Growth, Revenues &amp; Profitability in a Global context.</vt:lpstr>
      <vt:lpstr> 5.3 Pricing Strategy Important! Connection to Strategy</vt:lpstr>
      <vt:lpstr>5. 4 Scope: The Advantages with Service</vt:lpstr>
      <vt:lpstr>5.5 Total Cost  of Ownership (TCO) Model</vt:lpstr>
      <vt:lpstr>5.6 Strategic Shift- change of footprints</vt:lpstr>
      <vt:lpstr>5.6 Scientific Based Targets </vt:lpstr>
      <vt:lpstr>5. 6 Scientific Based Targets: Scope 1-3</vt:lpstr>
      <vt:lpstr>5.6 Circular Business Models </vt:lpstr>
      <vt:lpstr>5. 6 Scope 1-3</vt:lpstr>
      <vt:lpstr>PowerPoint-presentation</vt:lpstr>
      <vt:lpstr> </vt:lpstr>
      <vt:lpstr>6. Example Atlas Copco </vt:lpstr>
      <vt:lpstr>6. AC Business Model</vt:lpstr>
      <vt:lpstr>6. AC</vt:lpstr>
      <vt:lpstr>6. Service</vt:lpstr>
      <vt:lpstr>6. A Specific Tool: Atlas Copco Book</vt:lpstr>
      <vt:lpstr>Purpose with the Book</vt:lpstr>
      <vt:lpstr>The Way We Do Things</vt:lpstr>
      <vt:lpstr>6. Ideas and Principles </vt:lpstr>
      <vt:lpstr>6. The Basics</vt:lpstr>
      <vt:lpstr>6. Strategic Pillars</vt:lpstr>
      <vt:lpstr>6. A Better Way</vt:lpstr>
      <vt:lpstr>6. The importance of Value </vt:lpstr>
    </vt:vector>
  </TitlesOfParts>
  <Company>Engelska parken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Josefin Svensson</dc:creator>
  <cp:lastModifiedBy>Microsoft Office-användare</cp:lastModifiedBy>
  <cp:revision>39</cp:revision>
  <dcterms:created xsi:type="dcterms:W3CDTF">2013-08-22T08:31:25Z</dcterms:created>
  <dcterms:modified xsi:type="dcterms:W3CDTF">2023-01-26T09:38:00Z</dcterms:modified>
</cp:coreProperties>
</file>