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sldIdLst>
    <p:sldId id="257" r:id="rId2"/>
    <p:sldId id="1723" r:id="rId3"/>
    <p:sldId id="1729" r:id="rId4"/>
    <p:sldId id="1731" r:id="rId5"/>
    <p:sldId id="1730" r:id="rId6"/>
    <p:sldId id="1733" r:id="rId7"/>
    <p:sldId id="1732" r:id="rId8"/>
    <p:sldId id="1734" r:id="rId9"/>
    <p:sldId id="1735" r:id="rId10"/>
    <p:sldId id="1737" r:id="rId11"/>
    <p:sldId id="1728" r:id="rId12"/>
    <p:sldId id="1748" r:id="rId13"/>
    <p:sldId id="1096" r:id="rId14"/>
    <p:sldId id="1738" r:id="rId15"/>
    <p:sldId id="1739" r:id="rId16"/>
    <p:sldId id="1106" r:id="rId17"/>
    <p:sldId id="1098" r:id="rId18"/>
    <p:sldId id="1112" r:id="rId19"/>
    <p:sldId id="1095" r:id="rId20"/>
    <p:sldId id="1111" r:id="rId21"/>
    <p:sldId id="1107" r:id="rId22"/>
    <p:sldId id="1724" r:id="rId23"/>
    <p:sldId id="1740" r:id="rId24"/>
    <p:sldId id="934" r:id="rId25"/>
    <p:sldId id="1741" r:id="rId26"/>
    <p:sldId id="1742" r:id="rId27"/>
    <p:sldId id="1092" r:id="rId28"/>
    <p:sldId id="1093" r:id="rId29"/>
    <p:sldId id="297" r:id="rId30"/>
    <p:sldId id="1099" r:id="rId31"/>
    <p:sldId id="1726" r:id="rId32"/>
    <p:sldId id="1727" r:id="rId33"/>
    <p:sldId id="281" r:id="rId34"/>
    <p:sldId id="913" r:id="rId35"/>
    <p:sldId id="278" r:id="rId36"/>
    <p:sldId id="1743" r:id="rId37"/>
    <p:sldId id="1725" r:id="rId38"/>
    <p:sldId id="1744" r:id="rId39"/>
    <p:sldId id="1745" r:id="rId40"/>
    <p:sldId id="1746" r:id="rId41"/>
    <p:sldId id="1747" r:id="rId42"/>
    <p:sldId id="928" r:id="rId43"/>
    <p:sldId id="258" r:id="rId44"/>
    <p:sldId id="259" r:id="rId45"/>
    <p:sldId id="261" r:id="rId46"/>
    <p:sldId id="1088" r:id="rId47"/>
    <p:sldId id="1719" r:id="rId48"/>
    <p:sldId id="1720" r:id="rId49"/>
    <p:sldId id="1722" r:id="rId50"/>
    <p:sldId id="1712" r:id="rId51"/>
    <p:sldId id="1713" r:id="rId5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65"/>
    <p:restoredTop sz="86403"/>
  </p:normalViewPr>
  <p:slideViewPr>
    <p:cSldViewPr>
      <p:cViewPr varScale="1">
        <p:scale>
          <a:sx n="158" d="100"/>
          <a:sy n="158" d="100"/>
        </p:scale>
        <p:origin x="752"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AB566-E485-8144-8B0A-3C293D5BB7D1}" type="datetimeFigureOut">
              <a:rPr lang="sv-SE" smtClean="0"/>
              <a:t>2023-01-30</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1A9B9-4E3F-1441-9834-57857EF437DA}" type="slidenum">
              <a:rPr lang="sv-SE" smtClean="0"/>
              <a:t>‹#›</a:t>
            </a:fld>
            <a:endParaRPr lang="sv-SE"/>
          </a:p>
        </p:txBody>
      </p:sp>
    </p:spTree>
    <p:extLst>
      <p:ext uri="{BB962C8B-B14F-4D97-AF65-F5344CB8AC3E}">
        <p14:creationId xmlns:p14="http://schemas.microsoft.com/office/powerpoint/2010/main" val="21071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531A9B9-4E3F-1441-9834-57857EF437DA}" type="slidenum">
              <a:rPr lang="sv-SE" smtClean="0"/>
              <a:t>1</a:t>
            </a:fld>
            <a:endParaRPr lang="sv-SE"/>
          </a:p>
        </p:txBody>
      </p:sp>
    </p:spTree>
    <p:extLst>
      <p:ext uri="{BB962C8B-B14F-4D97-AF65-F5344CB8AC3E}">
        <p14:creationId xmlns:p14="http://schemas.microsoft.com/office/powerpoint/2010/main" val="3819649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Using examples in Problem 1.4 is a good exercise to illustrate the characteristics of useful information.</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Another example to use and carry throughout the seven characteristics is to use an example of customer credit decisions:</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Relevant information is needed to make a customer credit decision; the relevant information would include customer balances, payment history, credit history from other vendors, and so on.</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The information is free from bias in making a credit decision; for example, when the information comes from the credit manager and not the sales manager who may have an incentive to extend customer credit to get a sale and the sales commission.</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Not having customer payment history is incomplete information to make a decision on extending credit to a customer. If we only know how much the customer purchased in the past, but have no information on how timely the customer makes payments, this is not providing a complete picture to make a credit decision. </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If the credit manager makes a decision based upon customer account information activity (sales and payments) from last quarter, it is not timely. For example, a customer may experience recent cash flow problems which would show that their ability to pay on time is getting later and later. If this is a recent trend, using an old report would not be useful in making a good credit decision.</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If the customer account information is organized in invoice date order only and not within a customer subgroup, it is not in an understandable format to use that information to make a credit decision on a specific customer because you would have to find each invoice from the date order list.</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Information is verifiable if two independent people can produce the same information on how much a customer owes today.</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If the accounting system goes down before the credit manager can access the customer information, it will prohibit the credit manager from making a decision.</a:t>
            </a: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263011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7564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There are six components to an AIS:</a:t>
            </a:r>
          </a:p>
          <a:p>
            <a:pPr marL="0" lvl="0" indent="0" algn="l" rtl="0">
              <a:spcBef>
                <a:spcPts val="0"/>
              </a:spcBef>
              <a:spcAft>
                <a:spcPts val="0"/>
              </a:spcAft>
              <a:buNone/>
            </a:pPr>
            <a:r>
              <a:rPr lang="en-IN" dirty="0"/>
              <a:t>People use the system</a:t>
            </a:r>
          </a:p>
          <a:p>
            <a:pPr marL="0" lvl="0" indent="0" algn="l" rtl="0">
              <a:spcBef>
                <a:spcPts val="0"/>
              </a:spcBef>
              <a:spcAft>
                <a:spcPts val="0"/>
              </a:spcAft>
              <a:buNone/>
            </a:pPr>
            <a:r>
              <a:rPr lang="en-IN" dirty="0"/>
              <a:t>Procedures and instructions used to collect, process, and store the data</a:t>
            </a:r>
          </a:p>
          <a:p>
            <a:pPr marL="0" lvl="0" indent="0" algn="l" rtl="0">
              <a:spcBef>
                <a:spcPts val="0"/>
              </a:spcBef>
              <a:spcAft>
                <a:spcPts val="0"/>
              </a:spcAft>
              <a:buNone/>
            </a:pPr>
            <a:r>
              <a:rPr lang="en-IN" dirty="0"/>
              <a:t>Data</a:t>
            </a:r>
          </a:p>
          <a:p>
            <a:pPr marL="0" lvl="0" indent="0" algn="l" rtl="0">
              <a:spcBef>
                <a:spcPts val="0"/>
              </a:spcBef>
              <a:spcAft>
                <a:spcPts val="0"/>
              </a:spcAft>
              <a:buNone/>
            </a:pPr>
            <a:r>
              <a:rPr lang="en-IN" dirty="0"/>
              <a:t>Software used to process the data</a:t>
            </a:r>
          </a:p>
          <a:p>
            <a:pPr marL="0" lvl="0" indent="0" algn="l" rtl="0">
              <a:spcBef>
                <a:spcPts val="0"/>
              </a:spcBef>
              <a:spcAft>
                <a:spcPts val="0"/>
              </a:spcAft>
              <a:buNone/>
            </a:pPr>
            <a:r>
              <a:rPr lang="en-IN" dirty="0"/>
              <a:t>Information technology (i.e., computers)</a:t>
            </a:r>
          </a:p>
          <a:p>
            <a:pPr marL="0" lvl="0" indent="0" algn="l" rtl="0">
              <a:spcBef>
                <a:spcPts val="0"/>
              </a:spcBef>
              <a:spcAft>
                <a:spcPts val="0"/>
              </a:spcAft>
              <a:buNone/>
            </a:pPr>
            <a:r>
              <a:rPr lang="en-IN" dirty="0"/>
              <a:t>Internal controls and security</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These six components help the AIS </a:t>
            </a:r>
            <a:r>
              <a:rPr lang="en-IN" dirty="0" err="1"/>
              <a:t>fulfill</a:t>
            </a:r>
            <a:r>
              <a:rPr lang="en-IN" dirty="0"/>
              <a:t> three important business functions:</a:t>
            </a:r>
          </a:p>
          <a:p>
            <a:pPr marL="228600" lvl="0" indent="-228600" algn="l" rtl="0">
              <a:spcBef>
                <a:spcPts val="0"/>
              </a:spcBef>
              <a:spcAft>
                <a:spcPts val="0"/>
              </a:spcAft>
              <a:buClr>
                <a:schemeClr val="dk1"/>
              </a:buClr>
              <a:buSzPts val="1200"/>
              <a:buFont typeface="Arial"/>
              <a:buAutoNum type="arabicPeriod"/>
            </a:pPr>
            <a:r>
              <a:rPr lang="en-IN" dirty="0"/>
              <a:t>Collect and store data about organizational activities (through business processes).</a:t>
            </a:r>
          </a:p>
          <a:p>
            <a:pPr marL="228600" lvl="0" indent="-228600" algn="l" rtl="0">
              <a:spcBef>
                <a:spcPts val="0"/>
              </a:spcBef>
              <a:spcAft>
                <a:spcPts val="0"/>
              </a:spcAft>
              <a:buClr>
                <a:schemeClr val="dk1"/>
              </a:buClr>
              <a:buSzPts val="1200"/>
              <a:buFont typeface="Arial"/>
              <a:buAutoNum type="arabicPeriod"/>
            </a:pPr>
            <a:r>
              <a:rPr lang="en-IN" dirty="0"/>
              <a:t>Transform data into information so management can make decisions (plan, execute, control and evaluate activities, resources, and personnel).</a:t>
            </a:r>
          </a:p>
          <a:p>
            <a:pPr marL="228600" lvl="0" indent="-228600" algn="l" rtl="0">
              <a:spcBef>
                <a:spcPts val="0"/>
              </a:spcBef>
              <a:spcAft>
                <a:spcPts val="0"/>
              </a:spcAft>
              <a:buClr>
                <a:schemeClr val="dk1"/>
              </a:buClr>
              <a:buSzPts val="1200"/>
              <a:buFont typeface="Arial"/>
              <a:buAutoNum type="arabicPeriod"/>
            </a:pPr>
            <a:r>
              <a:rPr lang="en-IN" dirty="0"/>
              <a:t>Provide adequate controls to safeguard the organization’s assets and data.</a:t>
            </a: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954275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531A9B9-4E3F-1441-9834-57857EF437DA}" type="slidenum">
              <a:rPr lang="sv-SE" smtClean="0"/>
              <a:t>31</a:t>
            </a:fld>
            <a:endParaRPr lang="sv-SE"/>
          </a:p>
        </p:txBody>
      </p:sp>
    </p:spTree>
    <p:extLst>
      <p:ext uri="{BB962C8B-B14F-4D97-AF65-F5344CB8AC3E}">
        <p14:creationId xmlns:p14="http://schemas.microsoft.com/office/powerpoint/2010/main" val="3104093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The data processing cycle is a descriptive means of demonstrating the operations performed on data to make the information meaningful for decisions. Using the revenue cycle as an example, the data input would include the sales activity between the company and the customer involving the resources of inventory and cash (when money is ultimately collected from the customer). </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Walking through the basic activities found on Table 2-1 in the text for the revenue cycle involves the sales order as the initial source document for the data input. This information is stored and often updated once other activities occur for this transaction in the revenue cycle such as an update to the sales record when the order is shipped from the warehouse. As seen in Table 2-1, the various activities that occur throughout the revenue cycle can impact the sales record and require updating of new information once that activity happens. The information that management can retrieve from the AIS can be in the form of reports such as Customer Sales Report.</a:t>
            </a:r>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3478361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1304635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3463987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Figure 2.2 on page 37 is a great example of showing students how to follow a transaction to the various subledgers and the general ledger. This helps them visualize the structure of how data is stored in an AIS. </a:t>
            </a:r>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923219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2138726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Queries are shown in Chapter 4 and are a very useful tool used in accounting to get specific information out of a database.</a:t>
            </a:r>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118110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58885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For example, if the strategy is </a:t>
            </a:r>
            <a:r>
              <a:rPr lang="en-IN" i="1" dirty="0"/>
              <a:t>increase profitability, </a:t>
            </a:r>
            <a:r>
              <a:rPr lang="en-IN" dirty="0"/>
              <a:t>an organization can increase sales revenue and decrease manufacturing costs. Each of these actions will have different informational needs to measure progress. To increase sales revenue, the company can increase prices, increase volume, or change the product mix. To decrease manufacturing costs, the company can reduce the cost of the inputs into the manufacturing process or improve the process.</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Technological developments and advances have an effect on corporate strategy. Data analytics is becoming more widespread in organizations as they continue to take advantage of the technological advancements. An example is the use of predictive analysis.</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30361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It seems odd that the financing cycle is give cash—get cash; what does this really mean?</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It basically means that a business organization can get cash in the form of a bank loan but will need to give that cash back over time in the form of monthly payments to the bank.</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Or it may mean that the company can get cash from investors and give equity (which eventually turns into cash in the form of dividend payments).</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403226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Examining Figure 1-2 provides a great amount of detail and insights as to the flow of information going from the internal and external stakeholders for business processes. Note that this information can be easily mapped to Figure 1-3 which shows the transactional activity “give</a:t>
            </a:r>
            <a:r>
              <a:rPr lang="en-IN" sz="1200" dirty="0">
                <a:solidFill>
                  <a:schemeClr val="dk1"/>
                </a:solidFill>
                <a:latin typeface="+mn-lt"/>
                <a:ea typeface="Arial"/>
                <a:cs typeface="Arial"/>
                <a:sym typeface="Arial"/>
              </a:rPr>
              <a:t>–</a:t>
            </a:r>
            <a:r>
              <a:rPr lang="en-IN" dirty="0"/>
              <a:t>get” exchange.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 Description:</a:t>
            </a:r>
          </a:p>
          <a:p>
            <a:pPr fontAlgn="auto">
              <a:spcAft>
                <a:spcPts val="0"/>
              </a:spcAft>
            </a:pPr>
            <a:r>
              <a:rPr lang="en-US" sz="1200" dirty="0">
                <a:effectLst/>
                <a:latin typeface="Times New Roman" panose="02020603050405020304" pitchFamily="18" charset="0"/>
                <a:ea typeface="Times New Roman" panose="02020603050405020304" pitchFamily="18" charset="0"/>
              </a:rPr>
              <a:t>The interaction of the system with various parties appears in the diagram as follows.</a:t>
            </a:r>
            <a:endParaRPr lang="en-IN" dirty="0">
              <a:effectLst/>
            </a:endParaRPr>
          </a:p>
          <a:p>
            <a:pPr algn="l" fontAlgn="auto">
              <a:spcAft>
                <a:spcPts val="0"/>
              </a:spcAft>
            </a:pPr>
            <a:r>
              <a:rPr lang="en-US" sz="1200" dirty="0">
                <a:effectLst/>
                <a:latin typeface="Times New Roman" panose="02020603050405020304" pitchFamily="18" charset="0"/>
                <a:ea typeface="Times New Roman" panose="02020603050405020304" pitchFamily="18" charset="0"/>
              </a:rPr>
              <a:t>Parties</a:t>
            </a:r>
            <a:endParaRPr lang="en-IN" dirty="0">
              <a:effectLst/>
            </a:endParaRPr>
          </a:p>
          <a:p>
            <a:pPr algn="l" fontAlgn="auto">
              <a:spcAft>
                <a:spcPts val="0"/>
              </a:spcAft>
            </a:pPr>
            <a:r>
              <a:rPr lang="en-US" sz="1200" dirty="0">
                <a:effectLst/>
                <a:latin typeface="Times New Roman" panose="02020603050405020304" pitchFamily="18" charset="0"/>
                <a:ea typeface="Times New Roman" panose="02020603050405020304" pitchFamily="18" charset="0"/>
              </a:rPr>
              <a:t>From S and S to the parties</a:t>
            </a:r>
            <a:endParaRPr lang="en-IN" dirty="0">
              <a:effectLst/>
            </a:endParaRPr>
          </a:p>
          <a:p>
            <a:pPr algn="l" fontAlgn="auto">
              <a:spcAft>
                <a:spcPts val="0"/>
              </a:spcAft>
            </a:pPr>
            <a:r>
              <a:rPr lang="en-US" sz="1200" dirty="0">
                <a:effectLst/>
                <a:latin typeface="Times New Roman" panose="02020603050405020304" pitchFamily="18" charset="0"/>
                <a:ea typeface="Times New Roman" panose="02020603050405020304" pitchFamily="18" charset="0"/>
              </a:rPr>
              <a:t>From Parties to S and S</a:t>
            </a:r>
            <a:endParaRPr lang="en-IN" dirty="0">
              <a:effectLst/>
            </a:endParaRPr>
          </a:p>
          <a:p>
            <a:pPr algn="l" fontAlgn="auto">
              <a:spcAft>
                <a:spcPts val="0"/>
              </a:spcAft>
            </a:pPr>
            <a:r>
              <a:rPr lang="en-US" sz="1200" dirty="0">
                <a:effectLst/>
                <a:latin typeface="Times New Roman" panose="02020603050405020304" pitchFamily="18" charset="0"/>
                <a:ea typeface="Times New Roman" panose="02020603050405020304" pitchFamily="18" charset="0"/>
              </a:rPr>
              <a:t>Vendors</a:t>
            </a:r>
            <a:endParaRPr lang="en-IN" dirty="0">
              <a:effectLst/>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Purchase orders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Vendor payments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Goods and services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Vendor invoices</a:t>
            </a:r>
            <a:endParaRPr lang="en-IN" sz="1100" dirty="0">
              <a:solidFill>
                <a:srgbClr val="000000"/>
              </a:solidFill>
              <a:effectLst/>
              <a:latin typeface="Calibri" panose="020F0502020204030204" pitchFamily="34" charset="0"/>
              <a:ea typeface="Times New Roman" panose="02020603050405020304" pitchFamily="18" charset="0"/>
            </a:endParaRPr>
          </a:p>
          <a:p>
            <a:pPr algn="l" fontAlgn="auto">
              <a:spcAft>
                <a:spcPts val="0"/>
              </a:spcAft>
            </a:pPr>
            <a:r>
              <a:rPr lang="en-US" sz="1200" dirty="0">
                <a:effectLst/>
                <a:latin typeface="Times New Roman" panose="02020603050405020304" pitchFamily="18" charset="0"/>
                <a:ea typeface="Times New Roman" panose="02020603050405020304" pitchFamily="18" charset="0"/>
              </a:rPr>
              <a:t>Investors</a:t>
            </a:r>
            <a:endParaRPr lang="en-IN" dirty="0">
              <a:effectLst/>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Dividends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Financial statements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Invest funds</a:t>
            </a:r>
            <a:endParaRPr lang="en-IN" sz="1100" dirty="0">
              <a:solidFill>
                <a:srgbClr val="000000"/>
              </a:solidFill>
              <a:effectLst/>
              <a:latin typeface="Calibri" panose="020F0502020204030204" pitchFamily="34" charset="0"/>
              <a:ea typeface="Times New Roman" panose="02020603050405020304" pitchFamily="18" charset="0"/>
            </a:endParaRPr>
          </a:p>
          <a:p>
            <a:pPr algn="l" fontAlgn="auto">
              <a:spcAft>
                <a:spcPts val="0"/>
              </a:spcAft>
            </a:pPr>
            <a:r>
              <a:rPr lang="en-US" sz="1200" dirty="0">
                <a:effectLst/>
                <a:latin typeface="Times New Roman" panose="02020603050405020304" pitchFamily="18" charset="0"/>
                <a:ea typeface="Times New Roman" panose="02020603050405020304" pitchFamily="18" charset="0"/>
              </a:rPr>
              <a:t>Creditors</a:t>
            </a:r>
            <a:endParaRPr lang="en-IN" dirty="0">
              <a:effectLst/>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Loan payments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Financial statements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Loans</a:t>
            </a:r>
            <a:endParaRPr lang="en-IN" sz="1100" dirty="0">
              <a:solidFill>
                <a:srgbClr val="000000"/>
              </a:solidFill>
              <a:effectLst/>
              <a:latin typeface="Calibri" panose="020F0502020204030204" pitchFamily="34" charset="0"/>
              <a:ea typeface="Times New Roman" panose="02020603050405020304" pitchFamily="18" charset="0"/>
            </a:endParaRPr>
          </a:p>
          <a:p>
            <a:pPr algn="l" fontAlgn="auto">
              <a:spcAft>
                <a:spcPts val="0"/>
              </a:spcAft>
            </a:pPr>
            <a:r>
              <a:rPr lang="en-US" sz="1200" dirty="0">
                <a:effectLst/>
                <a:latin typeface="Times New Roman" panose="02020603050405020304" pitchFamily="18" charset="0"/>
                <a:ea typeface="Times New Roman" panose="02020603050405020304" pitchFamily="18" charset="0"/>
              </a:rPr>
              <a:t>Banks</a:t>
            </a:r>
            <a:endParaRPr lang="en-IN" dirty="0">
              <a:effectLst/>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Deposits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Withdrawals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Bank statements</a:t>
            </a:r>
            <a:endParaRPr lang="en-IN" sz="1100" dirty="0">
              <a:solidFill>
                <a:srgbClr val="000000"/>
              </a:solidFill>
              <a:effectLst/>
              <a:latin typeface="Calibri" panose="020F0502020204030204" pitchFamily="34" charset="0"/>
              <a:ea typeface="Times New Roman" panose="02020603050405020304" pitchFamily="18" charset="0"/>
            </a:endParaRPr>
          </a:p>
          <a:p>
            <a:pPr algn="l" fontAlgn="auto">
              <a:spcAft>
                <a:spcPts val="0"/>
              </a:spcAft>
            </a:pPr>
            <a:r>
              <a:rPr lang="en-US" sz="1200" dirty="0">
                <a:effectLst/>
                <a:latin typeface="Times New Roman" panose="02020603050405020304" pitchFamily="18" charset="0"/>
                <a:ea typeface="Times New Roman" panose="02020603050405020304" pitchFamily="18" charset="0"/>
              </a:rPr>
              <a:t>Customers</a:t>
            </a:r>
            <a:endParaRPr lang="en-IN" dirty="0">
              <a:effectLst/>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Goods and services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Customer invoices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Customer orders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Customer payments</a:t>
            </a:r>
            <a:endParaRPr lang="en-IN" sz="1100" dirty="0">
              <a:solidFill>
                <a:srgbClr val="000000"/>
              </a:solidFill>
              <a:effectLst/>
              <a:latin typeface="Calibri" panose="020F0502020204030204" pitchFamily="34" charset="0"/>
              <a:ea typeface="Times New Roman" panose="02020603050405020304" pitchFamily="18" charset="0"/>
            </a:endParaRPr>
          </a:p>
          <a:p>
            <a:pPr algn="l" fontAlgn="auto">
              <a:spcAft>
                <a:spcPts val="0"/>
              </a:spcAft>
            </a:pPr>
            <a:r>
              <a:rPr lang="en-US" sz="1200" dirty="0">
                <a:effectLst/>
                <a:latin typeface="Times New Roman" panose="02020603050405020304" pitchFamily="18" charset="0"/>
                <a:ea typeface="Times New Roman" panose="02020603050405020304" pitchFamily="18" charset="0"/>
              </a:rPr>
              <a:t>Employees</a:t>
            </a:r>
            <a:endParaRPr lang="en-IN" dirty="0">
              <a:effectLst/>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Wages, salaries and commissions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Labor and services</a:t>
            </a:r>
            <a:endParaRPr lang="en-IN" sz="1100" dirty="0">
              <a:solidFill>
                <a:srgbClr val="000000"/>
              </a:solidFill>
              <a:effectLst/>
              <a:latin typeface="Calibri" panose="020F0502020204030204" pitchFamily="34" charset="0"/>
              <a:ea typeface="Times New Roman" panose="02020603050405020304" pitchFamily="18" charset="0"/>
            </a:endParaRPr>
          </a:p>
          <a:p>
            <a:pPr algn="l" fontAlgn="auto">
              <a:spcAft>
                <a:spcPts val="0"/>
              </a:spcAft>
            </a:pPr>
            <a:r>
              <a:rPr lang="en-US" sz="1200" dirty="0">
                <a:effectLst/>
                <a:latin typeface="Times New Roman" panose="02020603050405020304" pitchFamily="18" charset="0"/>
                <a:ea typeface="Times New Roman" panose="02020603050405020304" pitchFamily="18" charset="0"/>
              </a:rPr>
              <a:t>Management</a:t>
            </a:r>
            <a:endParaRPr lang="en-IN" dirty="0">
              <a:effectLst/>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Managerial reports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Financial statements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Budgets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Accounting entries</a:t>
            </a:r>
            <a:endParaRPr lang="en-IN" sz="1100" dirty="0">
              <a:solidFill>
                <a:srgbClr val="000000"/>
              </a:solidFill>
              <a:effectLst/>
              <a:latin typeface="Calibri" panose="020F0502020204030204" pitchFamily="34" charset="0"/>
              <a:ea typeface="Times New Roman" panose="02020603050405020304" pitchFamily="18" charset="0"/>
            </a:endParaRPr>
          </a:p>
          <a:p>
            <a:pPr algn="l" fontAlgn="auto">
              <a:spcAft>
                <a:spcPts val="0"/>
              </a:spcAft>
            </a:pPr>
            <a:r>
              <a:rPr lang="en-US" sz="1200" dirty="0">
                <a:effectLst/>
                <a:latin typeface="Times New Roman" panose="02020603050405020304" pitchFamily="18" charset="0"/>
                <a:ea typeface="Times New Roman" panose="02020603050405020304" pitchFamily="18" charset="0"/>
              </a:rPr>
              <a:t>Government agencies</a:t>
            </a:r>
            <a:endParaRPr lang="en-IN" dirty="0">
              <a:effectLst/>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Taxes and Reports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gn="l" fontAlgn="auto">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Regulations and tax forms</a:t>
            </a:r>
            <a:endParaRPr lang="en-IN" sz="1100" dirty="0">
              <a:solidFill>
                <a:srgbClr val="000000"/>
              </a:solidFill>
              <a:effectLst/>
              <a:latin typeface="Calibri" panose="020F0502020204030204" pitchFamily="34" charset="0"/>
              <a:ea typeface="Times New Roman" panose="02020603050405020304" pitchFamily="18" charset="0"/>
            </a:endParaRPr>
          </a:p>
          <a:p>
            <a:pPr lvl="0" fontAlgn="auto"/>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371258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A good example to walk through with students would be a local restaurant near campus (e.g., a pizza restaurant).</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Ask students to put themselves in the shoes of the restaurant owner; what decisions would the owner need to make to run the business successfully?</a:t>
            </a:r>
          </a:p>
          <a:p>
            <a:pPr marL="0" lvl="0" indent="0" algn="l" rtl="0">
              <a:spcBef>
                <a:spcPts val="0"/>
              </a:spcBef>
              <a:spcAft>
                <a:spcPts val="0"/>
              </a:spcAft>
              <a:buNone/>
            </a:pPr>
            <a:r>
              <a:rPr lang="en-IN" dirty="0"/>
              <a:t>The students may have many answers that could include decisions about what products (pizzas to sell), what resources are needed to make the pizza (</a:t>
            </a:r>
            <a:r>
              <a:rPr lang="en-IN" dirty="0" err="1"/>
              <a:t>labor</a:t>
            </a:r>
            <a:r>
              <a:rPr lang="en-IN" dirty="0"/>
              <a:t>, equipment, and ingredients), whom to buy the ingredients from. How many people are needed to work at the restaurant, and what skills are required from employees (pizza maker, waiter, delivery person), and so on.</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In essence, all of these decisions can be mapped to a series of business processes and from these decisions identify information that is needed to measure performance. </a:t>
            </a:r>
          </a:p>
          <a:p>
            <a:pPr marL="0" lvl="0" indent="0" algn="l" rtl="0">
              <a:spcBef>
                <a:spcPts val="0"/>
              </a:spcBef>
              <a:spcAft>
                <a:spcPts val="0"/>
              </a:spcAft>
              <a:buNone/>
            </a:pPr>
            <a:r>
              <a:rPr lang="en-IN" dirty="0"/>
              <a:t>For example, if the key decision is what types of pizzas should I sell, the processes that may impact this decision would be sales and market information. In addition, vendor information on ingredient costs may play a role here as well (especially if it’s an exotic ingredient, expensive ingredient, or hard to source, e.g., cheese imported from Italy).</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At the end of this class exercise, many of these can be mapped to Table 1-2 found on page 6.</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3257961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Long Description:</a:t>
            </a:r>
          </a:p>
          <a:p>
            <a:pPr>
              <a:spcAft>
                <a:spcPts val="0"/>
              </a:spcAft>
            </a:pPr>
            <a:r>
              <a:rPr lang="en-US" sz="1200" dirty="0">
                <a:effectLst/>
                <a:latin typeface="Times New Roman" panose="02020603050405020304" pitchFamily="18" charset="0"/>
              </a:rPr>
              <a:t>The value chain for “Primary activities” appears as follows:</a:t>
            </a:r>
            <a:endParaRPr lang="en-IN" dirty="0">
              <a:effectLst/>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Step 1. Inbound Logistics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Step 2. Operations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Step 3. Outbound Logistics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Step 4. Marketing and Sales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Step 5. Service</a:t>
            </a:r>
            <a:endParaRPr lang="en-IN" dirty="0">
              <a:effectLst/>
            </a:endParaRPr>
          </a:p>
          <a:p>
            <a:pPr>
              <a:spcAft>
                <a:spcPts val="0"/>
              </a:spcAft>
            </a:pPr>
            <a:r>
              <a:rPr lang="en-US" sz="1200" dirty="0">
                <a:effectLst/>
                <a:latin typeface="Times New Roman" panose="02020603050405020304" pitchFamily="18" charset="0"/>
              </a:rPr>
              <a:t>The “Secondary activities” that influence the primary activities are as follows:</a:t>
            </a:r>
            <a:endParaRPr lang="en-IN" dirty="0">
              <a:effectLst/>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Firm Infrastructure</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Human Resources</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Technology</a:t>
            </a:r>
            <a:endParaRPr lang="en-IN" sz="11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Purchasing</a:t>
            </a:r>
            <a:endParaRPr lang="en-IN" sz="11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906247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dirty="0"/>
              <a:t>Please note that students may see primary and then assume secondary is next. This is a common mistake and using the visual from Figure 1-5 in the book also as an example can help mitigate this common misperception.</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A basic example involves buying a textbook. Ask the students how they generally buy a textbook (usually they buy it online or go to the bookstore); either way you can walk through the primary and support activities that are needed for them to get their textbook in time for the first day of class!</a:t>
            </a: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2288488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531A9B9-4E3F-1441-9834-57857EF437DA}" type="slidenum">
              <a:rPr lang="sv-SE" smtClean="0"/>
              <a:t>22</a:t>
            </a:fld>
            <a:endParaRPr lang="sv-SE"/>
          </a:p>
        </p:txBody>
      </p:sp>
    </p:spTree>
    <p:extLst>
      <p:ext uri="{BB962C8B-B14F-4D97-AF65-F5344CB8AC3E}">
        <p14:creationId xmlns:p14="http://schemas.microsoft.com/office/powerpoint/2010/main" val="340523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fld id="{9C52D83F-A7C4-484C-B698-0C91E7179FD9}" type="datetime1">
              <a:rPr lang="sv-SE" smtClean="0"/>
              <a:t>2023-01-30</a:t>
            </a:fld>
            <a:endParaRPr lang="sv-SE" dirty="0"/>
          </a:p>
        </p:txBody>
      </p:sp>
      <p:sp>
        <p:nvSpPr>
          <p:cNvPr id="5" name="Rectangle 5"/>
          <p:cNvSpPr>
            <a:spLocks noGrp="1" noChangeArrowheads="1"/>
          </p:cNvSpPr>
          <p:nvPr>
            <p:ph type="ftr" sz="quarter" idx="11"/>
          </p:nvPr>
        </p:nvSpPr>
        <p:spPr>
          <a:ln/>
        </p:spPr>
        <p:txBody>
          <a:bodyPr/>
          <a:lstStyle>
            <a:lvl1pPr>
              <a:defRPr/>
            </a:lvl1pPr>
          </a:lstStyle>
          <a:p>
            <a:r>
              <a:rPr lang="sv-SE"/>
              <a:t>Jan Lindvall 2023</a:t>
            </a:r>
            <a:endParaRPr lang="sv-SE" dirty="0"/>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dirty="0"/>
          </a:p>
        </p:txBody>
      </p:sp>
    </p:spTree>
    <p:extLst>
      <p:ext uri="{BB962C8B-B14F-4D97-AF65-F5344CB8AC3E}">
        <p14:creationId xmlns:p14="http://schemas.microsoft.com/office/powerpoint/2010/main" val="391166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84776" cy="1143000"/>
          </a:xfrm>
        </p:spPr>
        <p:txBody>
          <a:bodyPr/>
          <a:lstStyle>
            <a:lvl1pPr algn="r">
              <a:defRPr sz="3600"/>
            </a:lvl1p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685800" y="1981200"/>
            <a:ext cx="8062664" cy="41148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ctangle 4"/>
          <p:cNvSpPr>
            <a:spLocks noGrp="1" noChangeArrowheads="1"/>
          </p:cNvSpPr>
          <p:nvPr>
            <p:ph type="dt" sz="half" idx="10"/>
          </p:nvPr>
        </p:nvSpPr>
        <p:spPr>
          <a:ln/>
        </p:spPr>
        <p:txBody>
          <a:bodyPr/>
          <a:lstStyle>
            <a:lvl1pPr>
              <a:defRPr/>
            </a:lvl1pPr>
          </a:lstStyle>
          <a:p>
            <a:fld id="{CD79C97E-AE32-E84B-ADD8-9FE0B81C91AD}" type="datetime1">
              <a:rPr lang="sv-SE" smtClean="0"/>
              <a:t>2023-01-30</a:t>
            </a:fld>
            <a:endParaRPr lang="sv-SE"/>
          </a:p>
        </p:txBody>
      </p:sp>
      <p:sp>
        <p:nvSpPr>
          <p:cNvPr id="5" name="Rectangle 5"/>
          <p:cNvSpPr>
            <a:spLocks noGrp="1" noChangeArrowheads="1"/>
          </p:cNvSpPr>
          <p:nvPr>
            <p:ph type="ftr" sz="quarter" idx="11"/>
          </p:nvPr>
        </p:nvSpPr>
        <p:spPr>
          <a:ln/>
        </p:spPr>
        <p:txBody>
          <a:bodyPr/>
          <a:lstStyle>
            <a:lvl1pPr>
              <a:defRPr/>
            </a:lvl1pPr>
          </a:lstStyle>
          <a:p>
            <a:r>
              <a:rPr lang="sv-SE"/>
              <a:t>Jan Lindvall 2023</a:t>
            </a:r>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23683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fld id="{43FB39A9-8238-4043-8964-DC76DF21B975}" type="datetime1">
              <a:rPr lang="sv-SE" smtClean="0"/>
              <a:t>2023-01-30</a:t>
            </a:fld>
            <a:endParaRPr lang="sv-SE"/>
          </a:p>
        </p:txBody>
      </p:sp>
      <p:sp>
        <p:nvSpPr>
          <p:cNvPr id="5" name="Rectangle 5"/>
          <p:cNvSpPr>
            <a:spLocks noGrp="1" noChangeArrowheads="1"/>
          </p:cNvSpPr>
          <p:nvPr>
            <p:ph type="ftr" sz="quarter" idx="11"/>
          </p:nvPr>
        </p:nvSpPr>
        <p:spPr>
          <a:ln/>
        </p:spPr>
        <p:txBody>
          <a:bodyPr/>
          <a:lstStyle>
            <a:lvl1pPr>
              <a:defRPr/>
            </a:lvl1pPr>
          </a:lstStyle>
          <a:p>
            <a:r>
              <a:rPr lang="sv-SE"/>
              <a:t>Jan Lindvall 2023</a:t>
            </a:r>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42191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plus Multiple Content ">
    <p:spTree>
      <p:nvGrpSpPr>
        <p:cNvPr id="1" name=""/>
        <p:cNvGrpSpPr/>
        <p:nvPr/>
      </p:nvGrpSpPr>
      <p:grpSpPr>
        <a:xfrm>
          <a:off x="0" y="0"/>
          <a:ext cx="0" cy="0"/>
          <a:chOff x="0" y="0"/>
          <a:chExt cx="0" cy="0"/>
        </a:xfrm>
      </p:grpSpPr>
      <p:sp>
        <p:nvSpPr>
          <p:cNvPr id="2" name="Title ">
            <a:extLst>
              <a:ext uri="{FF2B5EF4-FFF2-40B4-BE49-F238E27FC236}">
                <a16:creationId xmlns:a16="http://schemas.microsoft.com/office/drawing/2014/main" id="{335C9B3E-D3DD-E643-A4C4-8C7B8F7663E1}"/>
              </a:ext>
            </a:extLst>
          </p:cNvPr>
          <p:cNvSpPr>
            <a:spLocks noGrp="1"/>
          </p:cNvSpPr>
          <p:nvPr>
            <p:ph type="title"/>
          </p:nvPr>
        </p:nvSpPr>
        <p:spPr/>
        <p:txBody>
          <a:bodyPr/>
          <a:lstStyle/>
          <a:p>
            <a:r>
              <a:rPr lang="en-US"/>
              <a:t>Click to edit Master title style</a:t>
            </a:r>
          </a:p>
        </p:txBody>
      </p:sp>
      <p:sp>
        <p:nvSpPr>
          <p:cNvPr id="6" name="Content Placeholder 1">
            <a:extLst>
              <a:ext uri="{FF2B5EF4-FFF2-40B4-BE49-F238E27FC236}">
                <a16:creationId xmlns:a16="http://schemas.microsoft.com/office/drawing/2014/main" id="{92DBC287-7A50-404F-B583-851D0F7791CC}"/>
              </a:ext>
            </a:extLst>
          </p:cNvPr>
          <p:cNvSpPr>
            <a:spLocks noGrp="1"/>
          </p:cNvSpPr>
          <p:nvPr>
            <p:ph sz="quarter" idx="12" hasCustomPrompt="1"/>
          </p:nvPr>
        </p:nvSpPr>
        <p:spPr>
          <a:xfrm>
            <a:off x="331787" y="2048937"/>
            <a:ext cx="1463145" cy="1465263"/>
          </a:xfrm>
          <a:prstGeom prst="rect">
            <a:avLst/>
          </a:prstGeom>
        </p:spPr>
        <p:txBody>
          <a:bodyPr/>
          <a:lstStyle>
            <a:lvl1pPr marL="0" indent="0">
              <a:buNone/>
              <a:defRPr/>
            </a:lvl1pPr>
          </a:lstStyle>
          <a:p>
            <a:pPr lvl="0"/>
            <a:r>
              <a:rPr lang="en-US" dirty="0"/>
              <a:t>Object</a:t>
            </a:r>
          </a:p>
        </p:txBody>
      </p:sp>
      <p:sp>
        <p:nvSpPr>
          <p:cNvPr id="8" name="Content Placeholder 2">
            <a:extLst>
              <a:ext uri="{FF2B5EF4-FFF2-40B4-BE49-F238E27FC236}">
                <a16:creationId xmlns:a16="http://schemas.microsoft.com/office/drawing/2014/main" id="{292F575A-DA58-CD47-B145-2EEC4D32E7E8}"/>
              </a:ext>
            </a:extLst>
          </p:cNvPr>
          <p:cNvSpPr>
            <a:spLocks noGrp="1"/>
          </p:cNvSpPr>
          <p:nvPr>
            <p:ph sz="quarter" idx="13" hasCustomPrompt="1"/>
          </p:nvPr>
        </p:nvSpPr>
        <p:spPr>
          <a:xfrm>
            <a:off x="2083196" y="2048937"/>
            <a:ext cx="1465262" cy="1465263"/>
          </a:xfrm>
          <a:prstGeom prst="rect">
            <a:avLst/>
          </a:prstGeom>
        </p:spPr>
        <p:txBody>
          <a:bodyPr/>
          <a:lstStyle>
            <a:lvl1pPr marL="0" indent="0">
              <a:buNone/>
              <a:defRPr/>
            </a:lvl1pPr>
          </a:lstStyle>
          <a:p>
            <a:pPr lvl="0"/>
            <a:r>
              <a:rPr lang="en-US" dirty="0"/>
              <a:t>Object</a:t>
            </a:r>
          </a:p>
        </p:txBody>
      </p:sp>
      <p:sp>
        <p:nvSpPr>
          <p:cNvPr id="10" name="Content Placeholder 3">
            <a:extLst>
              <a:ext uri="{FF2B5EF4-FFF2-40B4-BE49-F238E27FC236}">
                <a16:creationId xmlns:a16="http://schemas.microsoft.com/office/drawing/2014/main" id="{9C05BB7B-AB59-DE4D-A944-5504896DE205}"/>
              </a:ext>
            </a:extLst>
          </p:cNvPr>
          <p:cNvSpPr>
            <a:spLocks noGrp="1"/>
          </p:cNvSpPr>
          <p:nvPr>
            <p:ph sz="quarter" idx="14" hasCustomPrompt="1"/>
          </p:nvPr>
        </p:nvSpPr>
        <p:spPr>
          <a:xfrm>
            <a:off x="3836722" y="2048937"/>
            <a:ext cx="1463675" cy="1465263"/>
          </a:xfrm>
          <a:prstGeom prst="rect">
            <a:avLst/>
          </a:prstGeom>
        </p:spPr>
        <p:txBody>
          <a:bodyPr/>
          <a:lstStyle>
            <a:lvl1pPr marL="0" indent="0">
              <a:buNone/>
              <a:defRPr/>
            </a:lvl1pPr>
          </a:lstStyle>
          <a:p>
            <a:pPr lvl="0"/>
            <a:r>
              <a:rPr lang="en-US" dirty="0"/>
              <a:t>Object</a:t>
            </a:r>
          </a:p>
        </p:txBody>
      </p:sp>
      <p:sp>
        <p:nvSpPr>
          <p:cNvPr id="12" name="Content Placeholder 4">
            <a:extLst>
              <a:ext uri="{FF2B5EF4-FFF2-40B4-BE49-F238E27FC236}">
                <a16:creationId xmlns:a16="http://schemas.microsoft.com/office/drawing/2014/main" id="{7829821A-510E-FD4B-AD62-D4518384985E}"/>
              </a:ext>
            </a:extLst>
          </p:cNvPr>
          <p:cNvSpPr>
            <a:spLocks noGrp="1"/>
          </p:cNvSpPr>
          <p:nvPr>
            <p:ph sz="quarter" idx="15" hasCustomPrompt="1"/>
          </p:nvPr>
        </p:nvSpPr>
        <p:spPr>
          <a:xfrm>
            <a:off x="5588661" y="2048937"/>
            <a:ext cx="1463675" cy="1465263"/>
          </a:xfrm>
          <a:prstGeom prst="rect">
            <a:avLst/>
          </a:prstGeom>
        </p:spPr>
        <p:txBody>
          <a:bodyPr/>
          <a:lstStyle>
            <a:lvl1pPr marL="0" indent="0">
              <a:buNone/>
              <a:defRPr/>
            </a:lvl1pPr>
          </a:lstStyle>
          <a:p>
            <a:pPr lvl="0"/>
            <a:r>
              <a:rPr lang="en-US" dirty="0"/>
              <a:t>Object</a:t>
            </a:r>
          </a:p>
        </p:txBody>
      </p:sp>
      <p:sp>
        <p:nvSpPr>
          <p:cNvPr id="14" name="Content Placeholder 5">
            <a:extLst>
              <a:ext uri="{FF2B5EF4-FFF2-40B4-BE49-F238E27FC236}">
                <a16:creationId xmlns:a16="http://schemas.microsoft.com/office/drawing/2014/main" id="{78767F66-B6AE-AE4C-B489-36009A75C90F}"/>
              </a:ext>
            </a:extLst>
          </p:cNvPr>
          <p:cNvSpPr>
            <a:spLocks noGrp="1"/>
          </p:cNvSpPr>
          <p:nvPr>
            <p:ph sz="quarter" idx="16" hasCustomPrompt="1"/>
          </p:nvPr>
        </p:nvSpPr>
        <p:spPr>
          <a:xfrm>
            <a:off x="7340600" y="2048937"/>
            <a:ext cx="1462088" cy="1465263"/>
          </a:xfrm>
          <a:prstGeom prst="rect">
            <a:avLst/>
          </a:prstGeom>
        </p:spPr>
        <p:txBody>
          <a:bodyPr/>
          <a:lstStyle>
            <a:lvl1pPr marL="0" indent="0">
              <a:buNone/>
              <a:defRPr/>
            </a:lvl1pPr>
          </a:lstStyle>
          <a:p>
            <a:pPr lvl="0"/>
            <a:r>
              <a:rPr lang="en-US" dirty="0"/>
              <a:t>Object</a:t>
            </a:r>
          </a:p>
        </p:txBody>
      </p:sp>
      <p:sp>
        <p:nvSpPr>
          <p:cNvPr id="17" name="Content Placeholder 6">
            <a:extLst>
              <a:ext uri="{FF2B5EF4-FFF2-40B4-BE49-F238E27FC236}">
                <a16:creationId xmlns:a16="http://schemas.microsoft.com/office/drawing/2014/main" id="{37C2D694-2FFF-2543-8703-9D9C5F93E583}"/>
              </a:ext>
            </a:extLst>
          </p:cNvPr>
          <p:cNvSpPr>
            <a:spLocks noGrp="1"/>
          </p:cNvSpPr>
          <p:nvPr>
            <p:ph sz="quarter" idx="17" hasCustomPrompt="1"/>
          </p:nvPr>
        </p:nvSpPr>
        <p:spPr>
          <a:xfrm>
            <a:off x="331787" y="4105803"/>
            <a:ext cx="1463675" cy="1465262"/>
          </a:xfrm>
          <a:prstGeom prst="rect">
            <a:avLst/>
          </a:prstGeom>
        </p:spPr>
        <p:txBody>
          <a:bodyPr/>
          <a:lstStyle>
            <a:lvl1pPr marL="0" indent="0">
              <a:buNone/>
              <a:defRPr/>
            </a:lvl1pPr>
          </a:lstStyle>
          <a:p>
            <a:pPr lvl="0"/>
            <a:r>
              <a:rPr lang="en-US" dirty="0"/>
              <a:t>Object</a:t>
            </a:r>
          </a:p>
        </p:txBody>
      </p:sp>
      <p:sp>
        <p:nvSpPr>
          <p:cNvPr id="19" name="Content Placeholder 7">
            <a:extLst>
              <a:ext uri="{FF2B5EF4-FFF2-40B4-BE49-F238E27FC236}">
                <a16:creationId xmlns:a16="http://schemas.microsoft.com/office/drawing/2014/main" id="{57FDF21A-AF40-6547-AB06-C387DAE39182}"/>
              </a:ext>
            </a:extLst>
          </p:cNvPr>
          <p:cNvSpPr>
            <a:spLocks noGrp="1"/>
          </p:cNvSpPr>
          <p:nvPr>
            <p:ph sz="quarter" idx="18" hasCustomPrompt="1"/>
          </p:nvPr>
        </p:nvSpPr>
        <p:spPr>
          <a:xfrm>
            <a:off x="2082800" y="4105804"/>
            <a:ext cx="1465658" cy="1465262"/>
          </a:xfrm>
          <a:prstGeom prst="rect">
            <a:avLst/>
          </a:prstGeom>
        </p:spPr>
        <p:txBody>
          <a:bodyPr/>
          <a:lstStyle>
            <a:lvl1pPr marL="0" indent="0">
              <a:buNone/>
              <a:defRPr/>
            </a:lvl1pPr>
          </a:lstStyle>
          <a:p>
            <a:pPr lvl="0"/>
            <a:r>
              <a:rPr lang="en-US" dirty="0"/>
              <a:t>Object</a:t>
            </a:r>
          </a:p>
        </p:txBody>
      </p:sp>
      <p:sp>
        <p:nvSpPr>
          <p:cNvPr id="21" name="Content Placeholder 8">
            <a:extLst>
              <a:ext uri="{FF2B5EF4-FFF2-40B4-BE49-F238E27FC236}">
                <a16:creationId xmlns:a16="http://schemas.microsoft.com/office/drawing/2014/main" id="{1058EE27-F947-8A41-AC83-223A6236295B}"/>
              </a:ext>
            </a:extLst>
          </p:cNvPr>
          <p:cNvSpPr>
            <a:spLocks noGrp="1"/>
          </p:cNvSpPr>
          <p:nvPr>
            <p:ph sz="quarter" idx="19" hasCustomPrompt="1"/>
          </p:nvPr>
        </p:nvSpPr>
        <p:spPr>
          <a:xfrm>
            <a:off x="3836722" y="4105802"/>
            <a:ext cx="1463675" cy="1465263"/>
          </a:xfrm>
          <a:prstGeom prst="rect">
            <a:avLst/>
          </a:prstGeom>
        </p:spPr>
        <p:txBody>
          <a:bodyPr/>
          <a:lstStyle>
            <a:lvl1pPr marL="0" indent="0">
              <a:buNone/>
              <a:defRPr/>
            </a:lvl1pPr>
          </a:lstStyle>
          <a:p>
            <a:pPr lvl="0"/>
            <a:r>
              <a:rPr lang="en-US" dirty="0"/>
              <a:t>Object</a:t>
            </a:r>
          </a:p>
        </p:txBody>
      </p:sp>
      <p:sp>
        <p:nvSpPr>
          <p:cNvPr id="23" name="Content Placeholder 9">
            <a:extLst>
              <a:ext uri="{FF2B5EF4-FFF2-40B4-BE49-F238E27FC236}">
                <a16:creationId xmlns:a16="http://schemas.microsoft.com/office/drawing/2014/main" id="{59E26C59-6E0D-AB44-A5BE-2FF4A9BE7E10}"/>
              </a:ext>
            </a:extLst>
          </p:cNvPr>
          <p:cNvSpPr>
            <a:spLocks noGrp="1"/>
          </p:cNvSpPr>
          <p:nvPr>
            <p:ph sz="quarter" idx="20" hasCustomPrompt="1"/>
          </p:nvPr>
        </p:nvSpPr>
        <p:spPr>
          <a:xfrm>
            <a:off x="5588661" y="4105271"/>
            <a:ext cx="1463675" cy="1465263"/>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Object</a:t>
            </a:r>
          </a:p>
        </p:txBody>
      </p:sp>
      <p:sp>
        <p:nvSpPr>
          <p:cNvPr id="25" name="Content Placeholder 10">
            <a:extLst>
              <a:ext uri="{FF2B5EF4-FFF2-40B4-BE49-F238E27FC236}">
                <a16:creationId xmlns:a16="http://schemas.microsoft.com/office/drawing/2014/main" id="{EF0222B6-9957-6D47-B5D6-C0B5F4719587}"/>
              </a:ext>
            </a:extLst>
          </p:cNvPr>
          <p:cNvSpPr>
            <a:spLocks noGrp="1"/>
          </p:cNvSpPr>
          <p:nvPr>
            <p:ph sz="quarter" idx="21" hasCustomPrompt="1"/>
          </p:nvPr>
        </p:nvSpPr>
        <p:spPr>
          <a:xfrm>
            <a:off x="7340600" y="4105271"/>
            <a:ext cx="1462088" cy="1465263"/>
          </a:xfrm>
          <a:prstGeom prst="rect">
            <a:avLst/>
          </a:prstGeom>
        </p:spPr>
        <p:txBody>
          <a:bodyPr/>
          <a:lstStyle>
            <a:lvl1pPr marL="0" indent="0">
              <a:buNone/>
              <a:defRPr/>
            </a:lvl1pPr>
          </a:lstStyle>
          <a:p>
            <a:pPr lvl="0"/>
            <a:r>
              <a:rPr lang="en-US" dirty="0"/>
              <a:t>Object</a:t>
            </a:r>
          </a:p>
        </p:txBody>
      </p:sp>
      <p:sp>
        <p:nvSpPr>
          <p:cNvPr id="3" name="Slide Number Placeholder ">
            <a:extLst>
              <a:ext uri="{FF2B5EF4-FFF2-40B4-BE49-F238E27FC236}">
                <a16:creationId xmlns:a16="http://schemas.microsoft.com/office/drawing/2014/main" id="{85A26860-AC01-3443-AC48-C5654E2E35B1}"/>
              </a:ext>
            </a:extLst>
          </p:cNvPr>
          <p:cNvSpPr>
            <a:spLocks noGrp="1"/>
          </p:cNvSpPr>
          <p:nvPr>
            <p:ph type="sldNum" sz="quarter" idx="10"/>
          </p:nvPr>
        </p:nvSpPr>
        <p:spPr/>
        <p:txBody>
          <a:bodyPr/>
          <a:lstStyle/>
          <a:p>
            <a:fld id="{D06C706D-0964-7842-B7B8-C5D733700528}" type="slidenum">
              <a:rPr lang="en-US" smtClean="0"/>
              <a:t>‹#›</a:t>
            </a:fld>
            <a:endParaRPr lang="en-US" dirty="0"/>
          </a:p>
        </p:txBody>
      </p:sp>
      <p:sp>
        <p:nvSpPr>
          <p:cNvPr id="4" name="Footer Placeholder ">
            <a:extLst>
              <a:ext uri="{FF2B5EF4-FFF2-40B4-BE49-F238E27FC236}">
                <a16:creationId xmlns:a16="http://schemas.microsoft.com/office/drawing/2014/main" id="{0D7CEC24-795B-B64B-9F1C-B1C0E44707C4}"/>
              </a:ext>
            </a:extLst>
          </p:cNvPr>
          <p:cNvSpPr>
            <a:spLocks noGrp="1"/>
          </p:cNvSpPr>
          <p:nvPr>
            <p:ph type="ftr" sz="quarter" idx="11"/>
          </p:nvPr>
        </p:nvSpPr>
        <p:spPr/>
        <p:txBody>
          <a:bodyPr/>
          <a:lstStyle/>
          <a:p>
            <a:r>
              <a:rPr lang="en-US"/>
              <a:t>Jan Lindvall 2023</a:t>
            </a:r>
            <a:endParaRPr lang="en-US" dirty="0"/>
          </a:p>
        </p:txBody>
      </p:sp>
      <p:sp>
        <p:nvSpPr>
          <p:cNvPr id="15" name="LON">
            <a:extLst>
              <a:ext uri="{FF2B5EF4-FFF2-40B4-BE49-F238E27FC236}">
                <a16:creationId xmlns:a16="http://schemas.microsoft.com/office/drawing/2014/main" id="{D9C39E05-D387-4620-8548-41B9F6A4F420}"/>
              </a:ext>
            </a:extLst>
          </p:cNvPr>
          <p:cNvSpPr>
            <a:spLocks noGrp="1"/>
          </p:cNvSpPr>
          <p:nvPr>
            <p:ph sz="quarter" idx="22" hasCustomPrompt="1"/>
          </p:nvPr>
        </p:nvSpPr>
        <p:spPr>
          <a:xfrm>
            <a:off x="331788" y="6356351"/>
            <a:ext cx="749300" cy="365125"/>
          </a:xfrm>
          <a:prstGeom prst="rect">
            <a:avLst/>
          </a:prstGeom>
        </p:spPr>
        <p:txBody>
          <a:bodyPr anchor="ctr">
            <a:normAutofit/>
          </a:bodyPr>
          <a:lstStyle>
            <a:lvl1pPr marL="0" indent="0">
              <a:buNone/>
              <a:defRPr sz="1200">
                <a:solidFill>
                  <a:schemeClr val="bg1">
                    <a:lumMod val="50000"/>
                  </a:schemeClr>
                </a:solidFill>
              </a:defRPr>
            </a:lvl1pPr>
          </a:lstStyle>
          <a:p>
            <a:pPr lvl="0"/>
            <a:r>
              <a:rPr lang="en-US" dirty="0"/>
              <a:t>LO #</a:t>
            </a:r>
          </a:p>
        </p:txBody>
      </p:sp>
    </p:spTree>
    <p:extLst>
      <p:ext uri="{BB962C8B-B14F-4D97-AF65-F5344CB8AC3E}">
        <p14:creationId xmlns:p14="http://schemas.microsoft.com/office/powerpoint/2010/main" val="1229700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700">
                <a:latin typeface="+mj-lt"/>
              </a:defRPr>
            </a:lvl1pPr>
          </a:lstStyle>
          <a:p>
            <a:r>
              <a:rPr lang="en-US" dirty="0"/>
              <a:t>Click to edit Master title style</a:t>
            </a:r>
          </a:p>
        </p:txBody>
      </p:sp>
      <p:sp>
        <p:nvSpPr>
          <p:cNvPr id="12" name="Picture Placeholder 11"/>
          <p:cNvSpPr>
            <a:spLocks noGrp="1"/>
          </p:cNvSpPr>
          <p:nvPr>
            <p:ph type="pic" sz="quarter" idx="13"/>
          </p:nvPr>
        </p:nvSpPr>
        <p:spPr>
          <a:xfrm>
            <a:off x="533400" y="2514600"/>
            <a:ext cx="8153400" cy="1066800"/>
          </a:xfrm>
        </p:spPr>
        <p:txBody>
          <a:bodyPr/>
          <a:lstStyle/>
          <a:p>
            <a:endParaRPr lang="en-IN"/>
          </a:p>
        </p:txBody>
      </p:sp>
      <p:sp>
        <p:nvSpPr>
          <p:cNvPr id="16" name="Content Placeholder 15"/>
          <p:cNvSpPr>
            <a:spLocks noGrp="1"/>
          </p:cNvSpPr>
          <p:nvPr>
            <p:ph sz="quarter" idx="15"/>
          </p:nvPr>
        </p:nvSpPr>
        <p:spPr>
          <a:xfrm>
            <a:off x="1143000" y="5257800"/>
            <a:ext cx="4648200" cy="609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Text Placeholder 5"/>
          <p:cNvSpPr>
            <a:spLocks noGrp="1"/>
          </p:cNvSpPr>
          <p:nvPr>
            <p:ph type="body" sz="quarter" idx="16"/>
          </p:nvPr>
        </p:nvSpPr>
        <p:spPr>
          <a:xfrm>
            <a:off x="1600200" y="4114800"/>
            <a:ext cx="65532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16542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latin typeface="+mj-lt"/>
              </a:defRPr>
            </a:lvl1pPr>
          </a:lstStyle>
          <a:p>
            <a:r>
              <a:rPr lang="en-US" dirty="0"/>
              <a:t>Click to edit Master title style</a:t>
            </a:r>
          </a:p>
        </p:txBody>
      </p:sp>
      <p:sp>
        <p:nvSpPr>
          <p:cNvPr id="7" name="Content Placeholder 2"/>
          <p:cNvSpPr>
            <a:spLocks noGrp="1"/>
          </p:cNvSpPr>
          <p:nvPr>
            <p:ph idx="13"/>
          </p:nvPr>
        </p:nvSpPr>
        <p:spPr>
          <a:xfrm>
            <a:off x="457200" y="39624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4"/>
          </p:nvPr>
        </p:nvSpPr>
        <p:spPr>
          <a:xfrm>
            <a:off x="1066800" y="2209800"/>
            <a:ext cx="67056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p:cNvSpPr>
            <a:spLocks noGrp="1"/>
          </p:cNvSpPr>
          <p:nvPr>
            <p:ph sz="quarter" idx="15"/>
          </p:nvPr>
        </p:nvSpPr>
        <p:spPr>
          <a:xfrm>
            <a:off x="1066800" y="1447800"/>
            <a:ext cx="70104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152476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5018E07-F248-1C47-BD5D-302CB6CD15AE}" type="datetime1">
              <a:rPr lang="sv-SE" smtClean="0"/>
              <a:t>2023-01-30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a:p>
        </p:txBody>
      </p:sp>
      <p:sp>
        <p:nvSpPr>
          <p:cNvPr id="12" name="Text Placeholder 4"/>
          <p:cNvSpPr txBox="1">
            <a:spLocks/>
          </p:cNvSpPr>
          <p:nvPr userDrawn="1"/>
        </p:nvSpPr>
        <p:spPr>
          <a:xfrm>
            <a:off x="2743201" y="6451397"/>
            <a:ext cx="5933357" cy="201755"/>
          </a:xfrm>
          <a:prstGeom prst="rect">
            <a:avLst/>
          </a:prstGeom>
        </p:spPr>
        <p:txBody>
          <a:bodyPr vert="horz" wrap="square"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gn="r"/>
            <a:r>
              <a:rPr lang="en-US" sz="900" dirty="0"/>
              <a:t>Copyright © 2021 Pearson Education Ltd.</a:t>
            </a:r>
          </a:p>
        </p:txBody>
      </p:sp>
    </p:spTree>
    <p:extLst>
      <p:ext uri="{BB962C8B-B14F-4D97-AF65-F5344CB8AC3E}">
        <p14:creationId xmlns:p14="http://schemas.microsoft.com/office/powerpoint/2010/main" val="1255531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226FAAF-0E95-444F-972D-2CF884185585}" type="datetime1">
              <a:rPr lang="sv-SE" smtClean="0"/>
              <a:t>2023-01-30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txBox="1">
            <a:spLocks/>
          </p:cNvSpPr>
          <p:nvPr userDrawn="1"/>
        </p:nvSpPr>
        <p:spPr>
          <a:xfrm>
            <a:off x="2743201" y="6451397"/>
            <a:ext cx="5933357" cy="201755"/>
          </a:xfrm>
          <a:prstGeom prst="rect">
            <a:avLst/>
          </a:prstGeom>
        </p:spPr>
        <p:txBody>
          <a:bodyPr vert="horz" wrap="square"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gn="r"/>
            <a:r>
              <a:rPr lang="en-US" sz="900" dirty="0"/>
              <a:t>Copyright © 2021 Pearson Education Ltd.</a:t>
            </a:r>
          </a:p>
        </p:txBody>
      </p:sp>
    </p:spTree>
    <p:extLst>
      <p:ext uri="{BB962C8B-B14F-4D97-AF65-F5344CB8AC3E}">
        <p14:creationId xmlns:p14="http://schemas.microsoft.com/office/powerpoint/2010/main" val="1489927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556E1B5-49E3-EB45-A3BB-CD966A3FB00B}" type="datetime1">
              <a:rPr lang="sv-SE" smtClean="0"/>
              <a:t>2023-01-30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txBox="1">
            <a:spLocks/>
          </p:cNvSpPr>
          <p:nvPr userDrawn="1"/>
        </p:nvSpPr>
        <p:spPr>
          <a:xfrm>
            <a:off x="2743201" y="6451397"/>
            <a:ext cx="5933357" cy="201755"/>
          </a:xfrm>
          <a:prstGeom prst="rect">
            <a:avLst/>
          </a:prstGeom>
        </p:spPr>
        <p:txBody>
          <a:bodyPr vert="horz" wrap="square"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gn="r"/>
            <a:r>
              <a:rPr lang="en-US" sz="900" dirty="0"/>
              <a:t>Copyright © 2021 Pearson Education Ltd.</a:t>
            </a:r>
          </a:p>
        </p:txBody>
      </p:sp>
    </p:spTree>
    <p:extLst>
      <p:ext uri="{BB962C8B-B14F-4D97-AF65-F5344CB8AC3E}">
        <p14:creationId xmlns:p14="http://schemas.microsoft.com/office/powerpoint/2010/main" val="1784469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39BDAAA-EF37-0A45-96F0-BDA96C4C681C}" type="datetime1">
              <a:rPr lang="sv-SE" smtClean="0"/>
              <a:t>2023-01-30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2"/>
            <a:ext cx="82296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txBox="1">
            <a:spLocks/>
          </p:cNvSpPr>
          <p:nvPr userDrawn="1"/>
        </p:nvSpPr>
        <p:spPr>
          <a:xfrm>
            <a:off x="2743201" y="6451397"/>
            <a:ext cx="5933357" cy="201755"/>
          </a:xfrm>
          <a:prstGeom prst="rect">
            <a:avLst/>
          </a:prstGeom>
        </p:spPr>
        <p:txBody>
          <a:bodyPr vert="horz" wrap="square"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gn="r"/>
            <a:r>
              <a:rPr lang="en-US" sz="900" dirty="0"/>
              <a:t>Copyright © 2021 Pearson Education Ltd.</a:t>
            </a:r>
          </a:p>
        </p:txBody>
      </p:sp>
    </p:spTree>
    <p:extLst>
      <p:ext uri="{BB962C8B-B14F-4D97-AF65-F5344CB8AC3E}">
        <p14:creationId xmlns:p14="http://schemas.microsoft.com/office/powerpoint/2010/main" val="2526053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3C78425-73CF-C945-B8D3-3595DDB1B909}" type="datetime1">
              <a:rPr lang="sv-SE" smtClean="0"/>
              <a:t>2023-01-30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444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84776" cy="1143000"/>
          </a:xfrm>
        </p:spPr>
        <p:txBody>
          <a:bodyPr/>
          <a:lstStyle>
            <a:lvl1pPr algn="r">
              <a:defRPr sz="3600"/>
            </a:lvl1pPr>
          </a:lstStyle>
          <a:p>
            <a:r>
              <a:rPr lang="sv-SE"/>
              <a:t>Klicka här för att ändra format</a:t>
            </a:r>
            <a:endParaRPr lang="sv-SE" dirty="0"/>
          </a:p>
        </p:txBody>
      </p:sp>
      <p:sp>
        <p:nvSpPr>
          <p:cNvPr id="3" name="Platshållare för innehåll 2"/>
          <p:cNvSpPr>
            <a:spLocks noGrp="1"/>
          </p:cNvSpPr>
          <p:nvPr>
            <p:ph idx="1"/>
          </p:nvPr>
        </p:nvSpPr>
        <p:spPr>
          <a:xfrm>
            <a:off x="685800" y="1981200"/>
            <a:ext cx="8062664" cy="4114800"/>
          </a:xfrm>
        </p:spPr>
        <p:txBody>
          <a:bodyPr/>
          <a:lstStyle>
            <a:lvl1pPr>
              <a:defRPr sz="2400"/>
            </a:lvl1pPr>
            <a:lvl2pPr>
              <a:defRPr sz="2400"/>
            </a:lvl2pPr>
            <a:lvl3pPr>
              <a:defRPr sz="2400"/>
            </a:lvl3pPr>
            <a:lvl4pPr>
              <a:defRPr sz="2400"/>
            </a:lvl4pPr>
            <a:lvl5pPr>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ctangle 4"/>
          <p:cNvSpPr>
            <a:spLocks noGrp="1" noChangeArrowheads="1"/>
          </p:cNvSpPr>
          <p:nvPr>
            <p:ph type="dt" sz="half" idx="10"/>
          </p:nvPr>
        </p:nvSpPr>
        <p:spPr>
          <a:ln/>
        </p:spPr>
        <p:txBody>
          <a:bodyPr/>
          <a:lstStyle>
            <a:lvl1pPr>
              <a:defRPr/>
            </a:lvl1pPr>
          </a:lstStyle>
          <a:p>
            <a:fld id="{7E6B80D6-7C42-CA4F-A39F-E74AD796CC0E}" type="datetime1">
              <a:rPr lang="sv-SE" smtClean="0"/>
              <a:t>2023-01-30</a:t>
            </a:fld>
            <a:endParaRPr lang="sv-SE"/>
          </a:p>
        </p:txBody>
      </p:sp>
      <p:sp>
        <p:nvSpPr>
          <p:cNvPr id="5" name="Rectangle 5"/>
          <p:cNvSpPr>
            <a:spLocks noGrp="1" noChangeArrowheads="1"/>
          </p:cNvSpPr>
          <p:nvPr>
            <p:ph type="ftr" sz="quarter" idx="11"/>
          </p:nvPr>
        </p:nvSpPr>
        <p:spPr>
          <a:ln/>
        </p:spPr>
        <p:txBody>
          <a:bodyPr/>
          <a:lstStyle>
            <a:lvl1pPr>
              <a:defRPr/>
            </a:lvl1pPr>
          </a:lstStyle>
          <a:p>
            <a:r>
              <a:rPr lang="sv-SE"/>
              <a:t>Jan Lindvall 2023</a:t>
            </a:r>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349871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fld id="{8CE87905-85D8-5540-A450-121F158F51D6}" type="datetime1">
              <a:rPr lang="sv-SE" smtClean="0"/>
              <a:t>2023-01-30</a:t>
            </a:fld>
            <a:endParaRPr lang="sv-SE"/>
          </a:p>
        </p:txBody>
      </p:sp>
      <p:sp>
        <p:nvSpPr>
          <p:cNvPr id="5" name="Rectangle 5"/>
          <p:cNvSpPr>
            <a:spLocks noGrp="1" noChangeArrowheads="1"/>
          </p:cNvSpPr>
          <p:nvPr>
            <p:ph type="ftr" sz="quarter" idx="11"/>
          </p:nvPr>
        </p:nvSpPr>
        <p:spPr>
          <a:ln/>
        </p:spPr>
        <p:txBody>
          <a:bodyPr/>
          <a:lstStyle>
            <a:lvl1pPr>
              <a:defRPr/>
            </a:lvl1pPr>
          </a:lstStyle>
          <a:p>
            <a:r>
              <a:rPr lang="sv-SE"/>
              <a:t>Jan Lindvall 2023</a:t>
            </a:r>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262531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12768" cy="1143000"/>
          </a:xfrm>
        </p:spPr>
        <p:txBody>
          <a:bodyPr/>
          <a:lstStyle>
            <a:lvl1pPr algn="r">
              <a:defRPr sz="3600"/>
            </a:lvl1pPr>
          </a:lstStyle>
          <a:p>
            <a:r>
              <a:rPr lang="sv-SE"/>
              <a:t>Klicka här för att ändra format</a:t>
            </a:r>
            <a:endParaRPr lang="sv-SE" dirty="0"/>
          </a:p>
        </p:txBody>
      </p:sp>
      <p:sp>
        <p:nvSpPr>
          <p:cNvPr id="3" name="Platshållare för innehåll 2"/>
          <p:cNvSpPr>
            <a:spLocks noGrp="1"/>
          </p:cNvSpPr>
          <p:nvPr>
            <p:ph sz="half" idx="1"/>
          </p:nvPr>
        </p:nvSpPr>
        <p:spPr>
          <a:xfrm>
            <a:off x="685800" y="1981200"/>
            <a:ext cx="3810000" cy="41148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981200"/>
            <a:ext cx="4028256" cy="41148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Rectangle 4"/>
          <p:cNvSpPr>
            <a:spLocks noGrp="1" noChangeArrowheads="1"/>
          </p:cNvSpPr>
          <p:nvPr>
            <p:ph type="dt" sz="half" idx="10"/>
          </p:nvPr>
        </p:nvSpPr>
        <p:spPr>
          <a:ln/>
        </p:spPr>
        <p:txBody>
          <a:bodyPr/>
          <a:lstStyle>
            <a:lvl1pPr>
              <a:defRPr/>
            </a:lvl1pPr>
          </a:lstStyle>
          <a:p>
            <a:fld id="{8849059C-54E8-A349-94E5-EAAB722D89C5}" type="datetime1">
              <a:rPr lang="sv-SE" smtClean="0"/>
              <a:t>2023-01-30</a:t>
            </a:fld>
            <a:endParaRPr lang="sv-SE"/>
          </a:p>
        </p:txBody>
      </p:sp>
      <p:sp>
        <p:nvSpPr>
          <p:cNvPr id="6" name="Rectangle 5"/>
          <p:cNvSpPr>
            <a:spLocks noGrp="1" noChangeArrowheads="1"/>
          </p:cNvSpPr>
          <p:nvPr>
            <p:ph type="ftr" sz="quarter" idx="11"/>
          </p:nvPr>
        </p:nvSpPr>
        <p:spPr>
          <a:ln/>
        </p:spPr>
        <p:txBody>
          <a:bodyPr/>
          <a:lstStyle>
            <a:lvl1pPr>
              <a:defRPr/>
            </a:lvl1pPr>
          </a:lstStyle>
          <a:p>
            <a:r>
              <a:rPr lang="sv-SE"/>
              <a:t>Jan Lindvall 2023</a:t>
            </a:r>
          </a:p>
        </p:txBody>
      </p:sp>
      <p:sp>
        <p:nvSpPr>
          <p:cNvPr id="7"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174965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835696" y="260648"/>
            <a:ext cx="6984776" cy="1143000"/>
          </a:xfrm>
        </p:spPr>
        <p:txBody>
          <a:bodyPr/>
          <a:lstStyle>
            <a:lvl1pPr algn="r">
              <a:defRPr sz="3600"/>
            </a:lvl1pPr>
          </a:lstStyle>
          <a:p>
            <a:r>
              <a:rPr lang="sv-SE"/>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645025" y="1535113"/>
            <a:ext cx="41754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175447"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ctangle 4"/>
          <p:cNvSpPr>
            <a:spLocks noGrp="1" noChangeArrowheads="1"/>
          </p:cNvSpPr>
          <p:nvPr>
            <p:ph type="dt" sz="half" idx="10"/>
          </p:nvPr>
        </p:nvSpPr>
        <p:spPr>
          <a:ln/>
        </p:spPr>
        <p:txBody>
          <a:bodyPr/>
          <a:lstStyle>
            <a:lvl1pPr>
              <a:defRPr/>
            </a:lvl1pPr>
          </a:lstStyle>
          <a:p>
            <a:fld id="{A64A46E2-EF90-8944-A7FF-7662ACB403F7}" type="datetime1">
              <a:rPr lang="sv-SE" smtClean="0"/>
              <a:t>2023-01-30</a:t>
            </a:fld>
            <a:endParaRPr lang="sv-SE"/>
          </a:p>
        </p:txBody>
      </p:sp>
      <p:sp>
        <p:nvSpPr>
          <p:cNvPr id="8" name="Rectangle 5"/>
          <p:cNvSpPr>
            <a:spLocks noGrp="1" noChangeArrowheads="1"/>
          </p:cNvSpPr>
          <p:nvPr>
            <p:ph type="ftr" sz="quarter" idx="11"/>
          </p:nvPr>
        </p:nvSpPr>
        <p:spPr>
          <a:ln/>
        </p:spPr>
        <p:txBody>
          <a:bodyPr/>
          <a:lstStyle>
            <a:lvl1pPr>
              <a:defRPr/>
            </a:lvl1pPr>
          </a:lstStyle>
          <a:p>
            <a:r>
              <a:rPr lang="sv-SE"/>
              <a:t>Jan Lindvall 2023</a:t>
            </a:r>
          </a:p>
        </p:txBody>
      </p:sp>
      <p:sp>
        <p:nvSpPr>
          <p:cNvPr id="9"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394492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84776" cy="1143000"/>
          </a:xfrm>
        </p:spPr>
        <p:txBody>
          <a:bodyPr/>
          <a:lstStyle>
            <a:lvl1pPr algn="r">
              <a:defRPr sz="3600"/>
            </a:lvl1pPr>
          </a:lstStyle>
          <a:p>
            <a:r>
              <a:rPr lang="sv-SE"/>
              <a:t>Klicka här för att ändra format</a:t>
            </a:r>
            <a:endParaRPr lang="sv-SE" dirty="0"/>
          </a:p>
        </p:txBody>
      </p:sp>
      <p:sp>
        <p:nvSpPr>
          <p:cNvPr id="3" name="Rectangle 4"/>
          <p:cNvSpPr>
            <a:spLocks noGrp="1" noChangeArrowheads="1"/>
          </p:cNvSpPr>
          <p:nvPr>
            <p:ph type="dt" sz="half" idx="10"/>
          </p:nvPr>
        </p:nvSpPr>
        <p:spPr>
          <a:ln/>
        </p:spPr>
        <p:txBody>
          <a:bodyPr/>
          <a:lstStyle>
            <a:lvl1pPr>
              <a:defRPr/>
            </a:lvl1pPr>
          </a:lstStyle>
          <a:p>
            <a:fld id="{F653EA0A-222B-714B-9160-0388E7281BF9}" type="datetime1">
              <a:rPr lang="sv-SE" smtClean="0"/>
              <a:t>2023-01-30</a:t>
            </a:fld>
            <a:endParaRPr lang="sv-SE"/>
          </a:p>
        </p:txBody>
      </p:sp>
      <p:sp>
        <p:nvSpPr>
          <p:cNvPr id="4" name="Rectangle 5"/>
          <p:cNvSpPr>
            <a:spLocks noGrp="1" noChangeArrowheads="1"/>
          </p:cNvSpPr>
          <p:nvPr>
            <p:ph type="ftr" sz="quarter" idx="11"/>
          </p:nvPr>
        </p:nvSpPr>
        <p:spPr>
          <a:ln/>
        </p:spPr>
        <p:txBody>
          <a:bodyPr/>
          <a:lstStyle>
            <a:lvl1pPr>
              <a:defRPr/>
            </a:lvl1pPr>
          </a:lstStyle>
          <a:p>
            <a:r>
              <a:rPr lang="sv-SE"/>
              <a:t>Jan Lindvall 2023</a:t>
            </a:r>
          </a:p>
        </p:txBody>
      </p:sp>
      <p:sp>
        <p:nvSpPr>
          <p:cNvPr id="5"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102508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14B1983-6543-E047-B2D3-EA004B3DADC4}" type="datetime1">
              <a:rPr lang="sv-SE" smtClean="0"/>
              <a:t>2023-01-30</a:t>
            </a:fld>
            <a:endParaRPr lang="sv-SE"/>
          </a:p>
        </p:txBody>
      </p:sp>
      <p:sp>
        <p:nvSpPr>
          <p:cNvPr id="3" name="Rectangle 5"/>
          <p:cNvSpPr>
            <a:spLocks noGrp="1" noChangeArrowheads="1"/>
          </p:cNvSpPr>
          <p:nvPr>
            <p:ph type="ftr" sz="quarter" idx="11"/>
          </p:nvPr>
        </p:nvSpPr>
        <p:spPr>
          <a:ln/>
        </p:spPr>
        <p:txBody>
          <a:bodyPr/>
          <a:lstStyle>
            <a:lvl1pPr>
              <a:defRPr/>
            </a:lvl1pPr>
          </a:lstStyle>
          <a:p>
            <a:r>
              <a:rPr lang="sv-SE"/>
              <a:t>Jan Lindvall 2023</a:t>
            </a:r>
          </a:p>
        </p:txBody>
      </p:sp>
      <p:sp>
        <p:nvSpPr>
          <p:cNvPr id="4"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351962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835696" y="285082"/>
            <a:ext cx="1653880" cy="1055686"/>
          </a:xfrm>
        </p:spPr>
        <p:txBody>
          <a:bodyPr anchor="b"/>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457200" y="1700808"/>
            <a:ext cx="3008313"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fld id="{D865DE9F-8CFE-EC4E-B253-D2411460AC8C}" type="datetime1">
              <a:rPr lang="sv-SE" smtClean="0"/>
              <a:t>2023-01-30</a:t>
            </a:fld>
            <a:endParaRPr lang="sv-SE"/>
          </a:p>
        </p:txBody>
      </p:sp>
      <p:sp>
        <p:nvSpPr>
          <p:cNvPr id="6" name="Rectangle 5"/>
          <p:cNvSpPr>
            <a:spLocks noGrp="1" noChangeArrowheads="1"/>
          </p:cNvSpPr>
          <p:nvPr>
            <p:ph type="ftr" sz="quarter" idx="11"/>
          </p:nvPr>
        </p:nvSpPr>
        <p:spPr>
          <a:ln/>
        </p:spPr>
        <p:txBody>
          <a:bodyPr/>
          <a:lstStyle>
            <a:lvl1pPr>
              <a:defRPr/>
            </a:lvl1pPr>
          </a:lstStyle>
          <a:p>
            <a:r>
              <a:rPr lang="sv-SE"/>
              <a:t>Jan Lindvall 2023</a:t>
            </a:r>
          </a:p>
        </p:txBody>
      </p:sp>
      <p:sp>
        <p:nvSpPr>
          <p:cNvPr id="7"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144790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fld id="{AC7F4D2A-DFC2-B941-A34E-BC32E50666E5}" type="datetime1">
              <a:rPr lang="sv-SE" smtClean="0"/>
              <a:t>2023-01-30</a:t>
            </a:fld>
            <a:endParaRPr lang="sv-SE"/>
          </a:p>
        </p:txBody>
      </p:sp>
      <p:sp>
        <p:nvSpPr>
          <p:cNvPr id="6" name="Rectangle 5"/>
          <p:cNvSpPr>
            <a:spLocks noGrp="1" noChangeArrowheads="1"/>
          </p:cNvSpPr>
          <p:nvPr>
            <p:ph type="ftr" sz="quarter" idx="11"/>
          </p:nvPr>
        </p:nvSpPr>
        <p:spPr>
          <a:ln/>
        </p:spPr>
        <p:txBody>
          <a:bodyPr/>
          <a:lstStyle>
            <a:lvl1pPr>
              <a:defRPr/>
            </a:lvl1pPr>
          </a:lstStyle>
          <a:p>
            <a:r>
              <a:rPr lang="sv-SE"/>
              <a:t>Jan Lindvall 2023</a:t>
            </a:r>
          </a:p>
        </p:txBody>
      </p:sp>
      <p:sp>
        <p:nvSpPr>
          <p:cNvPr id="7"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282644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fld id="{6AF03223-007C-3E45-82B9-A7EA8349E7B0}" type="datetime1">
              <a:rPr lang="sv-SE" smtClean="0"/>
              <a:t>2023-01-30</a:t>
            </a:fld>
            <a:endParaRPr lang="sv-S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sv-SE"/>
              <a:t>Jan Lindvall 2023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36053086-40E5-4673-9B4A-FC81B10CE5DE}" type="slidenum">
              <a:rPr lang="sv-SE" smtClean="0"/>
              <a:t>‹#›</a:t>
            </a:fld>
            <a:endParaRPr lang="sv-SE"/>
          </a:p>
        </p:txBody>
      </p:sp>
      <p:pic>
        <p:nvPicPr>
          <p:cNvPr id="1031" name="Picture 7" descr="powertojobo"/>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p:nvSpPr>
        <p:spPr bwMode="auto">
          <a:xfrm>
            <a:off x="2895600" y="1600200"/>
            <a:ext cx="2895600" cy="457200"/>
          </a:xfrm>
          <a:prstGeom prst="rect">
            <a:avLst/>
          </a:prstGeom>
          <a:noFill/>
          <a:ln w="9525">
            <a:noFill/>
            <a:miter lim="800000"/>
            <a:headEnd/>
            <a:tailEnd/>
          </a:ln>
        </p:spPr>
        <p:txBody>
          <a:bodyPr>
            <a:spAutoFit/>
          </a:bodyPr>
          <a:lstStyle>
            <a:lvl1pPr>
              <a:defRPr sz="2400">
                <a:solidFill>
                  <a:schemeClr val="tx1"/>
                </a:solidFill>
                <a:latin typeface="Berling" pitchFamily="18" charset="0"/>
                <a:ea typeface="ＭＳ Ｐゴシック" charset="-128"/>
              </a:defRPr>
            </a:lvl1pPr>
            <a:lvl2pPr marL="37931725" indent="-37474525">
              <a:defRPr sz="2400">
                <a:solidFill>
                  <a:schemeClr val="tx1"/>
                </a:solidFill>
                <a:latin typeface="Berling" pitchFamily="18" charset="0"/>
                <a:ea typeface="ＭＳ Ｐゴシック" charset="-128"/>
              </a:defRPr>
            </a:lvl2pPr>
            <a:lvl3pPr>
              <a:defRPr sz="2400">
                <a:solidFill>
                  <a:schemeClr val="tx1"/>
                </a:solidFill>
                <a:latin typeface="Berling" pitchFamily="18" charset="0"/>
                <a:ea typeface="ＭＳ Ｐゴシック" charset="-128"/>
              </a:defRPr>
            </a:lvl3pPr>
            <a:lvl4pPr>
              <a:defRPr sz="2400">
                <a:solidFill>
                  <a:schemeClr val="tx1"/>
                </a:solidFill>
                <a:latin typeface="Berling" pitchFamily="18" charset="0"/>
                <a:ea typeface="ＭＳ Ｐゴシック" charset="-128"/>
              </a:defRPr>
            </a:lvl4pPr>
            <a:lvl5pPr>
              <a:defRPr sz="2400">
                <a:solidFill>
                  <a:schemeClr val="tx1"/>
                </a:solidFill>
                <a:latin typeface="Berling" pitchFamily="18" charset="0"/>
                <a:ea typeface="ＭＳ Ｐゴシック" charset="-128"/>
              </a:defRPr>
            </a:lvl5pPr>
            <a:lvl6pPr marL="457200" eaLnBrk="0" fontAlgn="base" hangingPunct="0">
              <a:spcBef>
                <a:spcPct val="0"/>
              </a:spcBef>
              <a:spcAft>
                <a:spcPct val="0"/>
              </a:spcAft>
              <a:defRPr sz="2400">
                <a:solidFill>
                  <a:schemeClr val="tx1"/>
                </a:solidFill>
                <a:latin typeface="Berling" pitchFamily="18" charset="0"/>
                <a:ea typeface="ＭＳ Ｐゴシック" charset="-128"/>
              </a:defRPr>
            </a:lvl6pPr>
            <a:lvl7pPr marL="914400" eaLnBrk="0" fontAlgn="base" hangingPunct="0">
              <a:spcBef>
                <a:spcPct val="0"/>
              </a:spcBef>
              <a:spcAft>
                <a:spcPct val="0"/>
              </a:spcAft>
              <a:defRPr sz="2400">
                <a:solidFill>
                  <a:schemeClr val="tx1"/>
                </a:solidFill>
                <a:latin typeface="Berling" pitchFamily="18" charset="0"/>
                <a:ea typeface="ＭＳ Ｐゴシック" charset="-128"/>
              </a:defRPr>
            </a:lvl7pPr>
            <a:lvl8pPr marL="1371600" eaLnBrk="0" fontAlgn="base" hangingPunct="0">
              <a:spcBef>
                <a:spcPct val="0"/>
              </a:spcBef>
              <a:spcAft>
                <a:spcPct val="0"/>
              </a:spcAft>
              <a:defRPr sz="2400">
                <a:solidFill>
                  <a:schemeClr val="tx1"/>
                </a:solidFill>
                <a:latin typeface="Berling" pitchFamily="18" charset="0"/>
                <a:ea typeface="ＭＳ Ｐゴシック" charset="-128"/>
              </a:defRPr>
            </a:lvl8pPr>
            <a:lvl9pPr marL="1828800" eaLnBrk="0" fontAlgn="base" hangingPunct="0">
              <a:spcBef>
                <a:spcPct val="0"/>
              </a:spcBef>
              <a:spcAft>
                <a:spcPct val="0"/>
              </a:spcAft>
              <a:defRPr sz="2400">
                <a:solidFill>
                  <a:schemeClr val="tx1"/>
                </a:solidFill>
                <a:latin typeface="Berling" pitchFamily="18" charset="0"/>
                <a:ea typeface="ＭＳ Ｐゴシック" charset="-128"/>
              </a:defRPr>
            </a:lvl9pPr>
          </a:lstStyle>
          <a:p>
            <a:pPr>
              <a:spcBef>
                <a:spcPct val="50000"/>
              </a:spcBef>
              <a:defRPr/>
            </a:pPr>
            <a:endParaRPr lang="sv-SE">
              <a:latin typeface="Arial" charset="0"/>
            </a:endParaRPr>
          </a:p>
        </p:txBody>
      </p:sp>
      <p:pic>
        <p:nvPicPr>
          <p:cNvPr id="9" name="Bildobjekt 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53538A-C7A4-0642-A613-E27CD3683F17}"/>
              </a:ext>
            </a:extLst>
          </p:cNvPr>
          <p:cNvSpPr>
            <a:spLocks noGrp="1"/>
          </p:cNvSpPr>
          <p:nvPr>
            <p:ph type="ctrTitle"/>
          </p:nvPr>
        </p:nvSpPr>
        <p:spPr/>
        <p:txBody>
          <a:bodyPr>
            <a:normAutofit fontScale="90000"/>
          </a:bodyPr>
          <a:lstStyle/>
          <a:p>
            <a:r>
              <a:rPr lang="sv-SE" sz="4000" dirty="0" err="1"/>
              <a:t>Lecture</a:t>
            </a:r>
            <a:r>
              <a:rPr lang="sv-SE" sz="4000" dirty="0"/>
              <a:t> 7. IT </a:t>
            </a:r>
            <a:r>
              <a:rPr lang="sv-SE" sz="4000" dirty="0" err="1"/>
              <a:t>Governance</a:t>
            </a:r>
            <a:r>
              <a:rPr lang="sv-SE" sz="4000" dirty="0"/>
              <a:t> &amp; IT-</a:t>
            </a:r>
            <a:r>
              <a:rPr lang="sv-SE" sz="4000" dirty="0" err="1"/>
              <a:t>strategy</a:t>
            </a:r>
            <a:br>
              <a:rPr lang="sv-SE" dirty="0"/>
            </a:br>
            <a:r>
              <a:rPr lang="sv-SE" sz="2200" dirty="0" err="1"/>
              <a:t>January</a:t>
            </a:r>
            <a:r>
              <a:rPr lang="sv-SE" sz="2200" dirty="0"/>
              <a:t>, 30, 2023</a:t>
            </a:r>
          </a:p>
        </p:txBody>
      </p:sp>
      <p:sp>
        <p:nvSpPr>
          <p:cNvPr id="3" name="Underrubrik 2">
            <a:extLst>
              <a:ext uri="{FF2B5EF4-FFF2-40B4-BE49-F238E27FC236}">
                <a16:creationId xmlns:a16="http://schemas.microsoft.com/office/drawing/2014/main" id="{5E9EA431-1B1F-FD4F-9E38-9E5A7B39705D}"/>
              </a:ext>
            </a:extLst>
          </p:cNvPr>
          <p:cNvSpPr>
            <a:spLocks noGrp="1"/>
          </p:cNvSpPr>
          <p:nvPr>
            <p:ph type="subTitle" idx="1"/>
          </p:nvPr>
        </p:nvSpPr>
        <p:spPr/>
        <p:txBody>
          <a:bodyPr/>
          <a:lstStyle/>
          <a:p>
            <a:r>
              <a:rPr lang="sv-SE" sz="2000" dirty="0"/>
              <a:t>Jan Lindvall</a:t>
            </a:r>
          </a:p>
        </p:txBody>
      </p:sp>
      <p:sp>
        <p:nvSpPr>
          <p:cNvPr id="4" name="Platshållare för sidfot 3">
            <a:extLst>
              <a:ext uri="{FF2B5EF4-FFF2-40B4-BE49-F238E27FC236}">
                <a16:creationId xmlns:a16="http://schemas.microsoft.com/office/drawing/2014/main" id="{A508E739-7966-8F48-B1C6-1FFD5D7B36AA}"/>
              </a:ext>
            </a:extLst>
          </p:cNvPr>
          <p:cNvSpPr>
            <a:spLocks noGrp="1"/>
          </p:cNvSpPr>
          <p:nvPr>
            <p:ph type="ftr" sz="quarter" idx="11"/>
          </p:nvPr>
        </p:nvSpPr>
        <p:spPr/>
        <p:txBody>
          <a:bodyPr/>
          <a:lstStyle/>
          <a:p>
            <a:r>
              <a:rPr lang="sv-SE"/>
              <a:t>Jan Lindvall 2023</a:t>
            </a:r>
          </a:p>
        </p:txBody>
      </p:sp>
      <p:sp>
        <p:nvSpPr>
          <p:cNvPr id="5" name="Platshållare för bildnummer 4">
            <a:extLst>
              <a:ext uri="{FF2B5EF4-FFF2-40B4-BE49-F238E27FC236}">
                <a16:creationId xmlns:a16="http://schemas.microsoft.com/office/drawing/2014/main" id="{95135C8E-9BDB-7D4A-AF92-3BCB1BDAFB6F}"/>
              </a:ext>
            </a:extLst>
          </p:cNvPr>
          <p:cNvSpPr>
            <a:spLocks noGrp="1"/>
          </p:cNvSpPr>
          <p:nvPr>
            <p:ph type="sldNum" sz="quarter" idx="12"/>
          </p:nvPr>
        </p:nvSpPr>
        <p:spPr/>
        <p:txBody>
          <a:bodyPr/>
          <a:lstStyle/>
          <a:p>
            <a:fld id="{C1EC4A1D-46CD-AF41-AFDA-2BB93675DBE6}" type="slidenum">
              <a:rPr lang="sv-SE" smtClean="0"/>
              <a:t>1</a:t>
            </a:fld>
            <a:endParaRPr lang="sv-SE"/>
          </a:p>
        </p:txBody>
      </p:sp>
    </p:spTree>
    <p:extLst>
      <p:ext uri="{BB962C8B-B14F-4D97-AF65-F5344CB8AC3E}">
        <p14:creationId xmlns:p14="http://schemas.microsoft.com/office/powerpoint/2010/main" val="1526615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58D51D4-B1E4-0748-8DE9-7845AC35DEE5}"/>
              </a:ext>
            </a:extLst>
          </p:cNvPr>
          <p:cNvSpPr>
            <a:spLocks noGrp="1"/>
          </p:cNvSpPr>
          <p:nvPr>
            <p:ph type="title"/>
          </p:nvPr>
        </p:nvSpPr>
        <p:spPr/>
        <p:txBody>
          <a:bodyPr/>
          <a:lstStyle/>
          <a:p>
            <a:r>
              <a:rPr lang="sv-SE" dirty="0"/>
              <a:t>Profit (EBIT) &amp; Dividends</a:t>
            </a:r>
          </a:p>
        </p:txBody>
      </p:sp>
      <p:pic>
        <p:nvPicPr>
          <p:cNvPr id="11" name="Platshållare för innehåll 10">
            <a:extLst>
              <a:ext uri="{FF2B5EF4-FFF2-40B4-BE49-F238E27FC236}">
                <a16:creationId xmlns:a16="http://schemas.microsoft.com/office/drawing/2014/main" id="{3F08FCD8-3E83-C548-A104-9450C037D998}"/>
              </a:ext>
            </a:extLst>
          </p:cNvPr>
          <p:cNvPicPr>
            <a:picLocks noGrp="1" noChangeAspect="1"/>
          </p:cNvPicPr>
          <p:nvPr>
            <p:ph sz="half" idx="1"/>
          </p:nvPr>
        </p:nvPicPr>
        <p:blipFill>
          <a:blip r:embed="rId2"/>
          <a:stretch>
            <a:fillRect/>
          </a:stretch>
        </p:blipFill>
        <p:spPr>
          <a:xfrm>
            <a:off x="628650" y="2226469"/>
            <a:ext cx="3120829" cy="3263504"/>
          </a:xfrm>
        </p:spPr>
      </p:pic>
      <p:pic>
        <p:nvPicPr>
          <p:cNvPr id="21" name="Platshållare för innehåll 20">
            <a:extLst>
              <a:ext uri="{FF2B5EF4-FFF2-40B4-BE49-F238E27FC236}">
                <a16:creationId xmlns:a16="http://schemas.microsoft.com/office/drawing/2014/main" id="{E1D7242C-6DC2-5846-A30F-FEA287B3A790}"/>
              </a:ext>
            </a:extLst>
          </p:cNvPr>
          <p:cNvPicPr>
            <a:picLocks noGrp="1" noChangeAspect="1"/>
          </p:cNvPicPr>
          <p:nvPr>
            <p:ph sz="half" idx="2"/>
          </p:nvPr>
        </p:nvPicPr>
        <p:blipFill>
          <a:blip r:embed="rId3"/>
          <a:stretch>
            <a:fillRect/>
          </a:stretch>
        </p:blipFill>
        <p:spPr>
          <a:xfrm>
            <a:off x="4498042" y="2226469"/>
            <a:ext cx="4017309" cy="3263504"/>
          </a:xfrm>
        </p:spPr>
      </p:pic>
      <p:sp>
        <p:nvSpPr>
          <p:cNvPr id="2" name="Platshållare för sidfot 1">
            <a:extLst>
              <a:ext uri="{FF2B5EF4-FFF2-40B4-BE49-F238E27FC236}">
                <a16:creationId xmlns:a16="http://schemas.microsoft.com/office/drawing/2014/main" id="{D133503F-FA60-3F46-A584-D2970CFE3272}"/>
              </a:ext>
            </a:extLst>
          </p:cNvPr>
          <p:cNvSpPr>
            <a:spLocks noGrp="1"/>
          </p:cNvSpPr>
          <p:nvPr>
            <p:ph type="ftr" sz="quarter" idx="11"/>
          </p:nvPr>
        </p:nvSpPr>
        <p:spPr/>
        <p:txBody>
          <a:bodyPr/>
          <a:lstStyle/>
          <a:p>
            <a:r>
              <a:rPr lang="sv-SE"/>
              <a:t>Jan Lindvall 2023</a:t>
            </a:r>
          </a:p>
        </p:txBody>
      </p:sp>
      <p:sp>
        <p:nvSpPr>
          <p:cNvPr id="3" name="Platshållare för bildnummer 2">
            <a:extLst>
              <a:ext uri="{FF2B5EF4-FFF2-40B4-BE49-F238E27FC236}">
                <a16:creationId xmlns:a16="http://schemas.microsoft.com/office/drawing/2014/main" id="{9F0EDF04-446B-AE46-B29C-4D83F44FF9CE}"/>
              </a:ext>
            </a:extLst>
          </p:cNvPr>
          <p:cNvSpPr>
            <a:spLocks noGrp="1"/>
          </p:cNvSpPr>
          <p:nvPr>
            <p:ph type="sldNum" sz="quarter" idx="12"/>
          </p:nvPr>
        </p:nvSpPr>
        <p:spPr/>
        <p:txBody>
          <a:bodyPr/>
          <a:lstStyle/>
          <a:p>
            <a:fld id="{36053086-40E5-4673-9B4A-FC81B10CE5DE}" type="slidenum">
              <a:rPr lang="sv-SE" smtClean="0"/>
              <a:t>10</a:t>
            </a:fld>
            <a:endParaRPr lang="sv-SE"/>
          </a:p>
        </p:txBody>
      </p:sp>
    </p:spTree>
    <p:extLst>
      <p:ext uri="{BB962C8B-B14F-4D97-AF65-F5344CB8AC3E}">
        <p14:creationId xmlns:p14="http://schemas.microsoft.com/office/powerpoint/2010/main" val="186889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9DE81D-FD6C-2541-A62B-C2564F4A9640}"/>
              </a:ext>
            </a:extLst>
          </p:cNvPr>
          <p:cNvSpPr>
            <a:spLocks noGrp="1"/>
          </p:cNvSpPr>
          <p:nvPr>
            <p:ph type="title"/>
          </p:nvPr>
        </p:nvSpPr>
        <p:spPr/>
        <p:txBody>
          <a:bodyPr/>
          <a:lstStyle/>
          <a:p>
            <a:r>
              <a:rPr lang="sv-SE" dirty="0"/>
              <a:t>AIS - </a:t>
            </a:r>
            <a:r>
              <a:rPr lang="sv-SE" dirty="0" err="1"/>
              <a:t>overview</a:t>
            </a:r>
            <a:endParaRPr lang="sv-SE" dirty="0"/>
          </a:p>
        </p:txBody>
      </p:sp>
      <p:pic>
        <p:nvPicPr>
          <p:cNvPr id="5" name="Platshållare för innehåll 4">
            <a:extLst>
              <a:ext uri="{FF2B5EF4-FFF2-40B4-BE49-F238E27FC236}">
                <a16:creationId xmlns:a16="http://schemas.microsoft.com/office/drawing/2014/main" id="{DBF51EC5-A758-9F47-BAE4-E4E6C55AC017}"/>
              </a:ext>
            </a:extLst>
          </p:cNvPr>
          <p:cNvPicPr>
            <a:picLocks noGrp="1" noChangeAspect="1"/>
          </p:cNvPicPr>
          <p:nvPr>
            <p:ph idx="1"/>
          </p:nvPr>
        </p:nvPicPr>
        <p:blipFill>
          <a:blip r:embed="rId2"/>
          <a:stretch>
            <a:fillRect/>
          </a:stretch>
        </p:blipFill>
        <p:spPr>
          <a:xfrm>
            <a:off x="245409" y="2132857"/>
            <a:ext cx="7886700" cy="3233854"/>
          </a:xfrm>
        </p:spPr>
      </p:pic>
      <p:sp>
        <p:nvSpPr>
          <p:cNvPr id="3" name="Platshållare för sidfot 2">
            <a:extLst>
              <a:ext uri="{FF2B5EF4-FFF2-40B4-BE49-F238E27FC236}">
                <a16:creationId xmlns:a16="http://schemas.microsoft.com/office/drawing/2014/main" id="{1CFB63C6-DD8D-0343-92EF-41251B0ACE88}"/>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28DACA11-2797-5545-A703-D79EF06E2366}"/>
              </a:ext>
            </a:extLst>
          </p:cNvPr>
          <p:cNvSpPr>
            <a:spLocks noGrp="1"/>
          </p:cNvSpPr>
          <p:nvPr>
            <p:ph type="sldNum" sz="quarter" idx="12"/>
          </p:nvPr>
        </p:nvSpPr>
        <p:spPr/>
        <p:txBody>
          <a:bodyPr/>
          <a:lstStyle/>
          <a:p>
            <a:fld id="{36053086-40E5-4673-9B4A-FC81B10CE5DE}" type="slidenum">
              <a:rPr lang="sv-SE" smtClean="0"/>
              <a:t>11</a:t>
            </a:fld>
            <a:endParaRPr lang="sv-SE"/>
          </a:p>
        </p:txBody>
      </p:sp>
    </p:spTree>
    <p:extLst>
      <p:ext uri="{BB962C8B-B14F-4D97-AF65-F5344CB8AC3E}">
        <p14:creationId xmlns:p14="http://schemas.microsoft.com/office/powerpoint/2010/main" val="1099970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D433C6-2BC8-4D48-8208-5F51A44C3E5D}"/>
              </a:ext>
            </a:extLst>
          </p:cNvPr>
          <p:cNvSpPr>
            <a:spLocks noGrp="1"/>
          </p:cNvSpPr>
          <p:nvPr>
            <p:ph type="title"/>
          </p:nvPr>
        </p:nvSpPr>
        <p:spPr/>
        <p:txBody>
          <a:bodyPr/>
          <a:lstStyle/>
          <a:p>
            <a:r>
              <a:rPr lang="sv-SE" dirty="0"/>
              <a:t>Data from </a:t>
            </a:r>
            <a:r>
              <a:rPr lang="sv-SE" dirty="0" err="1"/>
              <a:t>many</a:t>
            </a:r>
            <a:r>
              <a:rPr lang="sv-SE" dirty="0"/>
              <a:t> </a:t>
            </a:r>
            <a:r>
              <a:rPr lang="sv-SE" dirty="0" err="1"/>
              <a:t>sources</a:t>
            </a:r>
            <a:r>
              <a:rPr lang="sv-SE" dirty="0"/>
              <a:t>  and in different </a:t>
            </a:r>
            <a:r>
              <a:rPr lang="sv-SE" dirty="0" err="1"/>
              <a:t>ways</a:t>
            </a:r>
            <a:endParaRPr lang="sv-SE" dirty="0"/>
          </a:p>
        </p:txBody>
      </p:sp>
      <p:pic>
        <p:nvPicPr>
          <p:cNvPr id="5" name="Platshållare för innehåll 4">
            <a:extLst>
              <a:ext uri="{FF2B5EF4-FFF2-40B4-BE49-F238E27FC236}">
                <a16:creationId xmlns:a16="http://schemas.microsoft.com/office/drawing/2014/main" id="{AC30E4A9-98DA-C240-8C15-9C12EC72B7CC}"/>
              </a:ext>
            </a:extLst>
          </p:cNvPr>
          <p:cNvPicPr>
            <a:picLocks noGrp="1" noChangeAspect="1"/>
          </p:cNvPicPr>
          <p:nvPr>
            <p:ph idx="1"/>
          </p:nvPr>
        </p:nvPicPr>
        <p:blipFill>
          <a:blip r:embed="rId2"/>
          <a:stretch>
            <a:fillRect/>
          </a:stretch>
        </p:blipFill>
        <p:spPr>
          <a:xfrm>
            <a:off x="95251" y="2125266"/>
            <a:ext cx="8686799" cy="4251960"/>
          </a:xfrm>
        </p:spPr>
      </p:pic>
      <p:sp>
        <p:nvSpPr>
          <p:cNvPr id="3" name="Platshållare för sidfot 2">
            <a:extLst>
              <a:ext uri="{FF2B5EF4-FFF2-40B4-BE49-F238E27FC236}">
                <a16:creationId xmlns:a16="http://schemas.microsoft.com/office/drawing/2014/main" id="{6CB9D780-B678-8046-A183-914A7D880421}"/>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CFC57CC0-C42B-0B48-BD9E-B95090DE1A46}"/>
              </a:ext>
            </a:extLst>
          </p:cNvPr>
          <p:cNvSpPr>
            <a:spLocks noGrp="1"/>
          </p:cNvSpPr>
          <p:nvPr>
            <p:ph type="sldNum" sz="quarter" idx="12"/>
          </p:nvPr>
        </p:nvSpPr>
        <p:spPr/>
        <p:txBody>
          <a:bodyPr/>
          <a:lstStyle/>
          <a:p>
            <a:fld id="{36053086-40E5-4673-9B4A-FC81B10CE5DE}" type="slidenum">
              <a:rPr lang="sv-SE" smtClean="0"/>
              <a:t>12</a:t>
            </a:fld>
            <a:endParaRPr lang="sv-SE"/>
          </a:p>
        </p:txBody>
      </p:sp>
    </p:spTree>
    <p:extLst>
      <p:ext uri="{BB962C8B-B14F-4D97-AF65-F5344CB8AC3E}">
        <p14:creationId xmlns:p14="http://schemas.microsoft.com/office/powerpoint/2010/main" val="169673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94806" y="928936"/>
            <a:ext cx="6172200" cy="923330"/>
          </a:xfrm>
        </p:spPr>
        <p:txBody>
          <a:bodyPr>
            <a:spAutoFit/>
          </a:bodyPr>
          <a:lstStyle/>
          <a:p>
            <a:r>
              <a:rPr lang="en-IN" dirty="0"/>
              <a:t>Figure 1.1 The Components of an Information System</a:t>
            </a:r>
            <a:endParaRPr lang="en-IN" dirty="0">
              <a:latin typeface="+mj-lt"/>
            </a:endParaRPr>
          </a:p>
        </p:txBody>
      </p:sp>
      <p:pic>
        <p:nvPicPr>
          <p:cNvPr id="5" name="Picture Placeholder 4" descr="A diagram illustrates the three major components of “I S,” Information System as “People,” “Organization,” and “Technology."/>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648949" y="1942735"/>
            <a:ext cx="3863917" cy="3639767"/>
          </a:xfrm>
          <a:prstGeom prst="rect">
            <a:avLst/>
          </a:prstGeom>
        </p:spPr>
      </p:pic>
    </p:spTree>
    <p:extLst>
      <p:ext uri="{BB962C8B-B14F-4D97-AF65-F5344CB8AC3E}">
        <p14:creationId xmlns:p14="http://schemas.microsoft.com/office/powerpoint/2010/main" val="281060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FF67A5-F66F-BA4C-BDCE-055645AAF0F7}"/>
              </a:ext>
            </a:extLst>
          </p:cNvPr>
          <p:cNvSpPr>
            <a:spLocks noGrp="1"/>
          </p:cNvSpPr>
          <p:nvPr>
            <p:ph type="title"/>
          </p:nvPr>
        </p:nvSpPr>
        <p:spPr/>
        <p:txBody>
          <a:bodyPr/>
          <a:lstStyle/>
          <a:p>
            <a:r>
              <a:rPr lang="sv-SE" dirty="0" err="1"/>
              <a:t>Developement</a:t>
            </a:r>
            <a:endParaRPr lang="sv-SE" dirty="0"/>
          </a:p>
        </p:txBody>
      </p:sp>
      <p:pic>
        <p:nvPicPr>
          <p:cNvPr id="5" name="Platshållare för innehåll 4">
            <a:extLst>
              <a:ext uri="{FF2B5EF4-FFF2-40B4-BE49-F238E27FC236}">
                <a16:creationId xmlns:a16="http://schemas.microsoft.com/office/drawing/2014/main" id="{EEC772B7-9ED7-2E49-9CD1-FF9AC6E7D6F7}"/>
              </a:ext>
            </a:extLst>
          </p:cNvPr>
          <p:cNvPicPr>
            <a:picLocks noGrp="1" noChangeAspect="1"/>
          </p:cNvPicPr>
          <p:nvPr>
            <p:ph idx="1"/>
          </p:nvPr>
        </p:nvPicPr>
        <p:blipFill>
          <a:blip r:embed="rId2"/>
          <a:stretch>
            <a:fillRect/>
          </a:stretch>
        </p:blipFill>
        <p:spPr>
          <a:xfrm>
            <a:off x="323528" y="1700808"/>
            <a:ext cx="8134672" cy="4248472"/>
          </a:xfrm>
        </p:spPr>
      </p:pic>
      <p:sp>
        <p:nvSpPr>
          <p:cNvPr id="3" name="Platshållare för sidfot 2">
            <a:extLst>
              <a:ext uri="{FF2B5EF4-FFF2-40B4-BE49-F238E27FC236}">
                <a16:creationId xmlns:a16="http://schemas.microsoft.com/office/drawing/2014/main" id="{87CA5D36-D017-3341-96D6-00E2B7659FF7}"/>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AA249265-E52E-474D-A222-2739151BB33B}"/>
              </a:ext>
            </a:extLst>
          </p:cNvPr>
          <p:cNvSpPr>
            <a:spLocks noGrp="1"/>
          </p:cNvSpPr>
          <p:nvPr>
            <p:ph type="sldNum" sz="quarter" idx="12"/>
          </p:nvPr>
        </p:nvSpPr>
        <p:spPr/>
        <p:txBody>
          <a:bodyPr/>
          <a:lstStyle/>
          <a:p>
            <a:fld id="{36053086-40E5-4673-9B4A-FC81B10CE5DE}" type="slidenum">
              <a:rPr lang="sv-SE" smtClean="0"/>
              <a:t>14</a:t>
            </a:fld>
            <a:endParaRPr lang="sv-SE"/>
          </a:p>
        </p:txBody>
      </p:sp>
    </p:spTree>
    <p:extLst>
      <p:ext uri="{BB962C8B-B14F-4D97-AF65-F5344CB8AC3E}">
        <p14:creationId xmlns:p14="http://schemas.microsoft.com/office/powerpoint/2010/main" val="3974198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1A9AB9-DD3E-0F48-9844-E967208DEE68}"/>
              </a:ext>
            </a:extLst>
          </p:cNvPr>
          <p:cNvSpPr>
            <a:spLocks noGrp="1"/>
          </p:cNvSpPr>
          <p:nvPr>
            <p:ph type="title"/>
          </p:nvPr>
        </p:nvSpPr>
        <p:spPr/>
        <p:txBody>
          <a:bodyPr/>
          <a:lstStyle/>
          <a:p>
            <a:r>
              <a:rPr lang="sv-SE" dirty="0" err="1"/>
              <a:t>Important</a:t>
            </a:r>
            <a:r>
              <a:rPr lang="sv-SE" dirty="0"/>
              <a:t> </a:t>
            </a:r>
            <a:r>
              <a:rPr lang="sv-SE" dirty="0" err="1"/>
              <a:t>concepts</a:t>
            </a:r>
            <a:endParaRPr lang="sv-SE" dirty="0"/>
          </a:p>
        </p:txBody>
      </p:sp>
      <p:sp>
        <p:nvSpPr>
          <p:cNvPr id="3" name="Platshållare för innehåll 2">
            <a:extLst>
              <a:ext uri="{FF2B5EF4-FFF2-40B4-BE49-F238E27FC236}">
                <a16:creationId xmlns:a16="http://schemas.microsoft.com/office/drawing/2014/main" id="{B17EDEBC-2ED1-0143-8B25-AEDE9A5CCF1F}"/>
              </a:ext>
            </a:extLst>
          </p:cNvPr>
          <p:cNvSpPr>
            <a:spLocks noGrp="1"/>
          </p:cNvSpPr>
          <p:nvPr>
            <p:ph idx="1"/>
          </p:nvPr>
        </p:nvSpPr>
        <p:spPr/>
        <p:txBody>
          <a:bodyPr/>
          <a:lstStyle/>
          <a:p>
            <a:r>
              <a:rPr lang="sv-SE" dirty="0"/>
              <a:t>”</a:t>
            </a:r>
            <a:r>
              <a:rPr lang="sv-SE" dirty="0" err="1"/>
              <a:t>Custom</a:t>
            </a:r>
            <a:r>
              <a:rPr lang="sv-SE" dirty="0"/>
              <a:t> </a:t>
            </a:r>
            <a:r>
              <a:rPr lang="sv-SE" dirty="0" err="1"/>
              <a:t>made</a:t>
            </a:r>
            <a:r>
              <a:rPr lang="sv-SE" dirty="0"/>
              <a:t>” – </a:t>
            </a:r>
            <a:r>
              <a:rPr lang="sv-SE" dirty="0" err="1"/>
              <a:t>Standardised</a:t>
            </a:r>
            <a:r>
              <a:rPr lang="sv-SE" dirty="0"/>
              <a:t> – ”</a:t>
            </a:r>
            <a:r>
              <a:rPr lang="sv-SE" dirty="0" err="1"/>
              <a:t>Adapted</a:t>
            </a:r>
            <a:r>
              <a:rPr lang="sv-SE" dirty="0"/>
              <a:t>”</a:t>
            </a:r>
          </a:p>
          <a:p>
            <a:r>
              <a:rPr lang="sv-SE" dirty="0" err="1"/>
              <a:t>Closed</a:t>
            </a:r>
            <a:r>
              <a:rPr lang="sv-SE" dirty="0"/>
              <a:t> to </a:t>
            </a:r>
            <a:r>
              <a:rPr lang="sv-SE" dirty="0" err="1"/>
              <a:t>Open</a:t>
            </a:r>
            <a:r>
              <a:rPr lang="sv-SE" dirty="0"/>
              <a:t> Systems</a:t>
            </a:r>
          </a:p>
          <a:p>
            <a:r>
              <a:rPr lang="sv-SE" dirty="0" err="1"/>
              <a:t>Vertical</a:t>
            </a:r>
            <a:r>
              <a:rPr lang="sv-SE" dirty="0"/>
              <a:t> &amp; Horisontal Data</a:t>
            </a:r>
          </a:p>
          <a:p>
            <a:r>
              <a:rPr lang="sv-SE" dirty="0"/>
              <a:t> </a:t>
            </a:r>
            <a:r>
              <a:rPr lang="sv-SE" dirty="0" err="1"/>
              <a:t>Transaction</a:t>
            </a:r>
            <a:r>
              <a:rPr lang="sv-SE" dirty="0"/>
              <a:t> vs </a:t>
            </a:r>
            <a:r>
              <a:rPr lang="sv-SE" dirty="0" err="1"/>
              <a:t>Analytical</a:t>
            </a:r>
            <a:r>
              <a:rPr lang="sv-SE" dirty="0"/>
              <a:t> Data</a:t>
            </a:r>
          </a:p>
          <a:p>
            <a:r>
              <a:rPr lang="sv-SE" dirty="0"/>
              <a:t>”</a:t>
            </a:r>
            <a:r>
              <a:rPr lang="sv-SE" dirty="0" err="1"/>
              <a:t>Many</a:t>
            </a:r>
            <a:r>
              <a:rPr lang="sv-SE" dirty="0"/>
              <a:t> differents systems”: Data </a:t>
            </a:r>
            <a:r>
              <a:rPr lang="sv-SE" dirty="0" err="1"/>
              <a:t>quality</a:t>
            </a:r>
            <a:r>
              <a:rPr lang="sv-SE" dirty="0"/>
              <a:t>? ETL!!</a:t>
            </a:r>
          </a:p>
          <a:p>
            <a:r>
              <a:rPr lang="sv-SE" dirty="0"/>
              <a:t>(Hu)Mans &amp; </a:t>
            </a:r>
            <a:r>
              <a:rPr lang="sv-SE" dirty="0" err="1"/>
              <a:t>Machine</a:t>
            </a:r>
            <a:endParaRPr lang="sv-SE" dirty="0"/>
          </a:p>
          <a:p>
            <a:r>
              <a:rPr lang="sv-SE" dirty="0"/>
              <a:t>Paradigm </a:t>
            </a:r>
            <a:r>
              <a:rPr lang="sv-SE" dirty="0" err="1"/>
              <a:t>shift</a:t>
            </a:r>
            <a:r>
              <a:rPr lang="sv-SE" dirty="0"/>
              <a:t> 2012: </a:t>
            </a:r>
            <a:r>
              <a:rPr lang="sv-SE" dirty="0" err="1"/>
              <a:t>Machine</a:t>
            </a:r>
            <a:r>
              <a:rPr lang="sv-SE" dirty="0"/>
              <a:t> </a:t>
            </a:r>
            <a:r>
              <a:rPr lang="sv-SE" dirty="0" err="1"/>
              <a:t>learning</a:t>
            </a:r>
            <a:r>
              <a:rPr lang="sv-SE" dirty="0"/>
              <a:t>: from </a:t>
            </a:r>
            <a:r>
              <a:rPr lang="sv-SE" dirty="0" err="1"/>
              <a:t>programming</a:t>
            </a:r>
            <a:r>
              <a:rPr lang="sv-SE" dirty="0"/>
              <a:t> (”</a:t>
            </a:r>
            <a:r>
              <a:rPr lang="sv-SE" dirty="0" err="1"/>
              <a:t>rule</a:t>
            </a:r>
            <a:r>
              <a:rPr lang="sv-SE" dirty="0"/>
              <a:t> </a:t>
            </a:r>
            <a:r>
              <a:rPr lang="sv-SE" dirty="0" err="1"/>
              <a:t>based</a:t>
            </a:r>
            <a:r>
              <a:rPr lang="sv-SE" dirty="0"/>
              <a:t>) to ”</a:t>
            </a:r>
            <a:r>
              <a:rPr lang="sv-SE" dirty="0" err="1"/>
              <a:t>statistics</a:t>
            </a:r>
            <a:r>
              <a:rPr lang="sv-SE" dirty="0"/>
              <a:t>” (</a:t>
            </a:r>
            <a:r>
              <a:rPr lang="sv-SE" dirty="0" err="1"/>
              <a:t>Bayesian</a:t>
            </a:r>
            <a:r>
              <a:rPr lang="sv-SE" dirty="0"/>
              <a:t>).  </a:t>
            </a:r>
          </a:p>
          <a:p>
            <a:endParaRPr lang="sv-SE" dirty="0"/>
          </a:p>
          <a:p>
            <a:endParaRPr lang="sv-SE" dirty="0"/>
          </a:p>
          <a:p>
            <a:endParaRPr lang="sv-SE" dirty="0"/>
          </a:p>
          <a:p>
            <a:endParaRPr lang="sv-SE" dirty="0"/>
          </a:p>
        </p:txBody>
      </p:sp>
      <p:sp>
        <p:nvSpPr>
          <p:cNvPr id="4" name="Platshållare för sidfot 3">
            <a:extLst>
              <a:ext uri="{FF2B5EF4-FFF2-40B4-BE49-F238E27FC236}">
                <a16:creationId xmlns:a16="http://schemas.microsoft.com/office/drawing/2014/main" id="{7977B6C3-B07A-CC46-9551-F0B23BB36696}"/>
              </a:ext>
            </a:extLst>
          </p:cNvPr>
          <p:cNvSpPr>
            <a:spLocks noGrp="1"/>
          </p:cNvSpPr>
          <p:nvPr>
            <p:ph type="ftr" sz="quarter" idx="11"/>
          </p:nvPr>
        </p:nvSpPr>
        <p:spPr/>
        <p:txBody>
          <a:bodyPr/>
          <a:lstStyle/>
          <a:p>
            <a:r>
              <a:rPr lang="sv-SE"/>
              <a:t>Jan Lindvall 2023</a:t>
            </a:r>
          </a:p>
        </p:txBody>
      </p:sp>
      <p:sp>
        <p:nvSpPr>
          <p:cNvPr id="5" name="Platshållare för bildnummer 4">
            <a:extLst>
              <a:ext uri="{FF2B5EF4-FFF2-40B4-BE49-F238E27FC236}">
                <a16:creationId xmlns:a16="http://schemas.microsoft.com/office/drawing/2014/main" id="{7FD80DC9-C95C-334C-8AB9-57D770CD058A}"/>
              </a:ext>
            </a:extLst>
          </p:cNvPr>
          <p:cNvSpPr>
            <a:spLocks noGrp="1"/>
          </p:cNvSpPr>
          <p:nvPr>
            <p:ph type="sldNum" sz="quarter" idx="12"/>
          </p:nvPr>
        </p:nvSpPr>
        <p:spPr/>
        <p:txBody>
          <a:bodyPr/>
          <a:lstStyle/>
          <a:p>
            <a:fld id="{36053086-40E5-4673-9B4A-FC81B10CE5DE}" type="slidenum">
              <a:rPr lang="sv-SE" smtClean="0"/>
              <a:t>15</a:t>
            </a:fld>
            <a:endParaRPr lang="sv-SE"/>
          </a:p>
        </p:txBody>
      </p:sp>
    </p:spTree>
    <p:extLst>
      <p:ext uri="{BB962C8B-B14F-4D97-AF65-F5344CB8AC3E}">
        <p14:creationId xmlns:p14="http://schemas.microsoft.com/office/powerpoint/2010/main" val="321375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835696" y="332656"/>
            <a:ext cx="5822404" cy="1063127"/>
          </a:xfrm>
        </p:spPr>
        <p:txBody>
          <a:bodyPr>
            <a:noAutofit/>
          </a:bodyPr>
          <a:lstStyle/>
          <a:p>
            <a:r>
              <a:rPr lang="en-US" sz="3600" spc="-300" dirty="0"/>
              <a:t>A I </a:t>
            </a:r>
            <a:r>
              <a:rPr lang="en-US" sz="3600" dirty="0"/>
              <a:t>S and Corporate Strategy</a:t>
            </a:r>
            <a:endParaRPr lang="en-IN" sz="3600" spc="-300" dirty="0"/>
          </a:p>
        </p:txBody>
      </p:sp>
      <p:sp>
        <p:nvSpPr>
          <p:cNvPr id="3" name="Content Placeholder 2"/>
          <p:cNvSpPr>
            <a:spLocks noGrp="1"/>
          </p:cNvSpPr>
          <p:nvPr>
            <p:ph sz="quarter" idx="15"/>
          </p:nvPr>
        </p:nvSpPr>
        <p:spPr>
          <a:xfrm>
            <a:off x="1485900" y="1555230"/>
            <a:ext cx="6172200" cy="4682082"/>
          </a:xfrm>
        </p:spPr>
        <p:txBody>
          <a:bodyPr/>
          <a:lstStyle/>
          <a:p>
            <a:pPr>
              <a:spcBef>
                <a:spcPts val="450"/>
              </a:spcBef>
              <a:buSzPts val="2400"/>
            </a:pPr>
            <a:r>
              <a:rPr lang="en-IN" sz="2000" dirty="0"/>
              <a:t>An </a:t>
            </a:r>
            <a:r>
              <a:rPr lang="en-IN" sz="2000" spc="-225" dirty="0"/>
              <a:t>A I </a:t>
            </a:r>
            <a:r>
              <a:rPr lang="en-IN" sz="2000" dirty="0"/>
              <a:t>S is influenced by an organization’s strategy.</a:t>
            </a:r>
          </a:p>
          <a:p>
            <a:pPr>
              <a:spcBef>
                <a:spcPts val="450"/>
              </a:spcBef>
              <a:buSzPts val="2400"/>
            </a:pPr>
            <a:r>
              <a:rPr lang="en-IN" sz="2000" dirty="0"/>
              <a:t>A strategy is the overall goal the organization hopes to achieve (e.g., increase profitability).</a:t>
            </a:r>
          </a:p>
          <a:p>
            <a:pPr>
              <a:spcBef>
                <a:spcPts val="450"/>
              </a:spcBef>
              <a:buSzPts val="2400"/>
            </a:pPr>
            <a:r>
              <a:rPr lang="en-IN" sz="2000" dirty="0"/>
              <a:t>Once an overall goal is determined, an organization can determine actions needed to reach their goal and identify the </a:t>
            </a:r>
            <a:r>
              <a:rPr lang="en-IN" sz="2000" b="1" dirty="0"/>
              <a:t>informational requirements (both financial and nonfinancial) </a:t>
            </a:r>
            <a:r>
              <a:rPr lang="en-IN" sz="2000" dirty="0"/>
              <a:t>necessary to measure how well they are doing in obtaining that goal.</a:t>
            </a:r>
          </a:p>
        </p:txBody>
      </p:sp>
    </p:spTree>
    <p:extLst>
      <p:ext uri="{BB962C8B-B14F-4D97-AF65-F5344CB8AC3E}">
        <p14:creationId xmlns:p14="http://schemas.microsoft.com/office/powerpoint/2010/main" val="309289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7704" y="548680"/>
            <a:ext cx="6172200" cy="584775"/>
          </a:xfrm>
        </p:spPr>
        <p:txBody>
          <a:bodyPr>
            <a:spAutoFit/>
          </a:bodyPr>
          <a:lstStyle/>
          <a:p>
            <a:r>
              <a:rPr lang="en-US" sz="3200" dirty="0">
                <a:latin typeface="+mj-lt"/>
              </a:rPr>
              <a:t>Basic Business Processes</a:t>
            </a:r>
            <a:endParaRPr lang="en-IN" sz="3200" spc="-300" dirty="0"/>
          </a:p>
        </p:txBody>
      </p:sp>
      <p:sp>
        <p:nvSpPr>
          <p:cNvPr id="3" name="Content Placeholder 2"/>
          <p:cNvSpPr>
            <a:spLocks noGrp="1"/>
          </p:cNvSpPr>
          <p:nvPr>
            <p:ph idx="4294967295"/>
          </p:nvPr>
        </p:nvSpPr>
        <p:spPr>
          <a:xfrm>
            <a:off x="1485900" y="1551214"/>
            <a:ext cx="6172200" cy="4110033"/>
          </a:xfrm>
        </p:spPr>
        <p:txBody>
          <a:bodyPr/>
          <a:lstStyle/>
          <a:p>
            <a:pPr>
              <a:spcBef>
                <a:spcPts val="450"/>
              </a:spcBef>
              <a:buSzPts val="2400"/>
            </a:pPr>
            <a:r>
              <a:rPr lang="en-IN" sz="1800" dirty="0"/>
              <a:t>Transactions between the business organization and external parties fundamentally involve a “give–get” exchange. These basic business processes are:</a:t>
            </a:r>
          </a:p>
          <a:p>
            <a:pPr lvl="1">
              <a:buSzPts val="2000"/>
            </a:pPr>
            <a:r>
              <a:rPr lang="en-IN" sz="2000" b="1" dirty="0"/>
              <a:t>Revenue cycle: </a:t>
            </a:r>
            <a:r>
              <a:rPr lang="en-IN" sz="2000" dirty="0"/>
              <a:t>give goods / give service—get cash</a:t>
            </a:r>
          </a:p>
          <a:p>
            <a:pPr lvl="1">
              <a:buSzPts val="2000"/>
            </a:pPr>
            <a:r>
              <a:rPr lang="en-IN" sz="2000" b="1" dirty="0"/>
              <a:t>Expenditure cycle: </a:t>
            </a:r>
            <a:r>
              <a:rPr lang="en-IN" sz="2000" dirty="0"/>
              <a:t>get goods / get service—give cash</a:t>
            </a:r>
          </a:p>
          <a:p>
            <a:pPr lvl="1">
              <a:buSzPts val="2000"/>
            </a:pPr>
            <a:r>
              <a:rPr lang="en-IN" sz="2000" b="1" dirty="0"/>
              <a:t>Production cycle: </a:t>
            </a:r>
            <a:r>
              <a:rPr lang="en-IN" sz="2000" dirty="0"/>
              <a:t>give </a:t>
            </a:r>
            <a:r>
              <a:rPr lang="en-IN" sz="2000" dirty="0" err="1"/>
              <a:t>labor</a:t>
            </a:r>
            <a:r>
              <a:rPr lang="en-IN" sz="2000" dirty="0"/>
              <a:t> and give raw materials—get finished goods</a:t>
            </a:r>
          </a:p>
          <a:p>
            <a:pPr lvl="1">
              <a:buSzPts val="2000"/>
            </a:pPr>
            <a:r>
              <a:rPr lang="en-IN" sz="2000" b="1" dirty="0"/>
              <a:t>Payroll cycle: </a:t>
            </a:r>
            <a:r>
              <a:rPr lang="en-IN" sz="2000" dirty="0"/>
              <a:t>give cash—get </a:t>
            </a:r>
            <a:r>
              <a:rPr lang="en-IN" sz="2000" dirty="0" err="1"/>
              <a:t>labor</a:t>
            </a:r>
            <a:endParaRPr lang="en-IN" sz="2000" dirty="0"/>
          </a:p>
          <a:p>
            <a:pPr lvl="1">
              <a:buSzPts val="2000"/>
            </a:pPr>
            <a:r>
              <a:rPr lang="en-IN" sz="2000" b="1" dirty="0"/>
              <a:t>Financing cycle: </a:t>
            </a:r>
            <a:r>
              <a:rPr lang="en-IN" sz="2000" dirty="0"/>
              <a:t>give cash—get cash</a:t>
            </a:r>
          </a:p>
        </p:txBody>
      </p:sp>
    </p:spTree>
    <p:extLst>
      <p:ext uri="{BB962C8B-B14F-4D97-AF65-F5344CB8AC3E}">
        <p14:creationId xmlns:p14="http://schemas.microsoft.com/office/powerpoint/2010/main" val="99424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051720" y="928936"/>
            <a:ext cx="6120680" cy="923330"/>
          </a:xfrm>
        </p:spPr>
        <p:txBody>
          <a:bodyPr wrap="square">
            <a:spAutoFit/>
          </a:bodyPr>
          <a:lstStyle/>
          <a:p>
            <a:r>
              <a:rPr lang="en-IN" dirty="0"/>
              <a:t>Figure 1.2 </a:t>
            </a:r>
            <a:r>
              <a:rPr lang="en-US" dirty="0"/>
              <a:t>Interactions Between S&amp;S and External and Internal Parties</a:t>
            </a:r>
            <a:endParaRPr lang="en-IN" dirty="0">
              <a:latin typeface="+mj-lt"/>
            </a:endParaRPr>
          </a:p>
        </p:txBody>
      </p:sp>
      <p:pic>
        <p:nvPicPr>
          <p:cNvPr id="3" name="Picture Placeholder 2" descr="A diagram shows interactions between accounting information system at S and S and external and internal parties.&#10;Long description is available in notes, press F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339752" y="2276872"/>
            <a:ext cx="4586389" cy="3371964"/>
          </a:xfrm>
          <a:prstGeom prst="rect">
            <a:avLst/>
          </a:prstGeom>
        </p:spPr>
      </p:pic>
    </p:spTree>
    <p:extLst>
      <p:ext uri="{BB962C8B-B14F-4D97-AF65-F5344CB8AC3E}">
        <p14:creationId xmlns:p14="http://schemas.microsoft.com/office/powerpoint/2010/main" val="1487732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94065" y="921732"/>
            <a:ext cx="6172200" cy="923330"/>
          </a:xfrm>
        </p:spPr>
        <p:txBody>
          <a:bodyPr>
            <a:spAutoFit/>
          </a:bodyPr>
          <a:lstStyle/>
          <a:p>
            <a:r>
              <a:rPr lang="en-US" sz="2700" dirty="0"/>
              <a:t>Information Needs and </a:t>
            </a:r>
            <a:r>
              <a:rPr lang="en-US" sz="2700" b="1" dirty="0"/>
              <a:t>Business Processes</a:t>
            </a:r>
            <a:endParaRPr lang="en-IN" sz="2700" b="1" dirty="0"/>
          </a:p>
        </p:txBody>
      </p:sp>
      <p:sp>
        <p:nvSpPr>
          <p:cNvPr id="2" name="Content Placeholder 1"/>
          <p:cNvSpPr>
            <a:spLocks noGrp="1"/>
          </p:cNvSpPr>
          <p:nvPr>
            <p:ph idx="13"/>
          </p:nvPr>
        </p:nvSpPr>
        <p:spPr>
          <a:xfrm>
            <a:off x="1502229" y="1965584"/>
            <a:ext cx="6172200" cy="3623655"/>
          </a:xfrm>
        </p:spPr>
        <p:txBody>
          <a:bodyPr/>
          <a:lstStyle/>
          <a:p>
            <a:pPr>
              <a:spcBef>
                <a:spcPts val="450"/>
              </a:spcBef>
              <a:buSzPts val="2400"/>
            </a:pPr>
            <a:r>
              <a:rPr lang="en-IN" sz="2000" dirty="0"/>
              <a:t>Business organizations use business processes to get things done. A </a:t>
            </a:r>
            <a:r>
              <a:rPr lang="en-IN" sz="2000" b="1" dirty="0"/>
              <a:t>business process </a:t>
            </a:r>
            <a:r>
              <a:rPr lang="en-IN" sz="2000" dirty="0"/>
              <a:t>is a set of related, coordinated, and structured activities and tasks performed by people, machines, or both to achieve a specific organizational goal. </a:t>
            </a:r>
          </a:p>
          <a:p>
            <a:pPr>
              <a:spcBef>
                <a:spcPts val="450"/>
              </a:spcBef>
              <a:buSzPts val="2400"/>
            </a:pPr>
            <a:endParaRPr lang="en-IN" sz="2000" dirty="0"/>
          </a:p>
          <a:p>
            <a:pPr>
              <a:spcBef>
                <a:spcPts val="450"/>
              </a:spcBef>
              <a:buSzPts val="2400"/>
            </a:pPr>
            <a:r>
              <a:rPr lang="en-IN" sz="2000" dirty="0"/>
              <a:t>Key decisions and information needed often come from these business processes.</a:t>
            </a:r>
          </a:p>
        </p:txBody>
      </p:sp>
    </p:spTree>
    <p:extLst>
      <p:ext uri="{BB962C8B-B14F-4D97-AF65-F5344CB8AC3E}">
        <p14:creationId xmlns:p14="http://schemas.microsoft.com/office/powerpoint/2010/main" val="2064447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12A25E-1E66-F84D-87C1-CD5FAB57B5F6}"/>
              </a:ext>
            </a:extLst>
          </p:cNvPr>
          <p:cNvSpPr>
            <a:spLocks noGrp="1"/>
          </p:cNvSpPr>
          <p:nvPr>
            <p:ph type="title"/>
          </p:nvPr>
        </p:nvSpPr>
        <p:spPr/>
        <p:txBody>
          <a:bodyPr/>
          <a:lstStyle/>
          <a:p>
            <a:r>
              <a:rPr lang="sv-SE" dirty="0"/>
              <a:t>Disposition</a:t>
            </a:r>
          </a:p>
        </p:txBody>
      </p:sp>
      <p:sp>
        <p:nvSpPr>
          <p:cNvPr id="3" name="Platshållare för innehåll 2">
            <a:extLst>
              <a:ext uri="{FF2B5EF4-FFF2-40B4-BE49-F238E27FC236}">
                <a16:creationId xmlns:a16="http://schemas.microsoft.com/office/drawing/2014/main" id="{153AF04E-314A-A24D-97D6-11CE7CBEDD24}"/>
              </a:ext>
            </a:extLst>
          </p:cNvPr>
          <p:cNvSpPr>
            <a:spLocks noGrp="1"/>
          </p:cNvSpPr>
          <p:nvPr>
            <p:ph idx="1"/>
          </p:nvPr>
        </p:nvSpPr>
        <p:spPr/>
        <p:txBody>
          <a:bodyPr/>
          <a:lstStyle/>
          <a:p>
            <a:pPr marL="0" indent="0">
              <a:buNone/>
            </a:pPr>
            <a:r>
              <a:rPr lang="sv-SE" dirty="0"/>
              <a:t>1. </a:t>
            </a:r>
            <a:r>
              <a:rPr lang="sv-SE" dirty="0" err="1"/>
              <a:t>Some</a:t>
            </a:r>
            <a:r>
              <a:rPr lang="sv-SE" dirty="0"/>
              <a:t> </a:t>
            </a:r>
            <a:r>
              <a:rPr lang="sv-SE" dirty="0" err="1"/>
              <a:t>comments</a:t>
            </a:r>
            <a:r>
              <a:rPr lang="sv-SE" dirty="0"/>
              <a:t> </a:t>
            </a:r>
            <a:r>
              <a:rPr lang="sv-SE" dirty="0" err="1"/>
              <a:t>about</a:t>
            </a:r>
            <a:r>
              <a:rPr lang="sv-SE" dirty="0"/>
              <a:t> final </a:t>
            </a:r>
            <a:r>
              <a:rPr lang="sv-SE" dirty="0" err="1"/>
              <a:t>assignement</a:t>
            </a:r>
            <a:r>
              <a:rPr lang="sv-SE" dirty="0"/>
              <a:t>: Situation &amp; Change?</a:t>
            </a:r>
          </a:p>
          <a:p>
            <a:pPr marL="0" indent="0">
              <a:buNone/>
            </a:pPr>
            <a:r>
              <a:rPr lang="sv-SE" dirty="0"/>
              <a:t>2. The </a:t>
            </a:r>
            <a:r>
              <a:rPr lang="sv-SE" dirty="0" err="1"/>
              <a:t>history</a:t>
            </a:r>
            <a:r>
              <a:rPr lang="sv-SE" dirty="0"/>
              <a:t> – ”</a:t>
            </a:r>
            <a:r>
              <a:rPr lang="sv-SE" dirty="0" err="1"/>
              <a:t>Legacy</a:t>
            </a:r>
            <a:r>
              <a:rPr lang="sv-SE" dirty="0"/>
              <a:t>”: Humans &amp; Machines</a:t>
            </a:r>
          </a:p>
          <a:p>
            <a:pPr marL="0" indent="0">
              <a:buNone/>
            </a:pPr>
            <a:r>
              <a:rPr lang="sv-SE" dirty="0"/>
              <a:t>3. Connection Company </a:t>
            </a:r>
            <a:r>
              <a:rPr lang="sv-SE" dirty="0" err="1"/>
              <a:t>strategy</a:t>
            </a:r>
            <a:r>
              <a:rPr lang="sv-SE" dirty="0"/>
              <a:t> &amp; Data </a:t>
            </a:r>
            <a:r>
              <a:rPr lang="sv-SE" dirty="0" err="1"/>
              <a:t>Strategy</a:t>
            </a:r>
            <a:endParaRPr lang="sv-SE" dirty="0"/>
          </a:p>
          <a:p>
            <a:pPr marL="0" indent="0">
              <a:buNone/>
            </a:pPr>
            <a:r>
              <a:rPr lang="sv-SE" dirty="0"/>
              <a:t>4. </a:t>
            </a:r>
            <a:r>
              <a:rPr lang="sv-SE" dirty="0" err="1"/>
              <a:t>What</a:t>
            </a:r>
            <a:r>
              <a:rPr lang="sv-SE" dirty="0"/>
              <a:t> is AIS? (</a:t>
            </a:r>
            <a:r>
              <a:rPr lang="sv-SE" dirty="0" err="1"/>
              <a:t>we</a:t>
            </a:r>
            <a:r>
              <a:rPr lang="sv-SE" dirty="0"/>
              <a:t> </a:t>
            </a:r>
            <a:r>
              <a:rPr lang="sv-SE" dirty="0" err="1"/>
              <a:t>will</a:t>
            </a:r>
            <a:r>
              <a:rPr lang="sv-SE" dirty="0"/>
              <a:t> </a:t>
            </a:r>
            <a:r>
              <a:rPr lang="sv-SE" dirty="0" err="1"/>
              <a:t>use</a:t>
            </a:r>
            <a:r>
              <a:rPr lang="sv-SE" dirty="0"/>
              <a:t> ”IS”!). </a:t>
            </a:r>
          </a:p>
          <a:p>
            <a:pPr marL="0" indent="0">
              <a:buNone/>
            </a:pPr>
            <a:r>
              <a:rPr lang="sv-SE" dirty="0"/>
              <a:t>5. Connection Business Process. </a:t>
            </a:r>
            <a:r>
              <a:rPr lang="sv-SE" dirty="0" err="1"/>
              <a:t>Value</a:t>
            </a:r>
            <a:r>
              <a:rPr lang="sv-SE" dirty="0"/>
              <a:t> </a:t>
            </a:r>
            <a:r>
              <a:rPr lang="sv-SE" dirty="0" err="1"/>
              <a:t>Chains</a:t>
            </a:r>
            <a:r>
              <a:rPr lang="sv-SE" dirty="0"/>
              <a:t> &amp; IS</a:t>
            </a:r>
          </a:p>
          <a:p>
            <a:pPr marL="0" indent="0">
              <a:buNone/>
            </a:pPr>
            <a:r>
              <a:rPr lang="sv-SE" dirty="0"/>
              <a:t>6. </a:t>
            </a:r>
            <a:r>
              <a:rPr lang="sv-SE" dirty="0" err="1"/>
              <a:t>Governance</a:t>
            </a:r>
            <a:r>
              <a:rPr lang="sv-SE" dirty="0"/>
              <a:t> &amp; </a:t>
            </a:r>
            <a:r>
              <a:rPr lang="sv-SE" b="1" dirty="0"/>
              <a:t>Data </a:t>
            </a:r>
            <a:r>
              <a:rPr lang="sv-SE" b="1" dirty="0" err="1"/>
              <a:t>Quality</a:t>
            </a:r>
            <a:endParaRPr lang="sv-SE" b="1" dirty="0"/>
          </a:p>
          <a:p>
            <a:endParaRPr lang="sv-SE" dirty="0"/>
          </a:p>
          <a:p>
            <a:endParaRPr lang="sv-SE" dirty="0"/>
          </a:p>
        </p:txBody>
      </p:sp>
      <p:sp>
        <p:nvSpPr>
          <p:cNvPr id="4" name="Platshållare för sidfot 3">
            <a:extLst>
              <a:ext uri="{FF2B5EF4-FFF2-40B4-BE49-F238E27FC236}">
                <a16:creationId xmlns:a16="http://schemas.microsoft.com/office/drawing/2014/main" id="{9AF4A4FF-A356-BA43-A785-DEE54A389381}"/>
              </a:ext>
            </a:extLst>
          </p:cNvPr>
          <p:cNvSpPr>
            <a:spLocks noGrp="1"/>
          </p:cNvSpPr>
          <p:nvPr>
            <p:ph type="ftr" sz="quarter" idx="11"/>
          </p:nvPr>
        </p:nvSpPr>
        <p:spPr/>
        <p:txBody>
          <a:bodyPr/>
          <a:lstStyle/>
          <a:p>
            <a:r>
              <a:rPr lang="sv-SE"/>
              <a:t>Jan Lindvall 2023</a:t>
            </a:r>
          </a:p>
        </p:txBody>
      </p:sp>
      <p:sp>
        <p:nvSpPr>
          <p:cNvPr id="5" name="Platshållare för bildnummer 4">
            <a:extLst>
              <a:ext uri="{FF2B5EF4-FFF2-40B4-BE49-F238E27FC236}">
                <a16:creationId xmlns:a16="http://schemas.microsoft.com/office/drawing/2014/main" id="{0C7E7026-0312-4446-AC30-E39FC5EE2690}"/>
              </a:ext>
            </a:extLst>
          </p:cNvPr>
          <p:cNvSpPr>
            <a:spLocks noGrp="1"/>
          </p:cNvSpPr>
          <p:nvPr>
            <p:ph type="sldNum" sz="quarter" idx="12"/>
          </p:nvPr>
        </p:nvSpPr>
        <p:spPr/>
        <p:txBody>
          <a:bodyPr/>
          <a:lstStyle/>
          <a:p>
            <a:fld id="{36053086-40E5-4673-9B4A-FC81B10CE5DE}" type="slidenum">
              <a:rPr lang="sv-SE" smtClean="0"/>
              <a:t>2</a:t>
            </a:fld>
            <a:endParaRPr lang="sv-SE"/>
          </a:p>
        </p:txBody>
      </p:sp>
    </p:spTree>
    <p:extLst>
      <p:ext uri="{BB962C8B-B14F-4D97-AF65-F5344CB8AC3E}">
        <p14:creationId xmlns:p14="http://schemas.microsoft.com/office/powerpoint/2010/main" val="73050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85900" y="925385"/>
            <a:ext cx="6172200" cy="507831"/>
          </a:xfrm>
        </p:spPr>
        <p:txBody>
          <a:bodyPr>
            <a:spAutoFit/>
          </a:bodyPr>
          <a:lstStyle/>
          <a:p>
            <a:r>
              <a:rPr lang="en-US" dirty="0"/>
              <a:t>Figure 1.6 </a:t>
            </a:r>
            <a:r>
              <a:rPr lang="en-US" b="1" dirty="0"/>
              <a:t>The Value Chain</a:t>
            </a:r>
            <a:endParaRPr lang="en-IN" b="1" spc="-300" dirty="0"/>
          </a:p>
        </p:txBody>
      </p:sp>
      <p:pic>
        <p:nvPicPr>
          <p:cNvPr id="6" name="Picture Placeholder 5" descr="A diagram shows the value chain made up of primary and secondary activities.&#10;Long description is available in notes, press F6&#10;"/>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389436" y="1565559"/>
            <a:ext cx="4365129" cy="3920841"/>
          </a:xfrm>
          <a:prstGeom prst="rect">
            <a:avLst/>
          </a:prstGeom>
        </p:spPr>
      </p:pic>
    </p:spTree>
    <p:extLst>
      <p:ext uri="{BB962C8B-B14F-4D97-AF65-F5344CB8AC3E}">
        <p14:creationId xmlns:p14="http://schemas.microsoft.com/office/powerpoint/2010/main" val="2298277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79712" y="620689"/>
            <a:ext cx="5678388" cy="775094"/>
          </a:xfrm>
        </p:spPr>
        <p:txBody>
          <a:bodyPr>
            <a:noAutofit/>
          </a:bodyPr>
          <a:lstStyle/>
          <a:p>
            <a:r>
              <a:rPr lang="en-US" sz="3600" spc="-300" dirty="0"/>
              <a:t>A I </a:t>
            </a:r>
            <a:r>
              <a:rPr lang="en-US" sz="3600" dirty="0"/>
              <a:t>S in the Value Chain</a:t>
            </a:r>
            <a:endParaRPr lang="en-IN" sz="3600" spc="-300" dirty="0"/>
          </a:p>
        </p:txBody>
      </p:sp>
      <p:sp>
        <p:nvSpPr>
          <p:cNvPr id="3" name="Content Placeholder 2"/>
          <p:cNvSpPr>
            <a:spLocks noGrp="1"/>
          </p:cNvSpPr>
          <p:nvPr>
            <p:ph sz="quarter" idx="15"/>
          </p:nvPr>
        </p:nvSpPr>
        <p:spPr>
          <a:xfrm>
            <a:off x="1485900" y="1554292"/>
            <a:ext cx="6172200" cy="4034948"/>
          </a:xfrm>
        </p:spPr>
        <p:txBody>
          <a:bodyPr/>
          <a:lstStyle/>
          <a:p>
            <a:pPr>
              <a:spcBef>
                <a:spcPts val="450"/>
              </a:spcBef>
              <a:buSzPts val="2400"/>
            </a:pPr>
            <a:r>
              <a:rPr lang="en-IN" sz="1800" dirty="0"/>
              <a:t>The </a:t>
            </a:r>
            <a:r>
              <a:rPr lang="en-IN" sz="1800" b="1" dirty="0"/>
              <a:t>value chain </a:t>
            </a:r>
            <a:r>
              <a:rPr lang="en-IN" sz="1800" dirty="0"/>
              <a:t>links together the different activities within an organization that provide value to the customer.</a:t>
            </a:r>
          </a:p>
          <a:p>
            <a:pPr lvl="1">
              <a:buSzPts val="2000"/>
            </a:pPr>
            <a:r>
              <a:rPr lang="en-IN" sz="2400" dirty="0"/>
              <a:t>Value chain activities are primary and support activities. </a:t>
            </a:r>
          </a:p>
          <a:p>
            <a:pPr lvl="2">
              <a:buSzPts val="1600"/>
            </a:pPr>
            <a:r>
              <a:rPr lang="en-IN" sz="1800" b="1" dirty="0"/>
              <a:t>Primary activities </a:t>
            </a:r>
            <a:r>
              <a:rPr lang="en-IN" sz="1800" dirty="0"/>
              <a:t>provide direct value to the customer.</a:t>
            </a:r>
          </a:p>
          <a:p>
            <a:pPr lvl="2">
              <a:buSzPts val="1600"/>
            </a:pPr>
            <a:r>
              <a:rPr lang="en-IN" sz="1800" b="1" dirty="0"/>
              <a:t>Support activities </a:t>
            </a:r>
            <a:r>
              <a:rPr lang="en-IN" sz="1800" dirty="0"/>
              <a:t>enable primary activities to be efficient and effective. </a:t>
            </a:r>
          </a:p>
          <a:p>
            <a:pPr>
              <a:spcBef>
                <a:spcPts val="450"/>
              </a:spcBef>
              <a:buSzPts val="2400"/>
            </a:pPr>
            <a:r>
              <a:rPr lang="en-IN" sz="1800" dirty="0"/>
              <a:t>A </a:t>
            </a:r>
            <a:r>
              <a:rPr lang="en-IN" sz="1800" b="1" dirty="0"/>
              <a:t>supply chain </a:t>
            </a:r>
            <a:r>
              <a:rPr lang="en-IN" sz="1800" dirty="0"/>
              <a:t>is an extended system that includes the organization’s value chain as well as its suppliers, distributors, and customers.</a:t>
            </a:r>
          </a:p>
        </p:txBody>
      </p:sp>
    </p:spTree>
    <p:extLst>
      <p:ext uri="{BB962C8B-B14F-4D97-AF65-F5344CB8AC3E}">
        <p14:creationId xmlns:p14="http://schemas.microsoft.com/office/powerpoint/2010/main" val="3440252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0EFDF1-066B-E444-89E1-43CDEDBDB568}"/>
              </a:ext>
            </a:extLst>
          </p:cNvPr>
          <p:cNvSpPr>
            <a:spLocks noGrp="1"/>
          </p:cNvSpPr>
          <p:nvPr>
            <p:ph type="title"/>
          </p:nvPr>
        </p:nvSpPr>
        <p:spPr/>
        <p:txBody>
          <a:bodyPr/>
          <a:lstStyle/>
          <a:p>
            <a:r>
              <a:rPr lang="sv-SE" dirty="0"/>
              <a:t>Data </a:t>
            </a:r>
            <a:r>
              <a:rPr lang="sv-SE" dirty="0" err="1"/>
              <a:t>Strategy</a:t>
            </a:r>
            <a:r>
              <a:rPr lang="sv-SE" dirty="0"/>
              <a:t> &amp; </a:t>
            </a:r>
            <a:r>
              <a:rPr lang="sv-SE" b="1" dirty="0"/>
              <a:t>Data </a:t>
            </a:r>
            <a:r>
              <a:rPr lang="sv-SE" b="1" dirty="0" err="1"/>
              <a:t>architecture</a:t>
            </a:r>
            <a:r>
              <a:rPr lang="sv-SE" b="1" dirty="0"/>
              <a:t> </a:t>
            </a:r>
            <a:r>
              <a:rPr lang="sv-SE" dirty="0"/>
              <a:t>– a definition</a:t>
            </a:r>
          </a:p>
        </p:txBody>
      </p:sp>
      <p:sp>
        <p:nvSpPr>
          <p:cNvPr id="3" name="Platshållare för innehåll 2">
            <a:extLst>
              <a:ext uri="{FF2B5EF4-FFF2-40B4-BE49-F238E27FC236}">
                <a16:creationId xmlns:a16="http://schemas.microsoft.com/office/drawing/2014/main" id="{D0430FAD-99FA-C144-BD3D-8B0DBD107A5D}"/>
              </a:ext>
            </a:extLst>
          </p:cNvPr>
          <p:cNvSpPr>
            <a:spLocks noGrp="1"/>
          </p:cNvSpPr>
          <p:nvPr>
            <p:ph idx="1"/>
          </p:nvPr>
        </p:nvSpPr>
        <p:spPr/>
        <p:txBody>
          <a:bodyPr/>
          <a:lstStyle/>
          <a:p>
            <a:pPr marL="0" indent="0">
              <a:buNone/>
            </a:pPr>
            <a:r>
              <a:rPr lang="sv-SE" dirty="0"/>
              <a:t>”A </a:t>
            </a:r>
            <a:r>
              <a:rPr lang="sv-SE" dirty="0" err="1"/>
              <a:t>company’s</a:t>
            </a:r>
            <a:r>
              <a:rPr lang="sv-SE" dirty="0"/>
              <a:t> </a:t>
            </a:r>
            <a:r>
              <a:rPr lang="sv-SE" b="1" dirty="0"/>
              <a:t>data </a:t>
            </a:r>
            <a:r>
              <a:rPr lang="sv-SE" b="1" dirty="0" err="1"/>
              <a:t>architecture</a:t>
            </a:r>
            <a:r>
              <a:rPr lang="sv-SE" b="1" dirty="0"/>
              <a:t> </a:t>
            </a:r>
            <a:r>
              <a:rPr lang="sv-SE" dirty="0" err="1"/>
              <a:t>describes</a:t>
            </a:r>
            <a:r>
              <a:rPr lang="sv-SE" dirty="0"/>
              <a:t> </a:t>
            </a:r>
            <a:r>
              <a:rPr lang="sv-SE" b="1" dirty="0" err="1"/>
              <a:t>how</a:t>
            </a:r>
            <a:r>
              <a:rPr lang="sv-SE" b="1" dirty="0"/>
              <a:t> data is </a:t>
            </a:r>
            <a:r>
              <a:rPr lang="sv-SE" b="1" dirty="0" err="1"/>
              <a:t>collected</a:t>
            </a:r>
            <a:r>
              <a:rPr lang="sv-SE" b="1" dirty="0"/>
              <a:t>, </a:t>
            </a:r>
            <a:r>
              <a:rPr lang="sv-SE" b="1" dirty="0" err="1"/>
              <a:t>stored</a:t>
            </a:r>
            <a:r>
              <a:rPr lang="sv-SE" dirty="0"/>
              <a:t>, </a:t>
            </a:r>
            <a:r>
              <a:rPr lang="sv-SE" b="1" dirty="0" err="1"/>
              <a:t>transformed</a:t>
            </a:r>
            <a:r>
              <a:rPr lang="sv-SE" b="1" dirty="0"/>
              <a:t>, </a:t>
            </a:r>
            <a:r>
              <a:rPr lang="sv-SE" b="1" dirty="0" err="1"/>
              <a:t>distributed</a:t>
            </a:r>
            <a:r>
              <a:rPr lang="sv-SE" b="1" dirty="0"/>
              <a:t>, and </a:t>
            </a:r>
            <a:r>
              <a:rPr lang="sv-SE" b="1" dirty="0" err="1"/>
              <a:t>consumed</a:t>
            </a:r>
            <a:r>
              <a:rPr lang="sv-SE" b="1" dirty="0"/>
              <a:t>. </a:t>
            </a:r>
            <a:r>
              <a:rPr lang="sv-SE" dirty="0"/>
              <a:t>It </a:t>
            </a:r>
            <a:r>
              <a:rPr lang="sv-SE" dirty="0" err="1"/>
              <a:t>includes</a:t>
            </a:r>
            <a:r>
              <a:rPr lang="sv-SE" dirty="0"/>
              <a:t> the </a:t>
            </a:r>
            <a:r>
              <a:rPr lang="sv-SE" dirty="0" err="1"/>
              <a:t>rules</a:t>
            </a:r>
            <a:r>
              <a:rPr lang="sv-SE" dirty="0"/>
              <a:t> </a:t>
            </a:r>
            <a:r>
              <a:rPr lang="sv-SE" dirty="0" err="1"/>
              <a:t>governing</a:t>
            </a:r>
            <a:r>
              <a:rPr lang="sv-SE" dirty="0"/>
              <a:t> </a:t>
            </a:r>
            <a:r>
              <a:rPr lang="sv-SE" dirty="0" err="1"/>
              <a:t>structured</a:t>
            </a:r>
            <a:r>
              <a:rPr lang="sv-SE" dirty="0"/>
              <a:t> formats, </a:t>
            </a:r>
            <a:r>
              <a:rPr lang="sv-SE" dirty="0" err="1"/>
              <a:t>such</a:t>
            </a:r>
            <a:r>
              <a:rPr lang="sv-SE" dirty="0"/>
              <a:t> as </a:t>
            </a:r>
            <a:r>
              <a:rPr lang="sv-SE" dirty="0" err="1"/>
              <a:t>databases</a:t>
            </a:r>
            <a:r>
              <a:rPr lang="sv-SE" dirty="0"/>
              <a:t> and </a:t>
            </a:r>
            <a:r>
              <a:rPr lang="sv-SE" dirty="0" err="1"/>
              <a:t>file</a:t>
            </a:r>
            <a:r>
              <a:rPr lang="sv-SE" dirty="0"/>
              <a:t> systems, and the </a:t>
            </a:r>
            <a:r>
              <a:rPr lang="sv-SE" b="1" dirty="0"/>
              <a:t>systems for </a:t>
            </a:r>
            <a:r>
              <a:rPr lang="sv-SE" b="1" dirty="0" err="1"/>
              <a:t>connecting</a:t>
            </a:r>
            <a:r>
              <a:rPr lang="sv-SE" b="1" dirty="0"/>
              <a:t> data </a:t>
            </a:r>
            <a:r>
              <a:rPr lang="sv-SE" b="1" dirty="0" err="1"/>
              <a:t>with</a:t>
            </a:r>
            <a:r>
              <a:rPr lang="sv-SE" b="1" dirty="0"/>
              <a:t> the business </a:t>
            </a:r>
            <a:r>
              <a:rPr lang="sv-SE" b="1" dirty="0" err="1"/>
              <a:t>processes</a:t>
            </a:r>
            <a:r>
              <a:rPr lang="sv-SE" b="1" dirty="0"/>
              <a:t> </a:t>
            </a:r>
            <a:r>
              <a:rPr lang="sv-SE" dirty="0" err="1"/>
              <a:t>that</a:t>
            </a:r>
            <a:r>
              <a:rPr lang="sv-SE" dirty="0"/>
              <a:t> </a:t>
            </a:r>
            <a:r>
              <a:rPr lang="sv-SE" dirty="0" err="1"/>
              <a:t>consume</a:t>
            </a:r>
            <a:r>
              <a:rPr lang="sv-SE" dirty="0"/>
              <a:t> it. Information </a:t>
            </a:r>
            <a:r>
              <a:rPr lang="sv-SE" dirty="0" err="1"/>
              <a:t>architecture</a:t>
            </a:r>
            <a:r>
              <a:rPr lang="sv-SE" dirty="0"/>
              <a:t> </a:t>
            </a:r>
            <a:r>
              <a:rPr lang="sv-SE" dirty="0" err="1"/>
              <a:t>governs</a:t>
            </a:r>
            <a:r>
              <a:rPr lang="sv-SE" dirty="0"/>
              <a:t> the </a:t>
            </a:r>
            <a:r>
              <a:rPr lang="sv-SE" dirty="0" err="1"/>
              <a:t>processes</a:t>
            </a:r>
            <a:r>
              <a:rPr lang="sv-SE" dirty="0"/>
              <a:t> and </a:t>
            </a:r>
            <a:r>
              <a:rPr lang="sv-SE" dirty="0" err="1"/>
              <a:t>rules</a:t>
            </a:r>
            <a:r>
              <a:rPr lang="sv-SE" dirty="0"/>
              <a:t> </a:t>
            </a:r>
            <a:r>
              <a:rPr lang="sv-SE" dirty="0" err="1"/>
              <a:t>that</a:t>
            </a:r>
            <a:r>
              <a:rPr lang="sv-SE" dirty="0"/>
              <a:t> </a:t>
            </a:r>
            <a:r>
              <a:rPr lang="sv-SE" b="1" dirty="0" err="1"/>
              <a:t>convert</a:t>
            </a:r>
            <a:r>
              <a:rPr lang="sv-SE" b="1" dirty="0"/>
              <a:t> data </a:t>
            </a:r>
            <a:r>
              <a:rPr lang="sv-SE" b="1" dirty="0" err="1"/>
              <a:t>into</a:t>
            </a:r>
            <a:r>
              <a:rPr lang="sv-SE" b="1" dirty="0"/>
              <a:t> </a:t>
            </a:r>
            <a:r>
              <a:rPr lang="sv-SE" b="1" dirty="0" err="1"/>
              <a:t>useful</a:t>
            </a:r>
            <a:r>
              <a:rPr lang="sv-SE" b="1" dirty="0"/>
              <a:t> information. </a:t>
            </a:r>
          </a:p>
          <a:p>
            <a:endParaRPr lang="sv-SE" dirty="0"/>
          </a:p>
          <a:p>
            <a:pPr marL="0" indent="0">
              <a:buNone/>
            </a:pPr>
            <a:r>
              <a:rPr lang="sv-SE" sz="1013" dirty="0"/>
              <a:t>Dallemulle &amp; Davenport, 2017, </a:t>
            </a:r>
            <a:r>
              <a:rPr lang="sv-SE" sz="1013" dirty="0" err="1"/>
              <a:t>What´s</a:t>
            </a:r>
            <a:r>
              <a:rPr lang="sv-SE" sz="1013" dirty="0"/>
              <a:t> </a:t>
            </a:r>
            <a:r>
              <a:rPr lang="sv-SE" sz="1013" dirty="0" err="1"/>
              <a:t>your</a:t>
            </a:r>
            <a:r>
              <a:rPr lang="sv-SE" sz="1013" dirty="0"/>
              <a:t> Data </a:t>
            </a:r>
            <a:r>
              <a:rPr lang="sv-SE" sz="1013" dirty="0" err="1"/>
              <a:t>Strategy</a:t>
            </a:r>
            <a:r>
              <a:rPr lang="sv-SE" sz="1013" dirty="0"/>
              <a:t>?</a:t>
            </a:r>
          </a:p>
        </p:txBody>
      </p:sp>
      <p:sp>
        <p:nvSpPr>
          <p:cNvPr id="4" name="Platshållare för sidfot 3">
            <a:extLst>
              <a:ext uri="{FF2B5EF4-FFF2-40B4-BE49-F238E27FC236}">
                <a16:creationId xmlns:a16="http://schemas.microsoft.com/office/drawing/2014/main" id="{FFB91F42-BF1F-6041-B7D1-FBA664950506}"/>
              </a:ext>
            </a:extLst>
          </p:cNvPr>
          <p:cNvSpPr>
            <a:spLocks noGrp="1"/>
          </p:cNvSpPr>
          <p:nvPr>
            <p:ph type="ftr" sz="quarter" idx="11"/>
          </p:nvPr>
        </p:nvSpPr>
        <p:spPr/>
        <p:txBody>
          <a:bodyPr/>
          <a:lstStyle/>
          <a:p>
            <a:r>
              <a:rPr lang="sv-SE"/>
              <a:t>Jan Lindvall 2023</a:t>
            </a:r>
          </a:p>
        </p:txBody>
      </p:sp>
      <p:sp>
        <p:nvSpPr>
          <p:cNvPr id="5" name="Platshållare för bildnummer 4">
            <a:extLst>
              <a:ext uri="{FF2B5EF4-FFF2-40B4-BE49-F238E27FC236}">
                <a16:creationId xmlns:a16="http://schemas.microsoft.com/office/drawing/2014/main" id="{E6BD601B-FAEB-A740-9D95-4629A4CC1E13}"/>
              </a:ext>
            </a:extLst>
          </p:cNvPr>
          <p:cNvSpPr>
            <a:spLocks noGrp="1"/>
          </p:cNvSpPr>
          <p:nvPr>
            <p:ph type="sldNum" sz="quarter" idx="12"/>
          </p:nvPr>
        </p:nvSpPr>
        <p:spPr/>
        <p:txBody>
          <a:bodyPr/>
          <a:lstStyle/>
          <a:p>
            <a:fld id="{C1EC4A1D-46CD-AF41-AFDA-2BB93675DBE6}" type="slidenum">
              <a:rPr lang="sv-SE" smtClean="0"/>
              <a:t>22</a:t>
            </a:fld>
            <a:endParaRPr lang="sv-SE"/>
          </a:p>
        </p:txBody>
      </p:sp>
    </p:spTree>
    <p:extLst>
      <p:ext uri="{BB962C8B-B14F-4D97-AF65-F5344CB8AC3E}">
        <p14:creationId xmlns:p14="http://schemas.microsoft.com/office/powerpoint/2010/main" val="310482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4E9255-D5DA-044B-92BB-DBDFB4E6C829}"/>
              </a:ext>
            </a:extLst>
          </p:cNvPr>
          <p:cNvSpPr>
            <a:spLocks noGrp="1"/>
          </p:cNvSpPr>
          <p:nvPr>
            <p:ph type="title"/>
          </p:nvPr>
        </p:nvSpPr>
        <p:spPr/>
        <p:txBody>
          <a:bodyPr>
            <a:normAutofit fontScale="90000"/>
          </a:bodyPr>
          <a:lstStyle/>
          <a:p>
            <a:br>
              <a:rPr lang="sv-SE" dirty="0"/>
            </a:br>
            <a:r>
              <a:rPr lang="sv-SE" dirty="0"/>
              <a:t>Data </a:t>
            </a:r>
            <a:r>
              <a:rPr lang="sv-SE" dirty="0" err="1"/>
              <a:t>Architecture</a:t>
            </a:r>
            <a:br>
              <a:rPr lang="sv-SE" dirty="0"/>
            </a:br>
            <a:r>
              <a:rPr lang="sv-SE" sz="1200" dirty="0" err="1"/>
              <a:t>Blumberg</a:t>
            </a:r>
            <a:r>
              <a:rPr lang="sv-SE" sz="1200" dirty="0"/>
              <a:t>, et al, </a:t>
            </a:r>
            <a:r>
              <a:rPr lang="sv-SE" sz="1200" dirty="0" err="1"/>
              <a:t>Why</a:t>
            </a:r>
            <a:r>
              <a:rPr lang="sv-SE" sz="1200" dirty="0"/>
              <a:t> </a:t>
            </a:r>
            <a:r>
              <a:rPr lang="sv-SE" sz="1200" dirty="0" err="1"/>
              <a:t>you</a:t>
            </a:r>
            <a:r>
              <a:rPr lang="sv-SE" sz="1200" dirty="0"/>
              <a:t> </a:t>
            </a:r>
            <a:r>
              <a:rPr lang="sv-SE" sz="1200" dirty="0" err="1"/>
              <a:t>need</a:t>
            </a:r>
            <a:r>
              <a:rPr lang="sv-SE" sz="1200" dirty="0"/>
              <a:t> a digital…</a:t>
            </a:r>
            <a:br>
              <a:rPr lang="sv-SE" dirty="0"/>
            </a:br>
            <a:r>
              <a:rPr lang="sv-SE" dirty="0"/>
              <a:t> </a:t>
            </a:r>
          </a:p>
        </p:txBody>
      </p:sp>
      <p:pic>
        <p:nvPicPr>
          <p:cNvPr id="7" name="Platshållare för innehåll 6">
            <a:extLst>
              <a:ext uri="{FF2B5EF4-FFF2-40B4-BE49-F238E27FC236}">
                <a16:creationId xmlns:a16="http://schemas.microsoft.com/office/drawing/2014/main" id="{B658874A-AABA-514E-8F07-89CBAFCEC7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1700" y="2343150"/>
            <a:ext cx="5238582" cy="3086100"/>
          </a:xfrm>
        </p:spPr>
      </p:pic>
      <p:sp>
        <p:nvSpPr>
          <p:cNvPr id="4" name="Platshållare för sidfot 3">
            <a:extLst>
              <a:ext uri="{FF2B5EF4-FFF2-40B4-BE49-F238E27FC236}">
                <a16:creationId xmlns:a16="http://schemas.microsoft.com/office/drawing/2014/main" id="{F7A6B59B-E31C-8B4E-9C40-209EE5E387EA}"/>
              </a:ext>
            </a:extLst>
          </p:cNvPr>
          <p:cNvSpPr>
            <a:spLocks noGrp="1"/>
          </p:cNvSpPr>
          <p:nvPr>
            <p:ph type="ftr" sz="quarter" idx="11"/>
          </p:nvPr>
        </p:nvSpPr>
        <p:spPr/>
        <p:txBody>
          <a:bodyPr/>
          <a:lstStyle/>
          <a:p>
            <a:r>
              <a:rPr lang="sv-SE"/>
              <a:t>Jan Lindvall 2023</a:t>
            </a:r>
          </a:p>
        </p:txBody>
      </p:sp>
      <p:sp>
        <p:nvSpPr>
          <p:cNvPr id="5" name="Platshållare för bildnummer 4">
            <a:extLst>
              <a:ext uri="{FF2B5EF4-FFF2-40B4-BE49-F238E27FC236}">
                <a16:creationId xmlns:a16="http://schemas.microsoft.com/office/drawing/2014/main" id="{9D778728-1A78-F140-B474-B7F79D6ADE97}"/>
              </a:ext>
            </a:extLst>
          </p:cNvPr>
          <p:cNvSpPr>
            <a:spLocks noGrp="1"/>
          </p:cNvSpPr>
          <p:nvPr>
            <p:ph type="sldNum" sz="quarter" idx="12"/>
          </p:nvPr>
        </p:nvSpPr>
        <p:spPr/>
        <p:txBody>
          <a:bodyPr/>
          <a:lstStyle/>
          <a:p>
            <a:fld id="{36053086-40E5-4673-9B4A-FC81B10CE5DE}" type="slidenum">
              <a:rPr lang="sv-SE" smtClean="0"/>
              <a:t>23</a:t>
            </a:fld>
            <a:endParaRPr lang="sv-SE"/>
          </a:p>
        </p:txBody>
      </p:sp>
    </p:spTree>
    <p:extLst>
      <p:ext uri="{BB962C8B-B14F-4D97-AF65-F5344CB8AC3E}">
        <p14:creationId xmlns:p14="http://schemas.microsoft.com/office/powerpoint/2010/main" val="125085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3B0C33-0A71-784D-9F0C-D2D83A9DDEA8}"/>
              </a:ext>
            </a:extLst>
          </p:cNvPr>
          <p:cNvSpPr>
            <a:spLocks noGrp="1"/>
          </p:cNvSpPr>
          <p:nvPr>
            <p:ph type="title"/>
          </p:nvPr>
        </p:nvSpPr>
        <p:spPr/>
        <p:txBody>
          <a:bodyPr/>
          <a:lstStyle/>
          <a:p>
            <a:r>
              <a:rPr lang="sv-SE" dirty="0"/>
              <a:t>Elements </a:t>
            </a:r>
            <a:r>
              <a:rPr lang="sv-SE" dirty="0" err="1"/>
              <a:t>of</a:t>
            </a:r>
            <a:r>
              <a:rPr lang="sv-SE" dirty="0"/>
              <a:t> Data </a:t>
            </a:r>
            <a:r>
              <a:rPr lang="sv-SE" dirty="0" err="1"/>
              <a:t>Strategy</a:t>
            </a:r>
            <a:endParaRPr lang="sv-SE" dirty="0"/>
          </a:p>
        </p:txBody>
      </p:sp>
      <p:pic>
        <p:nvPicPr>
          <p:cNvPr id="5" name="Platshållare för innehåll 4">
            <a:extLst>
              <a:ext uri="{FF2B5EF4-FFF2-40B4-BE49-F238E27FC236}">
                <a16:creationId xmlns:a16="http://schemas.microsoft.com/office/drawing/2014/main" id="{E26A4B7F-4F34-D141-80FA-DBDC991E24CB}"/>
              </a:ext>
            </a:extLst>
          </p:cNvPr>
          <p:cNvPicPr>
            <a:picLocks noGrp="1" noChangeAspect="1"/>
          </p:cNvPicPr>
          <p:nvPr>
            <p:ph idx="1"/>
          </p:nvPr>
        </p:nvPicPr>
        <p:blipFill>
          <a:blip r:embed="rId2"/>
          <a:stretch>
            <a:fillRect/>
          </a:stretch>
        </p:blipFill>
        <p:spPr>
          <a:xfrm>
            <a:off x="1718965" y="2240869"/>
            <a:ext cx="5767685" cy="2888983"/>
          </a:xfrm>
        </p:spPr>
      </p:pic>
      <p:sp>
        <p:nvSpPr>
          <p:cNvPr id="6" name="Platshållare för sidfot 5">
            <a:extLst>
              <a:ext uri="{FF2B5EF4-FFF2-40B4-BE49-F238E27FC236}">
                <a16:creationId xmlns:a16="http://schemas.microsoft.com/office/drawing/2014/main" id="{910F1C6E-9EB9-2944-92B3-134302552A3B}"/>
              </a:ext>
            </a:extLst>
          </p:cNvPr>
          <p:cNvSpPr>
            <a:spLocks noGrp="1"/>
          </p:cNvSpPr>
          <p:nvPr>
            <p:ph type="ftr" sz="quarter" idx="11"/>
          </p:nvPr>
        </p:nvSpPr>
        <p:spPr/>
        <p:txBody>
          <a:bodyPr/>
          <a:lstStyle/>
          <a:p>
            <a:r>
              <a:rPr lang="sv-SE"/>
              <a:t>Jan Lindvall 2023</a:t>
            </a:r>
            <a:endParaRPr lang="sv-SE" dirty="0"/>
          </a:p>
        </p:txBody>
      </p:sp>
      <p:sp>
        <p:nvSpPr>
          <p:cNvPr id="7" name="Platshållare för bildnummer 6">
            <a:extLst>
              <a:ext uri="{FF2B5EF4-FFF2-40B4-BE49-F238E27FC236}">
                <a16:creationId xmlns:a16="http://schemas.microsoft.com/office/drawing/2014/main" id="{F7CC8BD8-2394-9E4B-B9CF-10B203C9D238}"/>
              </a:ext>
            </a:extLst>
          </p:cNvPr>
          <p:cNvSpPr>
            <a:spLocks noGrp="1"/>
          </p:cNvSpPr>
          <p:nvPr>
            <p:ph type="sldNum" sz="quarter" idx="12"/>
          </p:nvPr>
        </p:nvSpPr>
        <p:spPr/>
        <p:txBody>
          <a:bodyPr/>
          <a:lstStyle/>
          <a:p>
            <a:fld id="{C1EC4A1D-46CD-AF41-AFDA-2BB93675DBE6}" type="slidenum">
              <a:rPr lang="sv-SE" smtClean="0"/>
              <a:t>24</a:t>
            </a:fld>
            <a:endParaRPr lang="sv-SE"/>
          </a:p>
        </p:txBody>
      </p:sp>
    </p:spTree>
    <p:extLst>
      <p:ext uri="{BB962C8B-B14F-4D97-AF65-F5344CB8AC3E}">
        <p14:creationId xmlns:p14="http://schemas.microsoft.com/office/powerpoint/2010/main" val="3276696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F9612D-7959-544F-AF6B-4FB24F32AAB1}"/>
              </a:ext>
            </a:extLst>
          </p:cNvPr>
          <p:cNvSpPr>
            <a:spLocks noGrp="1"/>
          </p:cNvSpPr>
          <p:nvPr>
            <p:ph type="title"/>
          </p:nvPr>
        </p:nvSpPr>
        <p:spPr/>
        <p:txBody>
          <a:bodyPr/>
          <a:lstStyle/>
          <a:p>
            <a:r>
              <a:rPr lang="sv-SE" dirty="0" err="1"/>
              <a:t>Single</a:t>
            </a:r>
            <a:r>
              <a:rPr lang="sv-SE" dirty="0"/>
              <a:t> vs </a:t>
            </a:r>
            <a:r>
              <a:rPr lang="sv-SE" dirty="0" err="1"/>
              <a:t>Multiple</a:t>
            </a:r>
            <a:r>
              <a:rPr lang="sv-SE" dirty="0"/>
              <a:t>? Data vs. Information.</a:t>
            </a:r>
          </a:p>
        </p:txBody>
      </p:sp>
      <p:sp>
        <p:nvSpPr>
          <p:cNvPr id="3" name="Platshållare för innehåll 2">
            <a:extLst>
              <a:ext uri="{FF2B5EF4-FFF2-40B4-BE49-F238E27FC236}">
                <a16:creationId xmlns:a16="http://schemas.microsoft.com/office/drawing/2014/main" id="{E610B14B-7897-7D4D-9BA9-BADEC05F5E18}"/>
              </a:ext>
            </a:extLst>
          </p:cNvPr>
          <p:cNvSpPr>
            <a:spLocks noGrp="1"/>
          </p:cNvSpPr>
          <p:nvPr>
            <p:ph idx="1"/>
          </p:nvPr>
        </p:nvSpPr>
        <p:spPr/>
        <p:txBody>
          <a:bodyPr/>
          <a:lstStyle/>
          <a:p>
            <a:pPr marL="0" indent="0">
              <a:buNone/>
            </a:pPr>
            <a:endParaRPr lang="sv-SE" dirty="0"/>
          </a:p>
          <a:p>
            <a:pPr marL="0" indent="0">
              <a:buNone/>
            </a:pPr>
            <a:r>
              <a:rPr lang="sv-SE" dirty="0"/>
              <a:t>”In </a:t>
            </a:r>
            <a:r>
              <a:rPr lang="sv-SE" dirty="0" err="1"/>
              <a:t>our</a:t>
            </a:r>
            <a:r>
              <a:rPr lang="sv-SE" dirty="0"/>
              <a:t> </a:t>
            </a:r>
            <a:r>
              <a:rPr lang="sv-SE" dirty="0" err="1"/>
              <a:t>experience</a:t>
            </a:r>
            <a:r>
              <a:rPr lang="sv-SE" dirty="0"/>
              <a:t>, a </a:t>
            </a:r>
            <a:r>
              <a:rPr lang="sv-SE" dirty="0" err="1"/>
              <a:t>more</a:t>
            </a:r>
            <a:r>
              <a:rPr lang="sv-SE" dirty="0"/>
              <a:t> flexible and </a:t>
            </a:r>
            <a:r>
              <a:rPr lang="sv-SE" dirty="0" err="1"/>
              <a:t>realistic</a:t>
            </a:r>
            <a:r>
              <a:rPr lang="sv-SE" dirty="0"/>
              <a:t> approach to data and information </a:t>
            </a:r>
            <a:r>
              <a:rPr lang="sv-SE" dirty="0" err="1"/>
              <a:t>architectures</a:t>
            </a:r>
            <a:r>
              <a:rPr lang="sv-SE" dirty="0"/>
              <a:t> </a:t>
            </a:r>
            <a:r>
              <a:rPr lang="sv-SE" dirty="0" err="1"/>
              <a:t>involves</a:t>
            </a:r>
            <a:r>
              <a:rPr lang="sv-SE" dirty="0"/>
              <a:t> </a:t>
            </a:r>
            <a:r>
              <a:rPr lang="sv-SE" b="1" dirty="0" err="1"/>
              <a:t>both</a:t>
            </a:r>
            <a:r>
              <a:rPr lang="sv-SE" b="1" dirty="0"/>
              <a:t> a </a:t>
            </a:r>
            <a:r>
              <a:rPr lang="sv-SE" b="1" dirty="0" err="1"/>
              <a:t>single</a:t>
            </a:r>
            <a:r>
              <a:rPr lang="sv-SE" b="1" dirty="0"/>
              <a:t> source </a:t>
            </a:r>
            <a:r>
              <a:rPr lang="sv-SE" b="1" dirty="0" err="1"/>
              <a:t>of</a:t>
            </a:r>
            <a:r>
              <a:rPr lang="sv-SE" b="1" dirty="0"/>
              <a:t> </a:t>
            </a:r>
            <a:r>
              <a:rPr lang="sv-SE" b="1" dirty="0" err="1"/>
              <a:t>truth</a:t>
            </a:r>
            <a:r>
              <a:rPr lang="sv-SE" b="1" dirty="0"/>
              <a:t> (SSOT) </a:t>
            </a:r>
            <a:r>
              <a:rPr lang="sv-SE" dirty="0"/>
              <a:t>and </a:t>
            </a:r>
            <a:r>
              <a:rPr lang="sv-SE" b="1" dirty="0" err="1"/>
              <a:t>multiple</a:t>
            </a:r>
            <a:r>
              <a:rPr lang="sv-SE" b="1" dirty="0"/>
              <a:t> versions </a:t>
            </a:r>
            <a:r>
              <a:rPr lang="sv-SE" b="1" dirty="0" err="1"/>
              <a:t>of</a:t>
            </a:r>
            <a:r>
              <a:rPr lang="sv-SE" b="1" dirty="0"/>
              <a:t> the </a:t>
            </a:r>
            <a:r>
              <a:rPr lang="sv-SE" b="1" dirty="0" err="1"/>
              <a:t>truth</a:t>
            </a:r>
            <a:r>
              <a:rPr lang="sv-SE" b="1" dirty="0"/>
              <a:t> (</a:t>
            </a:r>
            <a:r>
              <a:rPr lang="sv-SE" b="1" dirty="0" err="1"/>
              <a:t>MVOTs</a:t>
            </a:r>
            <a:r>
              <a:rPr lang="sv-SE" b="1" dirty="0"/>
              <a:t>). </a:t>
            </a:r>
            <a:r>
              <a:rPr lang="sv-SE" dirty="0"/>
              <a:t>The SSOT </a:t>
            </a:r>
            <a:r>
              <a:rPr lang="sv-SE" dirty="0" err="1"/>
              <a:t>works</a:t>
            </a:r>
            <a:r>
              <a:rPr lang="sv-SE" dirty="0"/>
              <a:t> at the data </a:t>
            </a:r>
            <a:r>
              <a:rPr lang="sv-SE" dirty="0" err="1"/>
              <a:t>level</a:t>
            </a:r>
            <a:r>
              <a:rPr lang="sv-SE" dirty="0"/>
              <a:t>; </a:t>
            </a:r>
            <a:r>
              <a:rPr lang="sv-SE" dirty="0" err="1"/>
              <a:t>MVOTs</a:t>
            </a:r>
            <a:r>
              <a:rPr lang="sv-SE" dirty="0"/>
              <a:t> support the management </a:t>
            </a:r>
            <a:r>
              <a:rPr lang="sv-SE" dirty="0" err="1"/>
              <a:t>of</a:t>
            </a:r>
            <a:r>
              <a:rPr lang="sv-SE" dirty="0"/>
              <a:t> information.”</a:t>
            </a:r>
          </a:p>
          <a:p>
            <a:pPr marL="0" indent="0">
              <a:buNone/>
            </a:pPr>
            <a:endParaRPr lang="sv-SE" dirty="0"/>
          </a:p>
          <a:p>
            <a:pPr marL="0" indent="0">
              <a:buNone/>
            </a:pPr>
            <a:r>
              <a:rPr lang="sv-SE" sz="1013" dirty="0"/>
              <a:t>Dallemulle &amp; Davenport, 2017, </a:t>
            </a:r>
            <a:r>
              <a:rPr lang="sv-SE" sz="1013" dirty="0" err="1"/>
              <a:t>What´s</a:t>
            </a:r>
            <a:r>
              <a:rPr lang="sv-SE" sz="1013" dirty="0"/>
              <a:t> </a:t>
            </a:r>
            <a:r>
              <a:rPr lang="sv-SE" sz="1013" dirty="0" err="1"/>
              <a:t>your</a:t>
            </a:r>
            <a:r>
              <a:rPr lang="sv-SE" sz="1013" dirty="0"/>
              <a:t> Data </a:t>
            </a:r>
            <a:r>
              <a:rPr lang="sv-SE" sz="1013" dirty="0" err="1"/>
              <a:t>Strategy</a:t>
            </a:r>
            <a:r>
              <a:rPr lang="sv-SE" sz="1013" dirty="0"/>
              <a:t>?</a:t>
            </a:r>
          </a:p>
          <a:p>
            <a:pPr marL="0" indent="0">
              <a:buNone/>
            </a:pPr>
            <a:r>
              <a:rPr lang="sv-SE" dirty="0"/>
              <a:t> </a:t>
            </a:r>
          </a:p>
          <a:p>
            <a:endParaRPr lang="sv-SE" dirty="0"/>
          </a:p>
        </p:txBody>
      </p:sp>
      <p:sp>
        <p:nvSpPr>
          <p:cNvPr id="4" name="Platshållare för sidfot 3">
            <a:extLst>
              <a:ext uri="{FF2B5EF4-FFF2-40B4-BE49-F238E27FC236}">
                <a16:creationId xmlns:a16="http://schemas.microsoft.com/office/drawing/2014/main" id="{CF926697-4FB8-9749-B9E7-8FF7F990FACB}"/>
              </a:ext>
            </a:extLst>
          </p:cNvPr>
          <p:cNvSpPr>
            <a:spLocks noGrp="1"/>
          </p:cNvSpPr>
          <p:nvPr>
            <p:ph type="ftr" sz="quarter" idx="11"/>
          </p:nvPr>
        </p:nvSpPr>
        <p:spPr/>
        <p:txBody>
          <a:bodyPr/>
          <a:lstStyle/>
          <a:p>
            <a:r>
              <a:rPr lang="sv-SE"/>
              <a:t>Jan Lindvall 2023</a:t>
            </a:r>
          </a:p>
        </p:txBody>
      </p:sp>
      <p:sp>
        <p:nvSpPr>
          <p:cNvPr id="5" name="Platshållare för bildnummer 4">
            <a:extLst>
              <a:ext uri="{FF2B5EF4-FFF2-40B4-BE49-F238E27FC236}">
                <a16:creationId xmlns:a16="http://schemas.microsoft.com/office/drawing/2014/main" id="{DF5DE5DD-48A0-B545-91F4-F4E465BECD33}"/>
              </a:ext>
            </a:extLst>
          </p:cNvPr>
          <p:cNvSpPr>
            <a:spLocks noGrp="1"/>
          </p:cNvSpPr>
          <p:nvPr>
            <p:ph type="sldNum" sz="quarter" idx="12"/>
          </p:nvPr>
        </p:nvSpPr>
        <p:spPr/>
        <p:txBody>
          <a:bodyPr/>
          <a:lstStyle/>
          <a:p>
            <a:fld id="{C1EC4A1D-46CD-AF41-AFDA-2BB93675DBE6}" type="slidenum">
              <a:rPr lang="sv-SE" smtClean="0"/>
              <a:t>25</a:t>
            </a:fld>
            <a:endParaRPr lang="sv-SE"/>
          </a:p>
        </p:txBody>
      </p:sp>
    </p:spTree>
    <p:extLst>
      <p:ext uri="{BB962C8B-B14F-4D97-AF65-F5344CB8AC3E}">
        <p14:creationId xmlns:p14="http://schemas.microsoft.com/office/powerpoint/2010/main" val="3009798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14F736-78DE-974B-B78B-DA9607E597D3}"/>
              </a:ext>
            </a:extLst>
          </p:cNvPr>
          <p:cNvSpPr>
            <a:spLocks noGrp="1"/>
          </p:cNvSpPr>
          <p:nvPr>
            <p:ph type="title"/>
          </p:nvPr>
        </p:nvSpPr>
        <p:spPr/>
        <p:txBody>
          <a:bodyPr/>
          <a:lstStyle/>
          <a:p>
            <a:r>
              <a:rPr lang="sv-SE" dirty="0" err="1"/>
              <a:t>Standardized</a:t>
            </a:r>
            <a:r>
              <a:rPr lang="sv-SE" dirty="0"/>
              <a:t> </a:t>
            </a:r>
            <a:r>
              <a:rPr lang="sv-SE" sz="2100" dirty="0"/>
              <a:t>(”</a:t>
            </a:r>
            <a:r>
              <a:rPr lang="sv-SE" sz="2100" dirty="0" err="1"/>
              <a:t>stability</a:t>
            </a:r>
            <a:r>
              <a:rPr lang="sv-SE" sz="2100" dirty="0"/>
              <a:t>”) </a:t>
            </a:r>
            <a:r>
              <a:rPr lang="sv-SE" dirty="0"/>
              <a:t>vs. Flexible Data</a:t>
            </a:r>
          </a:p>
        </p:txBody>
      </p:sp>
      <p:sp>
        <p:nvSpPr>
          <p:cNvPr id="3" name="Platshållare för innehåll 2">
            <a:extLst>
              <a:ext uri="{FF2B5EF4-FFF2-40B4-BE49-F238E27FC236}">
                <a16:creationId xmlns:a16="http://schemas.microsoft.com/office/drawing/2014/main" id="{A8B4E0E1-E78A-1F42-9D2B-9237052F1136}"/>
              </a:ext>
            </a:extLst>
          </p:cNvPr>
          <p:cNvSpPr>
            <a:spLocks noGrp="1"/>
          </p:cNvSpPr>
          <p:nvPr>
            <p:ph idx="1"/>
          </p:nvPr>
        </p:nvSpPr>
        <p:spPr/>
        <p:txBody>
          <a:bodyPr/>
          <a:lstStyle/>
          <a:p>
            <a:pPr marL="0" indent="0">
              <a:buNone/>
            </a:pPr>
            <a:r>
              <a:rPr lang="sv-SE" sz="2000" dirty="0"/>
              <a:t>”</a:t>
            </a:r>
            <a:r>
              <a:rPr lang="sv-SE" sz="2000" dirty="0" err="1"/>
              <a:t>Decisions</a:t>
            </a:r>
            <a:r>
              <a:rPr lang="sv-SE" sz="2000" dirty="0"/>
              <a:t> </a:t>
            </a:r>
            <a:r>
              <a:rPr lang="sv-SE" sz="2000" dirty="0" err="1"/>
              <a:t>about</a:t>
            </a:r>
            <a:r>
              <a:rPr lang="sv-SE" sz="2000" dirty="0"/>
              <a:t> </a:t>
            </a:r>
            <a:r>
              <a:rPr lang="sv-SE" sz="2000" dirty="0" err="1"/>
              <a:t>these</a:t>
            </a:r>
            <a:r>
              <a:rPr lang="sv-SE" sz="2000" dirty="0"/>
              <a:t> </a:t>
            </a:r>
            <a:r>
              <a:rPr lang="sv-SE" sz="2000" dirty="0" err="1"/>
              <a:t>trade-offs</a:t>
            </a:r>
            <a:r>
              <a:rPr lang="sv-SE" sz="2000" dirty="0"/>
              <a:t> </a:t>
            </a:r>
            <a:r>
              <a:rPr lang="sv-SE" sz="2000" dirty="0" err="1"/>
              <a:t>are</a:t>
            </a:r>
            <a:r>
              <a:rPr lang="sv-SE" sz="2000" dirty="0"/>
              <a:t> </a:t>
            </a:r>
            <a:r>
              <a:rPr lang="sv-SE" sz="2000" dirty="0" err="1"/>
              <a:t>rooted</a:t>
            </a:r>
            <a:r>
              <a:rPr lang="sv-SE" sz="2000" dirty="0"/>
              <a:t> in the fundamental </a:t>
            </a:r>
            <a:r>
              <a:rPr lang="sv-SE" sz="2000" dirty="0" err="1"/>
              <a:t>dichotomy</a:t>
            </a:r>
            <a:r>
              <a:rPr lang="sv-SE" sz="2000" dirty="0"/>
              <a:t> </a:t>
            </a:r>
            <a:r>
              <a:rPr lang="sv-SE" sz="2000" dirty="0" err="1"/>
              <a:t>between</a:t>
            </a:r>
            <a:r>
              <a:rPr lang="sv-SE" sz="2000" dirty="0"/>
              <a:t> </a:t>
            </a:r>
            <a:r>
              <a:rPr lang="sv-SE" sz="2000" b="1" dirty="0" err="1"/>
              <a:t>standardizing</a:t>
            </a:r>
            <a:r>
              <a:rPr lang="sv-SE" sz="2000" b="1" dirty="0"/>
              <a:t> data and </a:t>
            </a:r>
            <a:r>
              <a:rPr lang="sv-SE" sz="2000" b="1" dirty="0" err="1"/>
              <a:t>keeping</a:t>
            </a:r>
            <a:r>
              <a:rPr lang="sv-SE" sz="2000" b="1" dirty="0"/>
              <a:t> it </a:t>
            </a:r>
            <a:r>
              <a:rPr lang="sv-SE" sz="2000" b="1" dirty="0" err="1"/>
              <a:t>more</a:t>
            </a:r>
            <a:r>
              <a:rPr lang="sv-SE" sz="2000" b="1" dirty="0"/>
              <a:t> flexible</a:t>
            </a:r>
            <a:r>
              <a:rPr lang="sv-SE" sz="2000" dirty="0"/>
              <a:t>. The </a:t>
            </a:r>
            <a:r>
              <a:rPr lang="sv-SE" sz="2000" dirty="0" err="1"/>
              <a:t>more</a:t>
            </a:r>
            <a:r>
              <a:rPr lang="sv-SE" sz="2000" dirty="0"/>
              <a:t> uniform data is, the </a:t>
            </a:r>
            <a:r>
              <a:rPr lang="sv-SE" sz="2000" dirty="0" err="1"/>
              <a:t>easier</a:t>
            </a:r>
            <a:r>
              <a:rPr lang="sv-SE" sz="2000" dirty="0"/>
              <a:t> it </a:t>
            </a:r>
            <a:r>
              <a:rPr lang="sv-SE" sz="2000" dirty="0" err="1"/>
              <a:t>becomes</a:t>
            </a:r>
            <a:r>
              <a:rPr lang="sv-SE" sz="2000" dirty="0"/>
              <a:t> to </a:t>
            </a:r>
            <a:r>
              <a:rPr lang="sv-SE" sz="2000" dirty="0" err="1"/>
              <a:t>execute</a:t>
            </a:r>
            <a:r>
              <a:rPr lang="sv-SE" sz="2000" dirty="0"/>
              <a:t> </a:t>
            </a:r>
            <a:r>
              <a:rPr lang="sv-SE" sz="2000" b="1" dirty="0"/>
              <a:t>defensive </a:t>
            </a:r>
            <a:r>
              <a:rPr lang="sv-SE" sz="2000" b="1" dirty="0" err="1"/>
              <a:t>processes</a:t>
            </a:r>
            <a:r>
              <a:rPr lang="sv-SE" sz="2000" b="1" dirty="0"/>
              <a:t>, </a:t>
            </a:r>
            <a:r>
              <a:rPr lang="sv-SE" sz="2000" dirty="0" err="1"/>
              <a:t>such</a:t>
            </a:r>
            <a:r>
              <a:rPr lang="sv-SE" sz="2000" dirty="0"/>
              <a:t> as </a:t>
            </a:r>
            <a:r>
              <a:rPr lang="sv-SE" sz="2000" dirty="0" err="1"/>
              <a:t>complying</a:t>
            </a:r>
            <a:r>
              <a:rPr lang="sv-SE" sz="2000" dirty="0"/>
              <a:t> </a:t>
            </a:r>
            <a:r>
              <a:rPr lang="sv-SE" sz="2000" dirty="0" err="1"/>
              <a:t>with</a:t>
            </a:r>
            <a:r>
              <a:rPr lang="sv-SE" sz="2000" dirty="0"/>
              <a:t> </a:t>
            </a:r>
            <a:r>
              <a:rPr lang="sv-SE" sz="2000" dirty="0" err="1"/>
              <a:t>regulatory</a:t>
            </a:r>
            <a:r>
              <a:rPr lang="sv-SE" sz="2000" dirty="0"/>
              <a:t> </a:t>
            </a:r>
            <a:r>
              <a:rPr lang="sv-SE" sz="2000" dirty="0" err="1"/>
              <a:t>requirements</a:t>
            </a:r>
            <a:r>
              <a:rPr lang="sv-SE" sz="2000" dirty="0"/>
              <a:t> and </a:t>
            </a:r>
            <a:r>
              <a:rPr lang="sv-SE" sz="2000" dirty="0" err="1"/>
              <a:t>implementing</a:t>
            </a:r>
            <a:r>
              <a:rPr lang="sv-SE" sz="2000" dirty="0"/>
              <a:t> data-access </a:t>
            </a:r>
            <a:r>
              <a:rPr lang="sv-SE" sz="2000" dirty="0" err="1"/>
              <a:t>controls</a:t>
            </a:r>
            <a:r>
              <a:rPr lang="sv-SE" sz="2000" dirty="0"/>
              <a:t>. The </a:t>
            </a:r>
            <a:r>
              <a:rPr lang="sv-SE" sz="2000" dirty="0" err="1"/>
              <a:t>more</a:t>
            </a:r>
            <a:r>
              <a:rPr lang="sv-SE" sz="2000" dirty="0"/>
              <a:t> flexible data is—</a:t>
            </a:r>
            <a:r>
              <a:rPr lang="sv-SE" sz="2000" dirty="0" err="1"/>
              <a:t>that</a:t>
            </a:r>
            <a:r>
              <a:rPr lang="sv-SE" sz="2000" dirty="0"/>
              <a:t> is, the </a:t>
            </a:r>
            <a:r>
              <a:rPr lang="sv-SE" sz="2000" dirty="0" err="1"/>
              <a:t>more</a:t>
            </a:r>
            <a:r>
              <a:rPr lang="sv-SE" sz="2000" dirty="0"/>
              <a:t> </a:t>
            </a:r>
            <a:r>
              <a:rPr lang="sv-SE" sz="2000" dirty="0" err="1"/>
              <a:t>readily</a:t>
            </a:r>
            <a:r>
              <a:rPr lang="sv-SE" sz="2000" dirty="0"/>
              <a:t> it </a:t>
            </a:r>
            <a:r>
              <a:rPr lang="sv-SE" sz="2000" dirty="0" err="1"/>
              <a:t>can</a:t>
            </a:r>
            <a:r>
              <a:rPr lang="sv-SE" sz="2000" dirty="0"/>
              <a:t> be </a:t>
            </a:r>
            <a:r>
              <a:rPr lang="sv-SE" sz="2000" dirty="0" err="1"/>
              <a:t>transformed</a:t>
            </a:r>
            <a:r>
              <a:rPr lang="sv-SE" sz="2000" dirty="0"/>
              <a:t> or </a:t>
            </a:r>
            <a:r>
              <a:rPr lang="sv-SE" sz="2000" dirty="0" err="1"/>
              <a:t>interpreted</a:t>
            </a:r>
            <a:r>
              <a:rPr lang="sv-SE" sz="2000" dirty="0"/>
              <a:t> to </a:t>
            </a:r>
            <a:r>
              <a:rPr lang="sv-SE" sz="2000" b="1" dirty="0" err="1"/>
              <a:t>meet</a:t>
            </a:r>
            <a:r>
              <a:rPr lang="sv-SE" sz="2000" b="1" dirty="0"/>
              <a:t> </a:t>
            </a:r>
            <a:r>
              <a:rPr lang="sv-SE" sz="2000" b="1" dirty="0" err="1"/>
              <a:t>specific</a:t>
            </a:r>
            <a:r>
              <a:rPr lang="sv-SE" sz="2000" b="1" dirty="0"/>
              <a:t> business </a:t>
            </a:r>
            <a:r>
              <a:rPr lang="sv-SE" sz="2000" b="1" dirty="0" err="1"/>
              <a:t>needs</a:t>
            </a:r>
            <a:r>
              <a:rPr lang="sv-SE" sz="2000" dirty="0"/>
              <a:t>—the </a:t>
            </a:r>
            <a:r>
              <a:rPr lang="sv-SE" sz="2000" dirty="0" err="1"/>
              <a:t>more</a:t>
            </a:r>
            <a:r>
              <a:rPr lang="sv-SE" sz="2000" dirty="0"/>
              <a:t> </a:t>
            </a:r>
            <a:r>
              <a:rPr lang="sv-SE" sz="2000" dirty="0" err="1"/>
              <a:t>useful</a:t>
            </a:r>
            <a:r>
              <a:rPr lang="sv-SE" sz="2000" dirty="0"/>
              <a:t> it is in </a:t>
            </a:r>
            <a:r>
              <a:rPr lang="sv-SE" sz="2000" dirty="0" err="1"/>
              <a:t>offense</a:t>
            </a:r>
            <a:r>
              <a:rPr lang="sv-SE" sz="2000" dirty="0"/>
              <a:t>. </a:t>
            </a:r>
            <a:r>
              <a:rPr lang="sv-SE" sz="2000" dirty="0" err="1"/>
              <a:t>Balancing</a:t>
            </a:r>
            <a:r>
              <a:rPr lang="sv-SE" sz="2000" dirty="0"/>
              <a:t> </a:t>
            </a:r>
            <a:r>
              <a:rPr lang="sv-SE" sz="2000" dirty="0" err="1"/>
              <a:t>offense</a:t>
            </a:r>
            <a:r>
              <a:rPr lang="sv-SE" sz="2000" dirty="0"/>
              <a:t> and </a:t>
            </a:r>
            <a:r>
              <a:rPr lang="sv-SE" sz="2000" dirty="0" err="1"/>
              <a:t>defense</a:t>
            </a:r>
            <a:r>
              <a:rPr lang="sv-SE" sz="2000" dirty="0"/>
              <a:t>, </a:t>
            </a:r>
            <a:r>
              <a:rPr lang="sv-SE" sz="2000" dirty="0" err="1"/>
              <a:t>then</a:t>
            </a:r>
            <a:r>
              <a:rPr lang="sv-SE" sz="2000" dirty="0"/>
              <a:t>, </a:t>
            </a:r>
            <a:r>
              <a:rPr lang="sv-SE" sz="2000" dirty="0" err="1"/>
              <a:t>requires</a:t>
            </a:r>
            <a:r>
              <a:rPr lang="sv-SE" sz="2000" dirty="0"/>
              <a:t> </a:t>
            </a:r>
            <a:r>
              <a:rPr lang="sv-SE" sz="2000" dirty="0" err="1"/>
              <a:t>balancing</a:t>
            </a:r>
            <a:r>
              <a:rPr lang="sv-SE" sz="2000" dirty="0"/>
              <a:t> data </a:t>
            </a:r>
            <a:r>
              <a:rPr lang="sv-SE" sz="2000" dirty="0" err="1"/>
              <a:t>control</a:t>
            </a:r>
            <a:r>
              <a:rPr lang="sv-SE" sz="2000" dirty="0"/>
              <a:t> and </a:t>
            </a:r>
            <a:r>
              <a:rPr lang="sv-SE" sz="2000" dirty="0" err="1"/>
              <a:t>flexibility</a:t>
            </a:r>
            <a:r>
              <a:rPr lang="sv-SE" sz="2000" dirty="0"/>
              <a:t>, as </a:t>
            </a:r>
            <a:r>
              <a:rPr lang="sv-SE" sz="2000" dirty="0" err="1"/>
              <a:t>we</a:t>
            </a:r>
            <a:r>
              <a:rPr lang="sv-SE" sz="2000" dirty="0"/>
              <a:t> </a:t>
            </a:r>
            <a:r>
              <a:rPr lang="sv-SE" sz="2000" dirty="0" err="1"/>
              <a:t>will</a:t>
            </a:r>
            <a:r>
              <a:rPr lang="sv-SE" sz="2000" dirty="0"/>
              <a:t> </a:t>
            </a:r>
            <a:r>
              <a:rPr lang="sv-SE" sz="2000" dirty="0" err="1"/>
              <a:t>describe</a:t>
            </a:r>
            <a:r>
              <a:rPr lang="sv-SE" sz="2000" dirty="0"/>
              <a:t>.” </a:t>
            </a:r>
          </a:p>
          <a:p>
            <a:pPr marL="0" indent="0">
              <a:buNone/>
            </a:pPr>
            <a:endParaRPr lang="sv-SE" sz="1013" dirty="0"/>
          </a:p>
          <a:p>
            <a:pPr marL="0" indent="0">
              <a:buNone/>
            </a:pPr>
            <a:endParaRPr lang="sv-SE" sz="1013" dirty="0"/>
          </a:p>
          <a:p>
            <a:pPr marL="0" indent="0">
              <a:buNone/>
            </a:pPr>
            <a:r>
              <a:rPr lang="sv-SE" sz="1013" dirty="0"/>
              <a:t>Dallemulle &amp; Davenport, 2017, </a:t>
            </a:r>
            <a:r>
              <a:rPr lang="sv-SE" sz="1013" dirty="0" err="1"/>
              <a:t>What´s</a:t>
            </a:r>
            <a:r>
              <a:rPr lang="sv-SE" sz="1013" dirty="0"/>
              <a:t> </a:t>
            </a:r>
            <a:r>
              <a:rPr lang="sv-SE" sz="1013" dirty="0" err="1"/>
              <a:t>your</a:t>
            </a:r>
            <a:r>
              <a:rPr lang="sv-SE" sz="1013" dirty="0"/>
              <a:t> Data </a:t>
            </a:r>
            <a:r>
              <a:rPr lang="sv-SE" sz="1013" dirty="0" err="1"/>
              <a:t>Strategy</a:t>
            </a:r>
            <a:r>
              <a:rPr lang="sv-SE" sz="1013" dirty="0"/>
              <a:t>?</a:t>
            </a:r>
          </a:p>
          <a:p>
            <a:endParaRPr lang="sv-SE" dirty="0"/>
          </a:p>
          <a:p>
            <a:endParaRPr lang="sv-SE" dirty="0"/>
          </a:p>
        </p:txBody>
      </p:sp>
      <p:sp>
        <p:nvSpPr>
          <p:cNvPr id="4" name="Platshållare för sidfot 3">
            <a:extLst>
              <a:ext uri="{FF2B5EF4-FFF2-40B4-BE49-F238E27FC236}">
                <a16:creationId xmlns:a16="http://schemas.microsoft.com/office/drawing/2014/main" id="{E0F0BB14-73E0-C247-AE25-7CA5EB35EA0B}"/>
              </a:ext>
            </a:extLst>
          </p:cNvPr>
          <p:cNvSpPr>
            <a:spLocks noGrp="1"/>
          </p:cNvSpPr>
          <p:nvPr>
            <p:ph type="ftr" sz="quarter" idx="11"/>
          </p:nvPr>
        </p:nvSpPr>
        <p:spPr/>
        <p:txBody>
          <a:bodyPr/>
          <a:lstStyle/>
          <a:p>
            <a:r>
              <a:rPr lang="sv-SE"/>
              <a:t>Jan Lindvall 2023</a:t>
            </a:r>
          </a:p>
        </p:txBody>
      </p:sp>
      <p:sp>
        <p:nvSpPr>
          <p:cNvPr id="5" name="Platshållare för bildnummer 4">
            <a:extLst>
              <a:ext uri="{FF2B5EF4-FFF2-40B4-BE49-F238E27FC236}">
                <a16:creationId xmlns:a16="http://schemas.microsoft.com/office/drawing/2014/main" id="{6947F93B-8768-3946-AF23-D83F016C7CA8}"/>
              </a:ext>
            </a:extLst>
          </p:cNvPr>
          <p:cNvSpPr>
            <a:spLocks noGrp="1"/>
          </p:cNvSpPr>
          <p:nvPr>
            <p:ph type="sldNum" sz="quarter" idx="12"/>
          </p:nvPr>
        </p:nvSpPr>
        <p:spPr/>
        <p:txBody>
          <a:bodyPr/>
          <a:lstStyle/>
          <a:p>
            <a:fld id="{C1EC4A1D-46CD-AF41-AFDA-2BB93675DBE6}" type="slidenum">
              <a:rPr lang="sv-SE" smtClean="0"/>
              <a:t>26</a:t>
            </a:fld>
            <a:endParaRPr lang="sv-SE"/>
          </a:p>
        </p:txBody>
      </p:sp>
    </p:spTree>
    <p:extLst>
      <p:ext uri="{BB962C8B-B14F-4D97-AF65-F5344CB8AC3E}">
        <p14:creationId xmlns:p14="http://schemas.microsoft.com/office/powerpoint/2010/main" val="1428947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763688" y="653112"/>
            <a:ext cx="5894412" cy="1077218"/>
          </a:xfrm>
        </p:spPr>
        <p:txBody>
          <a:bodyPr wrap="square">
            <a:spAutoFit/>
          </a:bodyPr>
          <a:lstStyle/>
          <a:p>
            <a:r>
              <a:rPr lang="en-US" sz="3200" dirty="0">
                <a:latin typeface="+mj-lt"/>
              </a:rPr>
              <a:t>What Makes Information Useful? </a:t>
            </a:r>
            <a:r>
              <a:rPr lang="en-US" sz="1800" dirty="0"/>
              <a:t>(1 of 2)</a:t>
            </a:r>
            <a:endParaRPr lang="en-IN" dirty="0">
              <a:latin typeface="+mj-lt"/>
            </a:endParaRPr>
          </a:p>
        </p:txBody>
      </p:sp>
      <p:sp>
        <p:nvSpPr>
          <p:cNvPr id="5" name="Content Placeholder 4"/>
          <p:cNvSpPr>
            <a:spLocks noGrp="1"/>
          </p:cNvSpPr>
          <p:nvPr>
            <p:ph idx="13"/>
          </p:nvPr>
        </p:nvSpPr>
        <p:spPr>
          <a:xfrm>
            <a:off x="1494065" y="1608364"/>
            <a:ext cx="6172200" cy="3249386"/>
          </a:xfrm>
        </p:spPr>
        <p:txBody>
          <a:bodyPr/>
          <a:lstStyle/>
          <a:p>
            <a:pPr marL="0" indent="0">
              <a:spcBef>
                <a:spcPts val="450"/>
              </a:spcBef>
              <a:buSzPts val="2400"/>
              <a:buNone/>
            </a:pPr>
            <a:r>
              <a:rPr lang="en-IN" sz="1800" dirty="0"/>
              <a:t>There are 14 general characteristics that make information useful:</a:t>
            </a:r>
          </a:p>
          <a:p>
            <a:pPr marL="425196">
              <a:spcBef>
                <a:spcPts val="450"/>
              </a:spcBef>
              <a:buSzPts val="2000"/>
              <a:buFont typeface="+mj-lt"/>
              <a:buAutoNum type="arabicPeriod"/>
            </a:pPr>
            <a:r>
              <a:rPr lang="en-IN" sz="1800" b="1" dirty="0"/>
              <a:t>Access restricted:</a:t>
            </a:r>
            <a:r>
              <a:rPr lang="en-IN" sz="1800" dirty="0"/>
              <a:t> limit access to authorized parties </a:t>
            </a:r>
          </a:p>
          <a:p>
            <a:pPr marL="425196">
              <a:spcBef>
                <a:spcPts val="450"/>
              </a:spcBef>
              <a:buSzPts val="2000"/>
              <a:buFont typeface="+mj-lt"/>
              <a:buAutoNum type="arabicPeriod"/>
            </a:pPr>
            <a:r>
              <a:rPr lang="en-IN" sz="1800" b="1" dirty="0"/>
              <a:t>Accurate:</a:t>
            </a:r>
            <a:r>
              <a:rPr lang="en-IN" sz="1800" dirty="0"/>
              <a:t> accurate, correct, and free of error</a:t>
            </a:r>
          </a:p>
          <a:p>
            <a:pPr marL="425196">
              <a:spcBef>
                <a:spcPts val="450"/>
              </a:spcBef>
              <a:buSzPts val="2000"/>
              <a:buFont typeface="+mj-lt"/>
              <a:buAutoNum type="arabicPeriod"/>
            </a:pPr>
            <a:r>
              <a:rPr lang="en-IN" sz="1800" b="1" dirty="0"/>
              <a:t>Available:</a:t>
            </a:r>
            <a:r>
              <a:rPr lang="en-IN" sz="1800" dirty="0"/>
              <a:t> available to users when needed</a:t>
            </a:r>
          </a:p>
          <a:p>
            <a:pPr marL="425196">
              <a:spcBef>
                <a:spcPts val="450"/>
              </a:spcBef>
              <a:buSzPts val="2000"/>
              <a:buFont typeface="+mj-lt"/>
              <a:buAutoNum type="arabicPeriod"/>
            </a:pPr>
            <a:r>
              <a:rPr lang="en-IN" sz="1800" b="1" dirty="0"/>
              <a:t>Reputable: </a:t>
            </a:r>
            <a:r>
              <a:rPr lang="en-IN" sz="1800" dirty="0"/>
              <a:t>perceived as true and credible</a:t>
            </a:r>
            <a:endParaRPr lang="en-IN" sz="1800" b="1" dirty="0"/>
          </a:p>
          <a:p>
            <a:pPr marL="425196">
              <a:spcBef>
                <a:spcPts val="450"/>
              </a:spcBef>
              <a:buSzPts val="2000"/>
              <a:buFont typeface="+mj-lt"/>
              <a:buAutoNum type="arabicPeriod"/>
            </a:pPr>
            <a:r>
              <a:rPr lang="en-IN" sz="1800" b="1" dirty="0"/>
              <a:t>Complete:</a:t>
            </a:r>
            <a:r>
              <a:rPr lang="en-IN" sz="1800" dirty="0"/>
              <a:t> does not omit important aspects of events or activities</a:t>
            </a:r>
          </a:p>
          <a:p>
            <a:pPr marL="425196">
              <a:spcBef>
                <a:spcPts val="450"/>
              </a:spcBef>
              <a:buSzPts val="2000"/>
              <a:buFont typeface="+mj-lt"/>
              <a:buAutoNum type="arabicPeriod"/>
            </a:pPr>
            <a:r>
              <a:rPr lang="en-IN" sz="1800" b="1" dirty="0"/>
              <a:t>Concise:</a:t>
            </a:r>
            <a:r>
              <a:rPr lang="en-IN" sz="1800" dirty="0"/>
              <a:t> clear, succinct, brief, but comprehensive </a:t>
            </a:r>
          </a:p>
          <a:p>
            <a:pPr marL="425196">
              <a:spcBef>
                <a:spcPts val="450"/>
              </a:spcBef>
              <a:buSzPts val="2000"/>
              <a:buFont typeface="+mj-lt"/>
              <a:buAutoNum type="arabicPeriod"/>
            </a:pPr>
            <a:r>
              <a:rPr lang="en-IN" sz="1800" b="1" dirty="0"/>
              <a:t>Consistent:</a:t>
            </a:r>
            <a:r>
              <a:rPr lang="en-IN" sz="1800" dirty="0"/>
              <a:t> presented in the same format over time</a:t>
            </a:r>
          </a:p>
        </p:txBody>
      </p:sp>
    </p:spTree>
    <p:extLst>
      <p:ext uri="{BB962C8B-B14F-4D97-AF65-F5344CB8AC3E}">
        <p14:creationId xmlns:p14="http://schemas.microsoft.com/office/powerpoint/2010/main" val="1630288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85900" y="753201"/>
            <a:ext cx="6172200" cy="861774"/>
          </a:xfrm>
        </p:spPr>
        <p:txBody>
          <a:bodyPr>
            <a:spAutoFit/>
          </a:bodyPr>
          <a:lstStyle/>
          <a:p>
            <a:r>
              <a:rPr lang="en-US" sz="3200" dirty="0">
                <a:latin typeface="+mj-lt"/>
              </a:rPr>
              <a:t>What Makes Information Useful? </a:t>
            </a:r>
            <a:r>
              <a:rPr lang="en-US" sz="1800" dirty="0"/>
              <a:t>(2 of 2)</a:t>
            </a:r>
            <a:endParaRPr lang="en-IN" dirty="0">
              <a:latin typeface="+mj-lt"/>
            </a:endParaRPr>
          </a:p>
        </p:txBody>
      </p:sp>
      <p:sp>
        <p:nvSpPr>
          <p:cNvPr id="3" name="Content Placeholder 2"/>
          <p:cNvSpPr>
            <a:spLocks noGrp="1"/>
          </p:cNvSpPr>
          <p:nvPr>
            <p:ph idx="4294967295"/>
          </p:nvPr>
        </p:nvSpPr>
        <p:spPr>
          <a:xfrm>
            <a:off x="1485900" y="1600200"/>
            <a:ext cx="6172200" cy="3556992"/>
          </a:xfrm>
        </p:spPr>
        <p:txBody>
          <a:bodyPr>
            <a:noAutofit/>
          </a:bodyPr>
          <a:lstStyle/>
          <a:p>
            <a:pPr marL="334566" indent="-334566">
              <a:spcBef>
                <a:spcPts val="450"/>
              </a:spcBef>
              <a:buSzPts val="2000"/>
              <a:buFont typeface="+mj-lt"/>
              <a:buAutoNum type="arabicPeriod" startAt="8"/>
            </a:pPr>
            <a:r>
              <a:rPr lang="en-IN" sz="1800" b="1" dirty="0"/>
              <a:t>Current:</a:t>
            </a:r>
            <a:r>
              <a:rPr lang="en-IN" sz="1800" dirty="0"/>
              <a:t> up to the present data and time </a:t>
            </a:r>
          </a:p>
          <a:p>
            <a:pPr marL="334566" indent="-334566">
              <a:spcBef>
                <a:spcPts val="450"/>
              </a:spcBef>
              <a:buSzPts val="2000"/>
              <a:buFont typeface="Arial"/>
              <a:buAutoNum type="arabicPeriod" startAt="8"/>
            </a:pPr>
            <a:r>
              <a:rPr lang="en-IN" sz="1800" b="1" dirty="0"/>
              <a:t>Objective:</a:t>
            </a:r>
            <a:r>
              <a:rPr lang="en-IN" sz="1800" dirty="0"/>
              <a:t> unbiased, unprejudiced, and impartial</a:t>
            </a:r>
          </a:p>
          <a:p>
            <a:pPr marL="334566" indent="-334566">
              <a:spcBef>
                <a:spcPts val="450"/>
              </a:spcBef>
              <a:buSzPts val="2000"/>
              <a:buFont typeface="Arial"/>
              <a:buAutoNum type="arabicPeriod" startAt="8"/>
            </a:pPr>
            <a:r>
              <a:rPr lang="en-IN" sz="1800" b="1" dirty="0"/>
              <a:t>Relevant:</a:t>
            </a:r>
            <a:r>
              <a:rPr lang="en-IN" sz="1800" dirty="0"/>
              <a:t> reduces uncertainty and improves decision making</a:t>
            </a:r>
          </a:p>
          <a:p>
            <a:pPr marL="334566" indent="-334566">
              <a:spcBef>
                <a:spcPts val="450"/>
              </a:spcBef>
              <a:buSzPts val="2000"/>
              <a:buAutoNum type="arabicPeriod" startAt="8"/>
            </a:pPr>
            <a:r>
              <a:rPr lang="en-IN" sz="1800" b="1" dirty="0"/>
              <a:t>Timely:</a:t>
            </a:r>
            <a:r>
              <a:rPr lang="en-IN" sz="1800" dirty="0"/>
              <a:t> provided in time for decision maker to make decisions</a:t>
            </a:r>
            <a:endParaRPr lang="en-IN" sz="1800" b="1" dirty="0"/>
          </a:p>
          <a:p>
            <a:pPr marL="334566" indent="-334566">
              <a:spcBef>
                <a:spcPts val="450"/>
              </a:spcBef>
              <a:buSzPts val="2000"/>
              <a:buAutoNum type="arabicPeriod" startAt="8"/>
            </a:pPr>
            <a:r>
              <a:rPr lang="en-IN" sz="1800" b="1" dirty="0"/>
              <a:t>Useable:</a:t>
            </a:r>
            <a:r>
              <a:rPr lang="en-IN" sz="1800" dirty="0"/>
              <a:t> easy to use for different task</a:t>
            </a:r>
          </a:p>
          <a:p>
            <a:pPr marL="334566" indent="-334566">
              <a:spcBef>
                <a:spcPts val="450"/>
              </a:spcBef>
              <a:buSzPts val="2000"/>
              <a:buAutoNum type="arabicPeriod" startAt="8"/>
            </a:pPr>
            <a:r>
              <a:rPr lang="en-IN" sz="1800" b="1" dirty="0"/>
              <a:t>Understandable:</a:t>
            </a:r>
            <a:r>
              <a:rPr lang="en-IN" sz="1800" dirty="0"/>
              <a:t> easily comprehended and interpreted </a:t>
            </a:r>
          </a:p>
          <a:p>
            <a:pPr marL="334566" indent="-334566">
              <a:spcBef>
                <a:spcPts val="450"/>
              </a:spcBef>
              <a:buSzPts val="2000"/>
              <a:buAutoNum type="arabicPeriod" startAt="8"/>
            </a:pPr>
            <a:r>
              <a:rPr lang="en-IN" sz="1800" b="1" dirty="0"/>
              <a:t>Verifiable:</a:t>
            </a:r>
            <a:r>
              <a:rPr lang="en-IN" sz="1800" dirty="0"/>
              <a:t> two independent people can produce the same information</a:t>
            </a:r>
          </a:p>
        </p:txBody>
      </p:sp>
    </p:spTree>
    <p:extLst>
      <p:ext uri="{BB962C8B-B14F-4D97-AF65-F5344CB8AC3E}">
        <p14:creationId xmlns:p14="http://schemas.microsoft.com/office/powerpoint/2010/main" val="1078132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68FD94-4240-F749-96CB-CD6FAF24D029}"/>
              </a:ext>
            </a:extLst>
          </p:cNvPr>
          <p:cNvSpPr>
            <a:spLocks noGrp="1"/>
          </p:cNvSpPr>
          <p:nvPr>
            <p:ph type="title"/>
          </p:nvPr>
        </p:nvSpPr>
        <p:spPr/>
        <p:txBody>
          <a:bodyPr>
            <a:normAutofit/>
          </a:bodyPr>
          <a:lstStyle/>
          <a:p>
            <a:r>
              <a:rPr lang="sv-SE" sz="3200" dirty="0" err="1"/>
              <a:t>Compare</a:t>
            </a:r>
            <a:r>
              <a:rPr lang="sv-SE" sz="3200" dirty="0"/>
              <a:t>: </a:t>
            </a:r>
            <a:r>
              <a:rPr lang="sv-SE" sz="3200" dirty="0" err="1"/>
              <a:t>Criteria</a:t>
            </a:r>
            <a:r>
              <a:rPr lang="sv-SE" sz="3200" dirty="0"/>
              <a:t> for </a:t>
            </a:r>
            <a:r>
              <a:rPr lang="sv-SE" sz="3200" dirty="0" err="1"/>
              <a:t>Key</a:t>
            </a:r>
            <a:r>
              <a:rPr lang="sv-SE" sz="3200" dirty="0"/>
              <a:t> </a:t>
            </a:r>
            <a:r>
              <a:rPr lang="sv-SE" sz="3200" dirty="0" err="1"/>
              <a:t>Performance</a:t>
            </a:r>
            <a:r>
              <a:rPr lang="sv-SE" sz="3200" dirty="0"/>
              <a:t> </a:t>
            </a:r>
            <a:r>
              <a:rPr lang="sv-SE" sz="3200" dirty="0" err="1"/>
              <a:t>Indicators</a:t>
            </a:r>
            <a:r>
              <a:rPr lang="sv-SE" sz="3200" dirty="0"/>
              <a:t> (KPI)</a:t>
            </a:r>
          </a:p>
        </p:txBody>
      </p:sp>
      <p:pic>
        <p:nvPicPr>
          <p:cNvPr id="5" name="Platshållare för innehåll 4">
            <a:extLst>
              <a:ext uri="{FF2B5EF4-FFF2-40B4-BE49-F238E27FC236}">
                <a16:creationId xmlns:a16="http://schemas.microsoft.com/office/drawing/2014/main" id="{8E8ECEBC-1E44-B547-91C7-F3451457EA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351" y="2510898"/>
            <a:ext cx="6047185" cy="2808312"/>
          </a:xfrm>
        </p:spPr>
      </p:pic>
      <p:sp>
        <p:nvSpPr>
          <p:cNvPr id="3" name="Platshållare för sidfot 2">
            <a:extLst>
              <a:ext uri="{FF2B5EF4-FFF2-40B4-BE49-F238E27FC236}">
                <a16:creationId xmlns:a16="http://schemas.microsoft.com/office/drawing/2014/main" id="{BA334BDD-CB00-2045-917A-AE356A477228}"/>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35A4C57E-146D-7948-B433-31BF643C3766}"/>
              </a:ext>
            </a:extLst>
          </p:cNvPr>
          <p:cNvSpPr>
            <a:spLocks noGrp="1"/>
          </p:cNvSpPr>
          <p:nvPr>
            <p:ph type="sldNum" sz="quarter" idx="12"/>
          </p:nvPr>
        </p:nvSpPr>
        <p:spPr/>
        <p:txBody>
          <a:bodyPr/>
          <a:lstStyle/>
          <a:p>
            <a:fld id="{36053086-40E5-4673-9B4A-FC81B10CE5DE}" type="slidenum">
              <a:rPr lang="sv-SE" smtClean="0"/>
              <a:t>29</a:t>
            </a:fld>
            <a:endParaRPr lang="sv-SE"/>
          </a:p>
        </p:txBody>
      </p:sp>
    </p:spTree>
    <p:extLst>
      <p:ext uri="{BB962C8B-B14F-4D97-AF65-F5344CB8AC3E}">
        <p14:creationId xmlns:p14="http://schemas.microsoft.com/office/powerpoint/2010/main" val="336863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3A3E2D-C2E7-4F45-B2B5-6CDD7133BAB1}"/>
              </a:ext>
            </a:extLst>
          </p:cNvPr>
          <p:cNvSpPr>
            <a:spLocks noGrp="1"/>
          </p:cNvSpPr>
          <p:nvPr>
            <p:ph type="title"/>
          </p:nvPr>
        </p:nvSpPr>
        <p:spPr/>
        <p:txBody>
          <a:bodyPr/>
          <a:lstStyle/>
          <a:p>
            <a:r>
              <a:rPr lang="sv-SE" dirty="0"/>
              <a:t>Situation: H&amp;M</a:t>
            </a:r>
          </a:p>
        </p:txBody>
      </p:sp>
      <p:pic>
        <p:nvPicPr>
          <p:cNvPr id="5" name="Platshållare för innehåll 4">
            <a:extLst>
              <a:ext uri="{FF2B5EF4-FFF2-40B4-BE49-F238E27FC236}">
                <a16:creationId xmlns:a16="http://schemas.microsoft.com/office/drawing/2014/main" id="{868646E8-D4CF-E64B-9809-C01849757FF7}"/>
              </a:ext>
            </a:extLst>
          </p:cNvPr>
          <p:cNvPicPr>
            <a:picLocks noGrp="1" noChangeAspect="1"/>
          </p:cNvPicPr>
          <p:nvPr>
            <p:ph idx="1"/>
          </p:nvPr>
        </p:nvPicPr>
        <p:blipFill>
          <a:blip r:embed="rId2"/>
          <a:stretch>
            <a:fillRect/>
          </a:stretch>
        </p:blipFill>
        <p:spPr>
          <a:xfrm>
            <a:off x="988910" y="2266810"/>
            <a:ext cx="6716255" cy="3263504"/>
          </a:xfrm>
        </p:spPr>
      </p:pic>
      <p:sp>
        <p:nvSpPr>
          <p:cNvPr id="3" name="Platshållare för sidfot 2">
            <a:extLst>
              <a:ext uri="{FF2B5EF4-FFF2-40B4-BE49-F238E27FC236}">
                <a16:creationId xmlns:a16="http://schemas.microsoft.com/office/drawing/2014/main" id="{C146EC9D-727C-2849-A5C7-96935B4056EB}"/>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D526BBBA-197C-BE4A-A73F-BD534B1C811B}"/>
              </a:ext>
            </a:extLst>
          </p:cNvPr>
          <p:cNvSpPr>
            <a:spLocks noGrp="1"/>
          </p:cNvSpPr>
          <p:nvPr>
            <p:ph type="sldNum" sz="quarter" idx="12"/>
          </p:nvPr>
        </p:nvSpPr>
        <p:spPr/>
        <p:txBody>
          <a:bodyPr/>
          <a:lstStyle/>
          <a:p>
            <a:fld id="{36053086-40E5-4673-9B4A-FC81B10CE5DE}" type="slidenum">
              <a:rPr lang="sv-SE" smtClean="0"/>
              <a:t>3</a:t>
            </a:fld>
            <a:endParaRPr lang="sv-SE"/>
          </a:p>
        </p:txBody>
      </p:sp>
    </p:spTree>
    <p:extLst>
      <p:ext uri="{BB962C8B-B14F-4D97-AF65-F5344CB8AC3E}">
        <p14:creationId xmlns:p14="http://schemas.microsoft.com/office/powerpoint/2010/main" val="1667314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94065" y="833521"/>
            <a:ext cx="6172200" cy="1077218"/>
          </a:xfrm>
        </p:spPr>
        <p:txBody>
          <a:bodyPr>
            <a:spAutoFit/>
          </a:bodyPr>
          <a:lstStyle/>
          <a:p>
            <a:r>
              <a:rPr lang="en-US" sz="3200" dirty="0"/>
              <a:t>What Is an Accounting Information System (</a:t>
            </a:r>
            <a:r>
              <a:rPr lang="en-US" sz="3200" spc="-300" dirty="0"/>
              <a:t>A I </a:t>
            </a:r>
            <a:r>
              <a:rPr lang="en-US" sz="3200" dirty="0"/>
              <a:t>S)?</a:t>
            </a:r>
            <a:endParaRPr lang="en-IN" sz="3200" spc="-300" dirty="0"/>
          </a:p>
        </p:txBody>
      </p:sp>
      <p:sp>
        <p:nvSpPr>
          <p:cNvPr id="2" name="Content Placeholder 1"/>
          <p:cNvSpPr>
            <a:spLocks noGrp="1"/>
          </p:cNvSpPr>
          <p:nvPr>
            <p:ph idx="13"/>
          </p:nvPr>
        </p:nvSpPr>
        <p:spPr>
          <a:xfrm>
            <a:off x="1485900" y="1943100"/>
            <a:ext cx="6172200" cy="3405267"/>
          </a:xfrm>
        </p:spPr>
        <p:txBody>
          <a:bodyPr/>
          <a:lstStyle/>
          <a:p>
            <a:pPr>
              <a:spcBef>
                <a:spcPts val="450"/>
              </a:spcBef>
              <a:buSzPts val="2400"/>
            </a:pPr>
            <a:r>
              <a:rPr lang="en-IN" sz="1800" b="1" spc="-225" dirty="0"/>
              <a:t>A I </a:t>
            </a:r>
            <a:r>
              <a:rPr lang="en-IN" sz="1800" b="1" dirty="0"/>
              <a:t>S </a:t>
            </a:r>
            <a:r>
              <a:rPr lang="en-IN" sz="1800" dirty="0"/>
              <a:t>is a system that </a:t>
            </a:r>
            <a:r>
              <a:rPr lang="en-IN" sz="1800" b="1" dirty="0"/>
              <a:t>collects, records, stores, and processes data</a:t>
            </a:r>
            <a:r>
              <a:rPr lang="en-IN" sz="1800" dirty="0"/>
              <a:t> to produce information for decision makers.</a:t>
            </a:r>
          </a:p>
          <a:p>
            <a:pPr>
              <a:spcBef>
                <a:spcPts val="450"/>
              </a:spcBef>
              <a:buSzPts val="2400"/>
            </a:pPr>
            <a:r>
              <a:rPr lang="en-IN" sz="1800" dirty="0"/>
              <a:t>Consists of </a:t>
            </a:r>
          </a:p>
          <a:p>
            <a:pPr lvl="1">
              <a:buSzPts val="2000"/>
            </a:pPr>
            <a:r>
              <a:rPr lang="en-IN" sz="1800" b="1" dirty="0"/>
              <a:t>People </a:t>
            </a:r>
            <a:r>
              <a:rPr lang="en-IN" sz="1800" dirty="0"/>
              <a:t>who use the system</a:t>
            </a:r>
          </a:p>
          <a:p>
            <a:pPr lvl="1">
              <a:buSzPts val="2000"/>
            </a:pPr>
            <a:r>
              <a:rPr lang="en-IN" sz="1800" b="1" dirty="0"/>
              <a:t>Processes</a:t>
            </a:r>
            <a:r>
              <a:rPr lang="en-IN" sz="1800" dirty="0"/>
              <a:t> (procedures and instructions)</a:t>
            </a:r>
          </a:p>
          <a:p>
            <a:pPr lvl="1">
              <a:buSzPts val="2000"/>
            </a:pPr>
            <a:r>
              <a:rPr lang="en-IN" sz="1800" b="1" dirty="0"/>
              <a:t>Technology</a:t>
            </a:r>
            <a:r>
              <a:rPr lang="en-IN" sz="1800" dirty="0"/>
              <a:t> (data, software, and information technology)</a:t>
            </a:r>
          </a:p>
          <a:p>
            <a:pPr lvl="1">
              <a:buSzPts val="2000"/>
            </a:pPr>
            <a:r>
              <a:rPr lang="en-IN" sz="1800" b="1" dirty="0"/>
              <a:t>Controls </a:t>
            </a:r>
            <a:r>
              <a:rPr lang="en-IN" sz="1800" dirty="0"/>
              <a:t>to safeguard information</a:t>
            </a:r>
          </a:p>
          <a:p>
            <a:pPr>
              <a:spcBef>
                <a:spcPts val="450"/>
              </a:spcBef>
              <a:buSzPts val="2400"/>
            </a:pPr>
            <a:r>
              <a:rPr lang="en-IN" sz="1800" dirty="0"/>
              <a:t>Thus, an </a:t>
            </a:r>
            <a:r>
              <a:rPr lang="en-IN" sz="1800" spc="-225" dirty="0"/>
              <a:t>A I </a:t>
            </a:r>
            <a:r>
              <a:rPr lang="en-IN" sz="1800" dirty="0"/>
              <a:t>S collects and stores data, transforms that data into information, and provides adequate controls.</a:t>
            </a:r>
          </a:p>
        </p:txBody>
      </p:sp>
    </p:spTree>
    <p:extLst>
      <p:ext uri="{BB962C8B-B14F-4D97-AF65-F5344CB8AC3E}">
        <p14:creationId xmlns:p14="http://schemas.microsoft.com/office/powerpoint/2010/main" val="157223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3D72234-9453-3D4F-B938-E951BE7C8C69}"/>
              </a:ext>
            </a:extLst>
          </p:cNvPr>
          <p:cNvSpPr>
            <a:spLocks noGrp="1"/>
          </p:cNvSpPr>
          <p:nvPr>
            <p:ph type="title"/>
          </p:nvPr>
        </p:nvSpPr>
        <p:spPr/>
        <p:txBody>
          <a:bodyPr/>
          <a:lstStyle/>
          <a:p>
            <a:r>
              <a:rPr lang="sv-SE" dirty="0" err="1"/>
              <a:t>Six</a:t>
            </a:r>
            <a:r>
              <a:rPr lang="sv-SE" dirty="0"/>
              <a:t> Components </a:t>
            </a:r>
            <a:r>
              <a:rPr lang="sv-SE" dirty="0" err="1"/>
              <a:t>of</a:t>
            </a:r>
            <a:r>
              <a:rPr lang="sv-SE" dirty="0"/>
              <a:t> an AIS</a:t>
            </a:r>
          </a:p>
        </p:txBody>
      </p:sp>
      <p:pic>
        <p:nvPicPr>
          <p:cNvPr id="7" name="Platshållare för innehåll 6">
            <a:extLst>
              <a:ext uri="{FF2B5EF4-FFF2-40B4-BE49-F238E27FC236}">
                <a16:creationId xmlns:a16="http://schemas.microsoft.com/office/drawing/2014/main" id="{96F8DDA0-C712-F54D-BEDC-5F6BBECD3B7C}"/>
              </a:ext>
            </a:extLst>
          </p:cNvPr>
          <p:cNvPicPr>
            <a:picLocks noGrp="1" noChangeAspect="1"/>
          </p:cNvPicPr>
          <p:nvPr>
            <p:ph idx="1"/>
          </p:nvPr>
        </p:nvPicPr>
        <p:blipFill>
          <a:blip r:embed="rId3"/>
          <a:stretch>
            <a:fillRect/>
          </a:stretch>
        </p:blipFill>
        <p:spPr>
          <a:xfrm>
            <a:off x="1031257" y="2060848"/>
            <a:ext cx="7081486" cy="3429125"/>
          </a:xfrm>
        </p:spPr>
      </p:pic>
      <p:sp>
        <p:nvSpPr>
          <p:cNvPr id="2" name="Platshållare för sidfot 1">
            <a:extLst>
              <a:ext uri="{FF2B5EF4-FFF2-40B4-BE49-F238E27FC236}">
                <a16:creationId xmlns:a16="http://schemas.microsoft.com/office/drawing/2014/main" id="{B918ECF9-D2E4-0B45-810E-9C1A1307A642}"/>
              </a:ext>
            </a:extLst>
          </p:cNvPr>
          <p:cNvSpPr>
            <a:spLocks noGrp="1"/>
          </p:cNvSpPr>
          <p:nvPr>
            <p:ph type="ftr" sz="quarter" idx="11"/>
          </p:nvPr>
        </p:nvSpPr>
        <p:spPr/>
        <p:txBody>
          <a:bodyPr/>
          <a:lstStyle/>
          <a:p>
            <a:r>
              <a:rPr lang="sv-SE"/>
              <a:t>Jan Lindvall 2023</a:t>
            </a:r>
          </a:p>
        </p:txBody>
      </p:sp>
      <p:sp>
        <p:nvSpPr>
          <p:cNvPr id="3" name="Platshållare för bildnummer 2">
            <a:extLst>
              <a:ext uri="{FF2B5EF4-FFF2-40B4-BE49-F238E27FC236}">
                <a16:creationId xmlns:a16="http://schemas.microsoft.com/office/drawing/2014/main" id="{EAC399EC-C62F-F64A-BAC9-2941231CBD3F}"/>
              </a:ext>
            </a:extLst>
          </p:cNvPr>
          <p:cNvSpPr>
            <a:spLocks noGrp="1"/>
          </p:cNvSpPr>
          <p:nvPr>
            <p:ph type="sldNum" sz="quarter" idx="12"/>
          </p:nvPr>
        </p:nvSpPr>
        <p:spPr/>
        <p:txBody>
          <a:bodyPr/>
          <a:lstStyle/>
          <a:p>
            <a:fld id="{36053086-40E5-4673-9B4A-FC81B10CE5DE}" type="slidenum">
              <a:rPr lang="sv-SE" smtClean="0"/>
              <a:t>31</a:t>
            </a:fld>
            <a:endParaRPr lang="sv-SE"/>
          </a:p>
        </p:txBody>
      </p:sp>
    </p:spTree>
    <p:extLst>
      <p:ext uri="{BB962C8B-B14F-4D97-AF65-F5344CB8AC3E}">
        <p14:creationId xmlns:p14="http://schemas.microsoft.com/office/powerpoint/2010/main" val="3542727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72DABF-C77A-FC45-8FF3-DBCE3A9D2B6B}"/>
              </a:ext>
            </a:extLst>
          </p:cNvPr>
          <p:cNvSpPr>
            <a:spLocks noGrp="1"/>
          </p:cNvSpPr>
          <p:nvPr>
            <p:ph type="title"/>
          </p:nvPr>
        </p:nvSpPr>
        <p:spPr/>
        <p:txBody>
          <a:bodyPr/>
          <a:lstStyle/>
          <a:p>
            <a:r>
              <a:rPr lang="sv-SE" dirty="0"/>
              <a:t>Three </a:t>
            </a:r>
            <a:r>
              <a:rPr lang="sv-SE" dirty="0" err="1"/>
              <a:t>Important</a:t>
            </a:r>
            <a:r>
              <a:rPr lang="sv-SE" dirty="0"/>
              <a:t> Business </a:t>
            </a:r>
            <a:r>
              <a:rPr lang="sv-SE" dirty="0" err="1"/>
              <a:t>Functions</a:t>
            </a:r>
            <a:endParaRPr lang="sv-SE" dirty="0"/>
          </a:p>
        </p:txBody>
      </p:sp>
      <p:pic>
        <p:nvPicPr>
          <p:cNvPr id="5" name="Platshållare för innehåll 4">
            <a:extLst>
              <a:ext uri="{FF2B5EF4-FFF2-40B4-BE49-F238E27FC236}">
                <a16:creationId xmlns:a16="http://schemas.microsoft.com/office/drawing/2014/main" id="{A550BB24-9442-EA46-8EDF-D3855BEE81FB}"/>
              </a:ext>
            </a:extLst>
          </p:cNvPr>
          <p:cNvPicPr>
            <a:picLocks noGrp="1" noChangeAspect="1"/>
          </p:cNvPicPr>
          <p:nvPr>
            <p:ph idx="1"/>
          </p:nvPr>
        </p:nvPicPr>
        <p:blipFill>
          <a:blip r:embed="rId2"/>
          <a:stretch>
            <a:fillRect/>
          </a:stretch>
        </p:blipFill>
        <p:spPr>
          <a:xfrm>
            <a:off x="861320" y="2226469"/>
            <a:ext cx="7421360" cy="3263504"/>
          </a:xfrm>
        </p:spPr>
      </p:pic>
      <p:sp>
        <p:nvSpPr>
          <p:cNvPr id="3" name="Platshållare för sidfot 2">
            <a:extLst>
              <a:ext uri="{FF2B5EF4-FFF2-40B4-BE49-F238E27FC236}">
                <a16:creationId xmlns:a16="http://schemas.microsoft.com/office/drawing/2014/main" id="{F8020208-C48A-0841-A318-6687C0C51721}"/>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4C724E10-CD45-3B4D-8946-CF631417BB06}"/>
              </a:ext>
            </a:extLst>
          </p:cNvPr>
          <p:cNvSpPr>
            <a:spLocks noGrp="1"/>
          </p:cNvSpPr>
          <p:nvPr>
            <p:ph type="sldNum" sz="quarter" idx="12"/>
          </p:nvPr>
        </p:nvSpPr>
        <p:spPr/>
        <p:txBody>
          <a:bodyPr/>
          <a:lstStyle/>
          <a:p>
            <a:fld id="{36053086-40E5-4673-9B4A-FC81B10CE5DE}" type="slidenum">
              <a:rPr lang="sv-SE" smtClean="0"/>
              <a:t>32</a:t>
            </a:fld>
            <a:endParaRPr lang="sv-SE"/>
          </a:p>
        </p:txBody>
      </p:sp>
    </p:spTree>
    <p:extLst>
      <p:ext uri="{BB962C8B-B14F-4D97-AF65-F5344CB8AC3E}">
        <p14:creationId xmlns:p14="http://schemas.microsoft.com/office/powerpoint/2010/main" val="2357280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1143000" y="5456636"/>
            <a:ext cx="6858000" cy="544115"/>
          </a:xfrm>
          <a:prstGeom prst="rect">
            <a:avLst/>
          </a:prstGeom>
          <a:solidFill>
            <a:srgbClr val="D5B13D"/>
          </a:solidFill>
          <a:ln w="9525">
            <a:noFill/>
            <a:miter lim="800000"/>
            <a:headEnd/>
            <a:tailEnd/>
          </a:ln>
          <a:effectLst>
            <a:outerShdw dist="23000" dir="5400000" rotWithShape="0">
              <a:srgbClr val="808080">
                <a:alpha val="34999"/>
              </a:srgbClr>
            </a:outerShdw>
          </a:effectLst>
        </p:spPr>
        <p:txBody>
          <a:bodyPr anchor="ctr"/>
          <a:lstStyle/>
          <a:p>
            <a:pPr>
              <a:defRPr/>
            </a:pPr>
            <a:endParaRPr lang="en-US" sz="1350" dirty="0">
              <a:solidFill>
                <a:schemeClr val="lt1"/>
              </a:solidFill>
              <a:latin typeface="Arial"/>
              <a:cs typeface="Arial"/>
            </a:endParaRPr>
          </a:p>
        </p:txBody>
      </p:sp>
      <p:sp>
        <p:nvSpPr>
          <p:cNvPr id="12" name="Rectangle 11"/>
          <p:cNvSpPr>
            <a:spLocks noChangeArrowheads="1"/>
          </p:cNvSpPr>
          <p:nvPr/>
        </p:nvSpPr>
        <p:spPr bwMode="auto">
          <a:xfrm>
            <a:off x="2465766" y="914402"/>
            <a:ext cx="5805264" cy="872728"/>
          </a:xfrm>
          <a:prstGeom prst="rect">
            <a:avLst/>
          </a:prstGeom>
          <a:solidFill>
            <a:srgbClr val="FFE9A2"/>
          </a:solidFill>
          <a:ln w="9525">
            <a:noFill/>
            <a:miter lim="800000"/>
            <a:headEnd/>
            <a:tailEnd/>
          </a:ln>
          <a:effectLst>
            <a:outerShdw dist="23000" dir="5400000" rotWithShape="0">
              <a:srgbClr val="808080">
                <a:alpha val="34999"/>
              </a:srgbClr>
            </a:outerShdw>
          </a:effectLst>
        </p:spPr>
        <p:txBody>
          <a:bodyPr anchor="ctr"/>
          <a:lstStyle/>
          <a:p>
            <a:pPr>
              <a:defRPr/>
            </a:pPr>
            <a:endParaRPr lang="en-US" sz="1350">
              <a:solidFill>
                <a:schemeClr val="lt1"/>
              </a:solidFill>
            </a:endParaRPr>
          </a:p>
        </p:txBody>
      </p:sp>
      <p:sp>
        <p:nvSpPr>
          <p:cNvPr id="2" name="Title 1"/>
          <p:cNvSpPr>
            <a:spLocks noGrp="1"/>
          </p:cNvSpPr>
          <p:nvPr>
            <p:ph type="title"/>
          </p:nvPr>
        </p:nvSpPr>
        <p:spPr>
          <a:xfrm>
            <a:off x="1485900" y="857250"/>
            <a:ext cx="6172200" cy="872729"/>
          </a:xfrm>
        </p:spPr>
        <p:txBody>
          <a:bodyPr rtlCol="0">
            <a:normAutofit/>
          </a:bodyPr>
          <a:lstStyle/>
          <a:p>
            <a:pPr>
              <a:defRPr/>
            </a:pPr>
            <a:r>
              <a:rPr lang="en-US" sz="2100" dirty="0">
                <a:solidFill>
                  <a:schemeClr val="tx2">
                    <a:lumMod val="75000"/>
                  </a:schemeClr>
                </a:solidFill>
              </a:rPr>
              <a:t>The Accounting Information Syst</a:t>
            </a:r>
            <a:r>
              <a:rPr lang="en-US" dirty="0">
                <a:solidFill>
                  <a:schemeClr val="tx2">
                    <a:lumMod val="75000"/>
                  </a:schemeClr>
                </a:solidFill>
                <a:ea typeface="+mj-ea"/>
              </a:rPr>
              <a:t>em</a:t>
            </a:r>
          </a:p>
        </p:txBody>
      </p:sp>
      <p:sp>
        <p:nvSpPr>
          <p:cNvPr id="10" name="Rectangle 4"/>
          <p:cNvSpPr>
            <a:spLocks noChangeArrowheads="1"/>
          </p:cNvSpPr>
          <p:nvPr/>
        </p:nvSpPr>
        <p:spPr bwMode="auto">
          <a:xfrm>
            <a:off x="1600200" y="1801416"/>
            <a:ext cx="3371850" cy="427434"/>
          </a:xfrm>
          <a:prstGeom prst="rect">
            <a:avLst/>
          </a:prstGeom>
          <a:noFill/>
          <a:ln>
            <a:noFill/>
          </a:ln>
          <a:effectLst/>
          <a:extLst/>
        </p:spPr>
        <p:txBody>
          <a:bodyPr lIns="67866" tIns="33338" rIns="67866" bIns="33338"/>
          <a:lstStyle/>
          <a:p>
            <a:pPr>
              <a:lnSpc>
                <a:spcPct val="115000"/>
              </a:lnSpc>
              <a:buSzPct val="80000"/>
              <a:tabLst>
                <a:tab pos="685800" algn="l"/>
              </a:tabLst>
              <a:defRPr/>
            </a:pPr>
            <a:r>
              <a:rPr lang="en-US" sz="1350" dirty="0"/>
              <a:t>Various Business Processes</a:t>
            </a:r>
          </a:p>
        </p:txBody>
      </p:sp>
      <p:sp>
        <p:nvSpPr>
          <p:cNvPr id="11" name="Text Box 3"/>
          <p:cNvSpPr txBox="1">
            <a:spLocks noChangeArrowheads="1"/>
          </p:cNvSpPr>
          <p:nvPr/>
        </p:nvSpPr>
        <p:spPr bwMode="auto">
          <a:xfrm>
            <a:off x="3543300" y="5634038"/>
            <a:ext cx="4286250" cy="276999"/>
          </a:xfrm>
          <a:prstGeom prst="rect">
            <a:avLst/>
          </a:prstGeom>
          <a:noFill/>
          <a:ln>
            <a:noFill/>
          </a:ln>
          <a:effectLs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US" sz="1200" b="1" i="1" dirty="0">
                <a:solidFill>
                  <a:schemeClr val="bg2"/>
                </a:solidFill>
                <a:latin typeface="+mn-lt"/>
              </a:rPr>
              <a:t>SO 2  An overview of an accounting information system</a:t>
            </a:r>
          </a:p>
        </p:txBody>
      </p:sp>
      <p:pic>
        <p:nvPicPr>
          <p:cNvPr id="19464" name="Picture 65" descr="ch 1 10.png"/>
          <p:cNvPicPr>
            <a:picLocks noChangeAspect="1"/>
          </p:cNvPicPr>
          <p:nvPr/>
        </p:nvPicPr>
        <p:blipFill>
          <a:blip r:embed="rId2" cstate="print"/>
          <a:srcRect/>
          <a:stretch>
            <a:fillRect/>
          </a:stretch>
        </p:blipFill>
        <p:spPr bwMode="auto">
          <a:xfrm>
            <a:off x="1563292" y="2114551"/>
            <a:ext cx="6017419" cy="3155156"/>
          </a:xfrm>
          <a:prstGeom prst="rect">
            <a:avLst/>
          </a:prstGeom>
          <a:noFill/>
          <a:ln w="9525">
            <a:noFill/>
            <a:miter lim="800000"/>
            <a:headEnd/>
            <a:tailEnd/>
          </a:ln>
        </p:spPr>
      </p:pic>
      <p:sp>
        <p:nvSpPr>
          <p:cNvPr id="3" name="Platshållare för sidfot 2"/>
          <p:cNvSpPr>
            <a:spLocks noGrp="1"/>
          </p:cNvSpPr>
          <p:nvPr>
            <p:ph type="ftr" sz="quarter" idx="11"/>
          </p:nvPr>
        </p:nvSpPr>
        <p:spPr/>
        <p:txBody>
          <a:bodyPr/>
          <a:lstStyle/>
          <a:p>
            <a:r>
              <a:rPr lang="sv-SE"/>
              <a:t>Jan Lindvall 2023</a:t>
            </a:r>
          </a:p>
        </p:txBody>
      </p:sp>
      <p:sp>
        <p:nvSpPr>
          <p:cNvPr id="4" name="Platshållare för bildnummer 3"/>
          <p:cNvSpPr>
            <a:spLocks noGrp="1"/>
          </p:cNvSpPr>
          <p:nvPr>
            <p:ph type="sldNum" sz="quarter" idx="12"/>
          </p:nvPr>
        </p:nvSpPr>
        <p:spPr/>
        <p:txBody>
          <a:bodyPr/>
          <a:lstStyle/>
          <a:p>
            <a:fld id="{38DCF393-7FD4-FE46-BB76-CC9391FDEEB4}" type="slidenum">
              <a:rPr lang="sv-SE" smtClean="0"/>
              <a:pPr/>
              <a:t>33</a:t>
            </a:fld>
            <a:endParaRPr lang="sv-SE"/>
          </a:p>
        </p:txBody>
      </p:sp>
    </p:spTree>
    <p:extLst>
      <p:ext uri="{BB962C8B-B14F-4D97-AF65-F5344CB8AC3E}">
        <p14:creationId xmlns:p14="http://schemas.microsoft.com/office/powerpoint/2010/main" val="472872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323DBA-5E41-8F4B-80C3-FADF15ED724D}"/>
              </a:ext>
            </a:extLst>
          </p:cNvPr>
          <p:cNvSpPr>
            <a:spLocks noGrp="1"/>
          </p:cNvSpPr>
          <p:nvPr>
            <p:ph type="title"/>
          </p:nvPr>
        </p:nvSpPr>
        <p:spPr/>
        <p:txBody>
          <a:bodyPr>
            <a:normAutofit/>
          </a:bodyPr>
          <a:lstStyle/>
          <a:p>
            <a:r>
              <a:rPr lang="sv-SE" sz="2400" dirty="0"/>
              <a:t>Designing the Data Set: </a:t>
            </a:r>
            <a:r>
              <a:rPr lang="sv-SE" sz="2400" dirty="0" err="1"/>
              <a:t>Restrictions</a:t>
            </a:r>
            <a:r>
              <a:rPr lang="sv-SE" sz="2400" dirty="0"/>
              <a:t> and </a:t>
            </a:r>
            <a:r>
              <a:rPr lang="sv-SE" sz="2400" dirty="0" err="1"/>
              <a:t>Possibilities</a:t>
            </a:r>
            <a:endParaRPr lang="sv-SE" sz="2400" dirty="0"/>
          </a:p>
        </p:txBody>
      </p:sp>
      <p:sp>
        <p:nvSpPr>
          <p:cNvPr id="3" name="Platshållare för innehåll 2">
            <a:extLst>
              <a:ext uri="{FF2B5EF4-FFF2-40B4-BE49-F238E27FC236}">
                <a16:creationId xmlns:a16="http://schemas.microsoft.com/office/drawing/2014/main" id="{E83DDE6E-691A-F14B-B43A-EC11CD98CE1C}"/>
              </a:ext>
            </a:extLst>
          </p:cNvPr>
          <p:cNvSpPr>
            <a:spLocks noGrp="1"/>
          </p:cNvSpPr>
          <p:nvPr>
            <p:ph idx="1"/>
          </p:nvPr>
        </p:nvSpPr>
        <p:spPr/>
        <p:txBody>
          <a:bodyPr/>
          <a:lstStyle/>
          <a:p>
            <a:pPr marL="0" indent="0">
              <a:buNone/>
            </a:pPr>
            <a:r>
              <a:rPr lang="sv-SE" dirty="0"/>
              <a:t>”… </a:t>
            </a:r>
            <a:r>
              <a:rPr lang="sv-SE" dirty="0" err="1"/>
              <a:t>we</a:t>
            </a:r>
            <a:r>
              <a:rPr lang="sv-SE" dirty="0"/>
              <a:t> </a:t>
            </a:r>
            <a:r>
              <a:rPr lang="sv-SE" dirty="0" err="1"/>
              <a:t>needed</a:t>
            </a:r>
            <a:r>
              <a:rPr lang="sv-SE" dirty="0"/>
              <a:t> to make a choice </a:t>
            </a:r>
            <a:r>
              <a:rPr lang="sv-SE" dirty="0" err="1"/>
              <a:t>when</a:t>
            </a:r>
            <a:r>
              <a:rPr lang="sv-SE" dirty="0"/>
              <a:t> </a:t>
            </a:r>
            <a:r>
              <a:rPr lang="sv-SE" dirty="0" err="1"/>
              <a:t>we</a:t>
            </a:r>
            <a:r>
              <a:rPr lang="sv-SE" dirty="0"/>
              <a:t> </a:t>
            </a:r>
            <a:r>
              <a:rPr lang="sv-SE" dirty="0" err="1"/>
              <a:t>were</a:t>
            </a:r>
            <a:r>
              <a:rPr lang="sv-SE" dirty="0"/>
              <a:t> designing the data set”. </a:t>
            </a:r>
          </a:p>
          <a:p>
            <a:pPr marL="0" indent="0">
              <a:buNone/>
            </a:pPr>
            <a:endParaRPr lang="sv-SE" dirty="0"/>
          </a:p>
          <a:p>
            <a:pPr marL="0" indent="0">
              <a:buNone/>
            </a:pPr>
            <a:r>
              <a:rPr lang="sv-SE" dirty="0"/>
              <a:t>In </a:t>
            </a:r>
            <a:r>
              <a:rPr lang="sv-SE" dirty="0" err="1"/>
              <a:t>most</a:t>
            </a:r>
            <a:r>
              <a:rPr lang="sv-SE" dirty="0"/>
              <a:t> data science </a:t>
            </a:r>
            <a:r>
              <a:rPr lang="sv-SE" dirty="0" err="1"/>
              <a:t>projects</a:t>
            </a:r>
            <a:r>
              <a:rPr lang="sv-SE" dirty="0"/>
              <a:t>, the </a:t>
            </a:r>
            <a:r>
              <a:rPr lang="sv-SE" dirty="0" err="1"/>
              <a:t>constraints</a:t>
            </a:r>
            <a:r>
              <a:rPr lang="sv-SE" dirty="0"/>
              <a:t> </a:t>
            </a:r>
            <a:r>
              <a:rPr lang="sv-SE" dirty="0" err="1"/>
              <a:t>relate</a:t>
            </a:r>
            <a:r>
              <a:rPr lang="sv-SE" dirty="0"/>
              <a:t> to </a:t>
            </a:r>
            <a:r>
              <a:rPr lang="sv-SE" dirty="0" err="1"/>
              <a:t>what</a:t>
            </a:r>
            <a:r>
              <a:rPr lang="sv-SE" dirty="0"/>
              <a:t> </a:t>
            </a:r>
            <a:r>
              <a:rPr lang="sv-SE" dirty="0" err="1"/>
              <a:t>we</a:t>
            </a:r>
            <a:r>
              <a:rPr lang="sv-SE" dirty="0"/>
              <a:t> </a:t>
            </a:r>
            <a:r>
              <a:rPr lang="sv-SE" dirty="0" err="1"/>
              <a:t>can</a:t>
            </a:r>
            <a:r>
              <a:rPr lang="sv-SE" dirty="0"/>
              <a:t> </a:t>
            </a:r>
            <a:r>
              <a:rPr lang="sv-SE" b="1" dirty="0" err="1"/>
              <a:t>actually</a:t>
            </a:r>
            <a:r>
              <a:rPr lang="sv-SE" b="1" dirty="0"/>
              <a:t> </a:t>
            </a:r>
            <a:r>
              <a:rPr lang="sv-SE" b="1" dirty="0" err="1"/>
              <a:t>gather</a:t>
            </a:r>
            <a:r>
              <a:rPr lang="sv-SE" b="1" dirty="0"/>
              <a:t> </a:t>
            </a:r>
            <a:r>
              <a:rPr lang="sv-SE" dirty="0"/>
              <a:t>and </a:t>
            </a:r>
            <a:r>
              <a:rPr lang="sv-SE" dirty="0" err="1"/>
              <a:t>what</a:t>
            </a:r>
            <a:r>
              <a:rPr lang="sv-SE" dirty="0"/>
              <a:t> </a:t>
            </a:r>
            <a:r>
              <a:rPr lang="sv-SE" dirty="0" err="1"/>
              <a:t>attributes</a:t>
            </a:r>
            <a:r>
              <a:rPr lang="sv-SE" dirty="0"/>
              <a:t> </a:t>
            </a:r>
            <a:r>
              <a:rPr lang="sv-SE" dirty="0" err="1"/>
              <a:t>we</a:t>
            </a:r>
            <a:r>
              <a:rPr lang="sv-SE" dirty="0"/>
              <a:t> </a:t>
            </a:r>
            <a:r>
              <a:rPr lang="sv-SE" dirty="0" err="1"/>
              <a:t>believe</a:t>
            </a:r>
            <a:r>
              <a:rPr lang="sv-SE" dirty="0"/>
              <a:t>, </a:t>
            </a:r>
            <a:r>
              <a:rPr lang="sv-SE" dirty="0" err="1"/>
              <a:t>based</a:t>
            </a:r>
            <a:r>
              <a:rPr lang="sv-SE" dirty="0"/>
              <a:t> on </a:t>
            </a:r>
            <a:r>
              <a:rPr lang="sv-SE" dirty="0" err="1"/>
              <a:t>our</a:t>
            </a:r>
            <a:r>
              <a:rPr lang="sv-SE" dirty="0"/>
              <a:t> </a:t>
            </a:r>
            <a:r>
              <a:rPr lang="sv-SE" b="1" dirty="0" err="1"/>
              <a:t>domain</a:t>
            </a:r>
            <a:r>
              <a:rPr lang="sv-SE" b="1" dirty="0"/>
              <a:t> </a:t>
            </a:r>
            <a:r>
              <a:rPr lang="sv-SE" b="1" dirty="0" err="1"/>
              <a:t>knowledge</a:t>
            </a:r>
            <a:r>
              <a:rPr lang="sv-SE" dirty="0"/>
              <a:t>, </a:t>
            </a:r>
            <a:r>
              <a:rPr lang="sv-SE" dirty="0" err="1"/>
              <a:t>are</a:t>
            </a:r>
            <a:r>
              <a:rPr lang="sv-SE" dirty="0"/>
              <a:t> </a:t>
            </a:r>
            <a:r>
              <a:rPr lang="sv-SE" b="1" dirty="0"/>
              <a:t>relevant</a:t>
            </a:r>
            <a:r>
              <a:rPr lang="sv-SE" dirty="0"/>
              <a:t> to the problem </a:t>
            </a:r>
            <a:r>
              <a:rPr lang="sv-SE" dirty="0" err="1"/>
              <a:t>we</a:t>
            </a:r>
            <a:r>
              <a:rPr lang="sv-SE" dirty="0"/>
              <a:t> </a:t>
            </a:r>
            <a:r>
              <a:rPr lang="sv-SE" dirty="0" err="1"/>
              <a:t>are</a:t>
            </a:r>
            <a:r>
              <a:rPr lang="sv-SE" dirty="0"/>
              <a:t> </a:t>
            </a:r>
            <a:r>
              <a:rPr lang="sv-SE" dirty="0" err="1"/>
              <a:t>trying</a:t>
            </a:r>
            <a:r>
              <a:rPr lang="sv-SE" dirty="0"/>
              <a:t> to </a:t>
            </a:r>
            <a:r>
              <a:rPr lang="sv-SE" dirty="0" err="1"/>
              <a:t>solve</a:t>
            </a:r>
            <a:r>
              <a:rPr lang="sv-SE" dirty="0"/>
              <a:t>” </a:t>
            </a:r>
          </a:p>
          <a:p>
            <a:pPr marL="0" indent="0">
              <a:buNone/>
            </a:pPr>
            <a:endParaRPr lang="sv-SE" dirty="0"/>
          </a:p>
          <a:p>
            <a:pPr marL="0" indent="0">
              <a:buNone/>
            </a:pPr>
            <a:endParaRPr lang="sv-SE" dirty="0"/>
          </a:p>
          <a:p>
            <a:pPr marL="0" indent="0">
              <a:buNone/>
            </a:pPr>
            <a:r>
              <a:rPr lang="sv-SE" dirty="0" err="1"/>
              <a:t>Kelleher</a:t>
            </a:r>
            <a:r>
              <a:rPr lang="sv-SE" dirty="0"/>
              <a:t> &amp; </a:t>
            </a:r>
            <a:r>
              <a:rPr lang="sv-SE" dirty="0" err="1"/>
              <a:t>Tierney</a:t>
            </a:r>
            <a:r>
              <a:rPr lang="sv-SE" dirty="0"/>
              <a:t> (2018. p 39) Data Science</a:t>
            </a:r>
          </a:p>
          <a:p>
            <a:pPr marL="0" indent="0">
              <a:buNone/>
            </a:pPr>
            <a:endParaRPr lang="sv-SE" dirty="0"/>
          </a:p>
        </p:txBody>
      </p:sp>
      <p:sp>
        <p:nvSpPr>
          <p:cNvPr id="4" name="Platshållare för sidfot 3">
            <a:extLst>
              <a:ext uri="{FF2B5EF4-FFF2-40B4-BE49-F238E27FC236}">
                <a16:creationId xmlns:a16="http://schemas.microsoft.com/office/drawing/2014/main" id="{0BA39D3F-B34D-3142-8B4B-152C0521815B}"/>
              </a:ext>
            </a:extLst>
          </p:cNvPr>
          <p:cNvSpPr>
            <a:spLocks noGrp="1"/>
          </p:cNvSpPr>
          <p:nvPr>
            <p:ph type="ftr" sz="quarter" idx="11"/>
          </p:nvPr>
        </p:nvSpPr>
        <p:spPr/>
        <p:txBody>
          <a:bodyPr/>
          <a:lstStyle/>
          <a:p>
            <a:r>
              <a:rPr lang="sv-SE"/>
              <a:t>Jan Lindvall 2023</a:t>
            </a:r>
          </a:p>
        </p:txBody>
      </p:sp>
      <p:sp>
        <p:nvSpPr>
          <p:cNvPr id="5" name="Platshållare för bildnummer 4">
            <a:extLst>
              <a:ext uri="{FF2B5EF4-FFF2-40B4-BE49-F238E27FC236}">
                <a16:creationId xmlns:a16="http://schemas.microsoft.com/office/drawing/2014/main" id="{0CDCB8D9-74AC-7143-AC79-FB4D0D4FFE05}"/>
              </a:ext>
            </a:extLst>
          </p:cNvPr>
          <p:cNvSpPr>
            <a:spLocks noGrp="1"/>
          </p:cNvSpPr>
          <p:nvPr>
            <p:ph type="sldNum" sz="quarter" idx="12"/>
          </p:nvPr>
        </p:nvSpPr>
        <p:spPr/>
        <p:txBody>
          <a:bodyPr/>
          <a:lstStyle/>
          <a:p>
            <a:fld id="{36053086-40E5-4673-9B4A-FC81B10CE5DE}" type="slidenum">
              <a:rPr lang="sv-SE" smtClean="0"/>
              <a:t>34</a:t>
            </a:fld>
            <a:endParaRPr lang="sv-SE"/>
          </a:p>
        </p:txBody>
      </p:sp>
    </p:spTree>
    <p:extLst>
      <p:ext uri="{BB962C8B-B14F-4D97-AF65-F5344CB8AC3E}">
        <p14:creationId xmlns:p14="http://schemas.microsoft.com/office/powerpoint/2010/main" val="3006798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4027-5A0F-4D94-9C64-662129289511}"/>
              </a:ext>
            </a:extLst>
          </p:cNvPr>
          <p:cNvSpPr>
            <a:spLocks noGrp="1"/>
          </p:cNvSpPr>
          <p:nvPr>
            <p:ph type="title"/>
          </p:nvPr>
        </p:nvSpPr>
        <p:spPr>
          <a:xfrm>
            <a:off x="2249742" y="1416052"/>
            <a:ext cx="5495642" cy="534199"/>
          </a:xfrm>
        </p:spPr>
        <p:txBody>
          <a:bodyPr>
            <a:normAutofit fontScale="90000"/>
          </a:bodyPr>
          <a:lstStyle/>
          <a:p>
            <a:r>
              <a:rPr lang="en-US" sz="2400" dirty="0"/>
              <a:t>Data Set; File; Table: Basic Computer and I T Concepts</a:t>
            </a:r>
            <a:endParaRPr lang="en-US" sz="1800" dirty="0"/>
          </a:p>
        </p:txBody>
      </p:sp>
      <p:pic>
        <p:nvPicPr>
          <p:cNvPr id="10" name="Content Placeholder 9" descr="An inverted pyramid displays basic computer and I T concepts. The components from the top to bottom are as follows: database, file, record, field, byte, and bit. ">
            <a:extLst>
              <a:ext uri="{FF2B5EF4-FFF2-40B4-BE49-F238E27FC236}">
                <a16:creationId xmlns:a16="http://schemas.microsoft.com/office/drawing/2014/main" id="{8BDB9B26-8898-4183-9A14-82ABC33BEFE0}"/>
              </a:ext>
            </a:extLst>
          </p:cNvPr>
          <p:cNvPicPr>
            <a:picLocks noGrp="1" noChangeAspect="1"/>
          </p:cNvPicPr>
          <p:nvPr>
            <p:ph sz="quarter" idx="14"/>
          </p:nvPr>
        </p:nvPicPr>
        <p:blipFill>
          <a:blip r:embed="rId2"/>
          <a:stretch>
            <a:fillRect/>
          </a:stretch>
        </p:blipFill>
        <p:spPr>
          <a:xfrm>
            <a:off x="1510511" y="2320297"/>
            <a:ext cx="2114654" cy="2266787"/>
          </a:xfrm>
        </p:spPr>
      </p:pic>
      <p:graphicFrame>
        <p:nvGraphicFramePr>
          <p:cNvPr id="7" name="Table 7" descr="Table is accessible to screenreaders.">
            <a:extLst>
              <a:ext uri="{FF2B5EF4-FFF2-40B4-BE49-F238E27FC236}">
                <a16:creationId xmlns:a16="http://schemas.microsoft.com/office/drawing/2014/main" id="{89A005EF-14EC-4371-84A2-5E4F2DB48D4A}"/>
              </a:ext>
            </a:extLst>
          </p:cNvPr>
          <p:cNvGraphicFramePr>
            <a:graphicFrameLocks noGrp="1"/>
          </p:cNvGraphicFramePr>
          <p:nvPr>
            <p:ph sz="quarter" idx="13"/>
            <p:extLst/>
          </p:nvPr>
        </p:nvGraphicFramePr>
        <p:xfrm>
          <a:off x="3844212" y="2338655"/>
          <a:ext cx="3862874" cy="2248431"/>
        </p:xfrm>
        <a:graphic>
          <a:graphicData uri="http://schemas.openxmlformats.org/drawingml/2006/table">
            <a:tbl>
              <a:tblPr firstRow="1" bandRow="1">
                <a:tableStyleId>{5C22544A-7EE6-4342-B048-85BDC9FD1C3A}</a:tableStyleId>
              </a:tblPr>
              <a:tblGrid>
                <a:gridCol w="3862874">
                  <a:extLst>
                    <a:ext uri="{9D8B030D-6E8A-4147-A177-3AD203B41FA5}">
                      <a16:colId xmlns:a16="http://schemas.microsoft.com/office/drawing/2014/main" val="1096191662"/>
                    </a:ext>
                  </a:extLst>
                </a:gridCol>
              </a:tblGrid>
              <a:tr h="422761">
                <a:tc>
                  <a:txBody>
                    <a:bodyPr/>
                    <a:lstStyle/>
                    <a:p>
                      <a:r>
                        <a:rPr lang="en-US" sz="1100" b="0" dirty="0">
                          <a:solidFill>
                            <a:schemeClr val="tx1"/>
                          </a:solidFill>
                        </a:rPr>
                        <a:t>Collection of data stored on the computer; allows data to be easily accessed, retrieved, manipulated and stored</a:t>
                      </a:r>
                    </a:p>
                  </a:txBody>
                  <a:tcPr marL="68580" marR="68580" marT="34290" marB="34290">
                    <a:noFill/>
                  </a:tcPr>
                </a:tc>
                <a:extLst>
                  <a:ext uri="{0D108BD9-81ED-4DB2-BD59-A6C34878D82A}">
                    <a16:rowId xmlns:a16="http://schemas.microsoft.com/office/drawing/2014/main" val="856254284"/>
                  </a:ext>
                </a:extLst>
              </a:tr>
              <a:tr h="272669">
                <a:tc>
                  <a:txBody>
                    <a:bodyPr/>
                    <a:lstStyle/>
                    <a:p>
                      <a:r>
                        <a:rPr lang="en-US" sz="1100" dirty="0">
                          <a:solidFill>
                            <a:schemeClr val="tx1"/>
                          </a:solidFill>
                        </a:rPr>
                        <a:t>Entire set of related records Ex.) Payroll file</a:t>
                      </a:r>
                    </a:p>
                  </a:txBody>
                  <a:tcPr marL="68580" marR="68580" marT="34290" marB="34290">
                    <a:noFill/>
                  </a:tcPr>
                </a:tc>
                <a:extLst>
                  <a:ext uri="{0D108BD9-81ED-4DB2-BD59-A6C34878D82A}">
                    <a16:rowId xmlns:a16="http://schemas.microsoft.com/office/drawing/2014/main" val="3805731263"/>
                  </a:ext>
                </a:extLst>
              </a:tr>
              <a:tr h="422761">
                <a:tc>
                  <a:txBody>
                    <a:bodyPr/>
                    <a:lstStyle/>
                    <a:p>
                      <a:r>
                        <a:rPr lang="en-US" sz="1100" dirty="0">
                          <a:solidFill>
                            <a:schemeClr val="tx1"/>
                          </a:solidFill>
                        </a:rPr>
                        <a:t>Set of related fields for the same entity Ex.) payroll record is composed of many fields</a:t>
                      </a:r>
                    </a:p>
                  </a:txBody>
                  <a:tcPr marL="68580" marR="68580" marT="34290" marB="34290">
                    <a:noFill/>
                  </a:tcPr>
                </a:tc>
                <a:extLst>
                  <a:ext uri="{0D108BD9-81ED-4DB2-BD59-A6C34878D82A}">
                    <a16:rowId xmlns:a16="http://schemas.microsoft.com/office/drawing/2014/main" val="1502766003"/>
                  </a:ext>
                </a:extLst>
              </a:tr>
              <a:tr h="254774">
                <a:tc>
                  <a:txBody>
                    <a:bodyPr/>
                    <a:lstStyle/>
                    <a:p>
                      <a:r>
                        <a:rPr lang="en-US" sz="1100" dirty="0">
                          <a:solidFill>
                            <a:schemeClr val="tx1"/>
                          </a:solidFill>
                        </a:rPr>
                        <a:t>One item within a record. Ex.) Last name</a:t>
                      </a:r>
                    </a:p>
                  </a:txBody>
                  <a:tcPr marL="68580" marR="68580" marT="34290" marB="34290">
                    <a:noFill/>
                  </a:tcPr>
                </a:tc>
                <a:extLst>
                  <a:ext uri="{0D108BD9-81ED-4DB2-BD59-A6C34878D82A}">
                    <a16:rowId xmlns:a16="http://schemas.microsoft.com/office/drawing/2014/main" val="2570255219"/>
                  </a:ext>
                </a:extLst>
              </a:tr>
              <a:tr h="422761">
                <a:tc>
                  <a:txBody>
                    <a:bodyPr/>
                    <a:lstStyle/>
                    <a:p>
                      <a:r>
                        <a:rPr lang="en-US" sz="1100" dirty="0">
                          <a:solidFill>
                            <a:schemeClr val="tx1"/>
                          </a:solidFill>
                        </a:rPr>
                        <a:t>Unit of storage represents one character. One byte is made up of 8 bits. Ex.) letter “A”</a:t>
                      </a:r>
                    </a:p>
                  </a:txBody>
                  <a:tcPr marL="68580" marR="68580" marT="34290" marB="34290">
                    <a:noFill/>
                  </a:tcPr>
                </a:tc>
                <a:extLst>
                  <a:ext uri="{0D108BD9-81ED-4DB2-BD59-A6C34878D82A}">
                    <a16:rowId xmlns:a16="http://schemas.microsoft.com/office/drawing/2014/main" val="1855790559"/>
                  </a:ext>
                </a:extLst>
              </a:tr>
              <a:tr h="452705">
                <a:tc>
                  <a:txBody>
                    <a:bodyPr/>
                    <a:lstStyle/>
                    <a:p>
                      <a:r>
                        <a:rPr lang="en-US" sz="1100" dirty="0">
                          <a:solidFill>
                            <a:schemeClr val="tx1"/>
                          </a:solidFill>
                        </a:rPr>
                        <a:t>Smallest unit of information in a computer system; can only have one of two values: 0 or 1</a:t>
                      </a:r>
                    </a:p>
                  </a:txBody>
                  <a:tcPr marL="68580" marR="68580" marT="34290" marB="34290">
                    <a:noFill/>
                  </a:tcPr>
                </a:tc>
                <a:extLst>
                  <a:ext uri="{0D108BD9-81ED-4DB2-BD59-A6C34878D82A}">
                    <a16:rowId xmlns:a16="http://schemas.microsoft.com/office/drawing/2014/main" val="1602941611"/>
                  </a:ext>
                </a:extLst>
              </a:tr>
            </a:tbl>
          </a:graphicData>
        </a:graphic>
      </p:graphicFrame>
      <p:sp>
        <p:nvSpPr>
          <p:cNvPr id="16" name="Content Placeholder 18">
            <a:extLst>
              <a:ext uri="{FF2B5EF4-FFF2-40B4-BE49-F238E27FC236}">
                <a16:creationId xmlns:a16="http://schemas.microsoft.com/office/drawing/2014/main" id="{BC9BD494-D9A8-4715-A938-43C79F1A04B5}"/>
              </a:ext>
            </a:extLst>
          </p:cNvPr>
          <p:cNvSpPr>
            <a:spLocks noGrp="1"/>
          </p:cNvSpPr>
          <p:nvPr>
            <p:ph sz="quarter" idx="22"/>
          </p:nvPr>
        </p:nvSpPr>
        <p:spPr>
          <a:xfrm>
            <a:off x="1391842" y="5652507"/>
            <a:ext cx="1913528" cy="273844"/>
          </a:xfrm>
        </p:spPr>
        <p:txBody>
          <a:bodyPr>
            <a:noAutofit/>
          </a:bodyPr>
          <a:lstStyle/>
          <a:p>
            <a:r>
              <a:rPr lang="en-US" dirty="0">
                <a:solidFill>
                  <a:schemeClr val="tx1"/>
                </a:solidFill>
              </a:rPr>
              <a:t>S</a:t>
            </a:r>
            <a:r>
              <a:rPr lang="en-US" sz="100" dirty="0">
                <a:solidFill>
                  <a:schemeClr val="tx1"/>
                </a:solidFill>
              </a:rPr>
              <a:t> </a:t>
            </a:r>
            <a:r>
              <a:rPr lang="en-US" dirty="0">
                <a:solidFill>
                  <a:schemeClr val="tx1"/>
                </a:solidFill>
              </a:rPr>
              <a:t>O 5 Basic computer and I</a:t>
            </a:r>
            <a:r>
              <a:rPr lang="en-US" sz="100" dirty="0">
                <a:solidFill>
                  <a:schemeClr val="tx1"/>
                </a:solidFill>
              </a:rPr>
              <a:t> </a:t>
            </a:r>
            <a:r>
              <a:rPr lang="en-US" dirty="0">
                <a:solidFill>
                  <a:schemeClr val="tx1"/>
                </a:solidFill>
              </a:rPr>
              <a:t>T concepts</a:t>
            </a:r>
          </a:p>
        </p:txBody>
      </p:sp>
      <p:sp>
        <p:nvSpPr>
          <p:cNvPr id="13" name="Slide Number Placeholder 12">
            <a:extLst>
              <a:ext uri="{FF2B5EF4-FFF2-40B4-BE49-F238E27FC236}">
                <a16:creationId xmlns:a16="http://schemas.microsoft.com/office/drawing/2014/main" id="{7E9AE040-AD68-4049-AD00-B9FA3CE375AC}"/>
              </a:ext>
            </a:extLst>
          </p:cNvPr>
          <p:cNvSpPr>
            <a:spLocks noGrp="1"/>
          </p:cNvSpPr>
          <p:nvPr>
            <p:ph type="sldNum" sz="quarter" idx="10"/>
          </p:nvPr>
        </p:nvSpPr>
        <p:spPr/>
        <p:txBody>
          <a:bodyPr/>
          <a:lstStyle/>
          <a:p>
            <a:fld id="{D06C706D-0964-7842-B7B8-C5D733700528}" type="slidenum">
              <a:rPr lang="en-US" smtClean="0"/>
              <a:t>35</a:t>
            </a:fld>
            <a:endParaRPr lang="en-US" dirty="0"/>
          </a:p>
        </p:txBody>
      </p:sp>
      <p:sp>
        <p:nvSpPr>
          <p:cNvPr id="14" name="Footer Placeholder 13">
            <a:extLst>
              <a:ext uri="{FF2B5EF4-FFF2-40B4-BE49-F238E27FC236}">
                <a16:creationId xmlns:a16="http://schemas.microsoft.com/office/drawing/2014/main" id="{1AE76ADD-81D4-4A31-9331-F441BE94A228}"/>
              </a:ext>
            </a:extLst>
          </p:cNvPr>
          <p:cNvSpPr>
            <a:spLocks noGrp="1"/>
          </p:cNvSpPr>
          <p:nvPr>
            <p:ph type="ftr" sz="quarter" idx="11"/>
          </p:nvPr>
        </p:nvSpPr>
        <p:spPr/>
        <p:txBody>
          <a:bodyPr/>
          <a:lstStyle/>
          <a:p>
            <a:r>
              <a:rPr lang="en-US"/>
              <a:t>Jan Lindvall 2023</a:t>
            </a:r>
            <a:endParaRPr lang="en-US" dirty="0"/>
          </a:p>
        </p:txBody>
      </p:sp>
    </p:spTree>
    <p:extLst>
      <p:ext uri="{BB962C8B-B14F-4D97-AF65-F5344CB8AC3E}">
        <p14:creationId xmlns:p14="http://schemas.microsoft.com/office/powerpoint/2010/main" val="1478104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E075B9-AC39-F140-9D69-A039A2F7F066}"/>
              </a:ext>
            </a:extLst>
          </p:cNvPr>
          <p:cNvSpPr>
            <a:spLocks noGrp="1"/>
          </p:cNvSpPr>
          <p:nvPr>
            <p:ph type="title"/>
          </p:nvPr>
        </p:nvSpPr>
        <p:spPr/>
        <p:txBody>
          <a:bodyPr/>
          <a:lstStyle/>
          <a:p>
            <a:r>
              <a:rPr lang="sv-SE" dirty="0"/>
              <a:t>Data </a:t>
            </a:r>
            <a:r>
              <a:rPr lang="sv-SE" dirty="0" err="1"/>
              <a:t>Classifications</a:t>
            </a:r>
            <a:endParaRPr lang="sv-SE" dirty="0"/>
          </a:p>
        </p:txBody>
      </p:sp>
      <p:sp>
        <p:nvSpPr>
          <p:cNvPr id="3" name="Platshållare för innehåll 2">
            <a:extLst>
              <a:ext uri="{FF2B5EF4-FFF2-40B4-BE49-F238E27FC236}">
                <a16:creationId xmlns:a16="http://schemas.microsoft.com/office/drawing/2014/main" id="{D2B727EF-957C-FF40-B975-0F70D0DBF538}"/>
              </a:ext>
            </a:extLst>
          </p:cNvPr>
          <p:cNvSpPr>
            <a:spLocks noGrp="1"/>
          </p:cNvSpPr>
          <p:nvPr>
            <p:ph idx="1"/>
          </p:nvPr>
        </p:nvSpPr>
        <p:spPr/>
        <p:txBody>
          <a:bodyPr>
            <a:normAutofit/>
          </a:bodyPr>
          <a:lstStyle/>
          <a:p>
            <a:r>
              <a:rPr lang="sv-SE" dirty="0" err="1"/>
              <a:t>Structured</a:t>
            </a:r>
            <a:r>
              <a:rPr lang="sv-SE" dirty="0"/>
              <a:t> &amp; </a:t>
            </a:r>
            <a:r>
              <a:rPr lang="sv-SE" dirty="0" err="1"/>
              <a:t>Unstructured</a:t>
            </a:r>
            <a:r>
              <a:rPr lang="sv-SE" dirty="0"/>
              <a:t> data</a:t>
            </a:r>
          </a:p>
          <a:p>
            <a:r>
              <a:rPr lang="sv-SE" dirty="0"/>
              <a:t>”</a:t>
            </a:r>
            <a:r>
              <a:rPr lang="sv-SE" dirty="0" err="1"/>
              <a:t>Raw</a:t>
            </a:r>
            <a:r>
              <a:rPr lang="sv-SE" dirty="0"/>
              <a:t> data” &amp; </a:t>
            </a:r>
            <a:r>
              <a:rPr lang="sv-SE" dirty="0" err="1"/>
              <a:t>Derived</a:t>
            </a:r>
            <a:r>
              <a:rPr lang="sv-SE" dirty="0"/>
              <a:t> Data</a:t>
            </a:r>
          </a:p>
          <a:p>
            <a:r>
              <a:rPr lang="sv-SE" dirty="0" err="1"/>
              <a:t>Raw</a:t>
            </a:r>
            <a:r>
              <a:rPr lang="sv-SE" dirty="0"/>
              <a:t> Data: </a:t>
            </a:r>
            <a:r>
              <a:rPr lang="sv-SE" dirty="0" err="1"/>
              <a:t>Captured</a:t>
            </a:r>
            <a:r>
              <a:rPr lang="sv-SE" dirty="0"/>
              <a:t> data and </a:t>
            </a:r>
            <a:r>
              <a:rPr lang="sv-SE" dirty="0" err="1"/>
              <a:t>Exhaust</a:t>
            </a:r>
            <a:r>
              <a:rPr lang="sv-SE" dirty="0"/>
              <a:t> data </a:t>
            </a:r>
          </a:p>
          <a:p>
            <a:r>
              <a:rPr lang="sv-SE" dirty="0" err="1"/>
              <a:t>Exhaust</a:t>
            </a:r>
            <a:r>
              <a:rPr lang="sv-SE" dirty="0"/>
              <a:t> data: </a:t>
            </a:r>
            <a:r>
              <a:rPr lang="sv-SE" b="1" dirty="0"/>
              <a:t>Meta data, </a:t>
            </a:r>
            <a:r>
              <a:rPr lang="sv-SE" dirty="0"/>
              <a:t>data </a:t>
            </a:r>
            <a:r>
              <a:rPr lang="sv-SE" dirty="0" err="1"/>
              <a:t>about</a:t>
            </a:r>
            <a:r>
              <a:rPr lang="sv-SE" dirty="0"/>
              <a:t> data: data </a:t>
            </a:r>
            <a:r>
              <a:rPr lang="sv-SE" dirty="0" err="1"/>
              <a:t>that</a:t>
            </a:r>
            <a:r>
              <a:rPr lang="sv-SE" dirty="0"/>
              <a:t> </a:t>
            </a:r>
            <a:r>
              <a:rPr lang="sv-SE" dirty="0" err="1"/>
              <a:t>describe</a:t>
            </a:r>
            <a:r>
              <a:rPr lang="sv-SE" dirty="0"/>
              <a:t> </a:t>
            </a:r>
            <a:r>
              <a:rPr lang="sv-SE" dirty="0" err="1"/>
              <a:t>other</a:t>
            </a:r>
            <a:r>
              <a:rPr lang="sv-SE" dirty="0"/>
              <a:t> data. </a:t>
            </a:r>
          </a:p>
          <a:p>
            <a:pPr marL="0" indent="0">
              <a:buNone/>
            </a:pPr>
            <a:r>
              <a:rPr lang="sv-SE" sz="1650" dirty="0"/>
              <a:t>”Data </a:t>
            </a:r>
            <a:r>
              <a:rPr lang="sv-SE" sz="1650" dirty="0" err="1"/>
              <a:t>are</a:t>
            </a:r>
            <a:r>
              <a:rPr lang="sv-SE" sz="1650" dirty="0"/>
              <a:t> </a:t>
            </a:r>
            <a:r>
              <a:rPr lang="sv-SE" sz="1650" dirty="0" err="1"/>
              <a:t>generated</a:t>
            </a:r>
            <a:r>
              <a:rPr lang="sv-SE" sz="1650" dirty="0"/>
              <a:t> </a:t>
            </a:r>
            <a:r>
              <a:rPr lang="sv-SE" sz="1650" dirty="0" err="1"/>
              <a:t>through</a:t>
            </a:r>
            <a:r>
              <a:rPr lang="sv-SE" sz="1650" dirty="0"/>
              <a:t> a process </a:t>
            </a:r>
            <a:r>
              <a:rPr lang="sv-SE" sz="1650" dirty="0" err="1"/>
              <a:t>of</a:t>
            </a:r>
            <a:r>
              <a:rPr lang="sv-SE" sz="1650" dirty="0"/>
              <a:t> </a:t>
            </a:r>
            <a:r>
              <a:rPr lang="sv-SE" sz="1650" dirty="0" err="1"/>
              <a:t>abstraction</a:t>
            </a:r>
            <a:r>
              <a:rPr lang="sv-SE" sz="1650" dirty="0"/>
              <a:t>, </a:t>
            </a:r>
            <a:r>
              <a:rPr lang="sv-SE" sz="1650" b="1" dirty="0"/>
              <a:t>so </a:t>
            </a:r>
            <a:r>
              <a:rPr lang="sv-SE" sz="1650" b="1" dirty="0" err="1"/>
              <a:t>any</a:t>
            </a:r>
            <a:r>
              <a:rPr lang="sv-SE" sz="1650" b="1" dirty="0"/>
              <a:t> data </a:t>
            </a:r>
            <a:r>
              <a:rPr lang="sv-SE" sz="1650" b="1" dirty="0" err="1"/>
              <a:t>are</a:t>
            </a:r>
            <a:r>
              <a:rPr lang="sv-SE" sz="1650" b="1" dirty="0"/>
              <a:t> the </a:t>
            </a:r>
            <a:r>
              <a:rPr lang="sv-SE" sz="1650" b="1" dirty="0" err="1"/>
              <a:t>result</a:t>
            </a:r>
            <a:r>
              <a:rPr lang="sv-SE" sz="1650" b="1" dirty="0"/>
              <a:t> </a:t>
            </a:r>
            <a:r>
              <a:rPr lang="sv-SE" sz="1650" b="1" dirty="0" err="1"/>
              <a:t>of</a:t>
            </a:r>
            <a:r>
              <a:rPr lang="sv-SE" sz="1650" b="1" dirty="0"/>
              <a:t> human </a:t>
            </a:r>
            <a:r>
              <a:rPr lang="sv-SE" sz="1650" b="1" dirty="0" err="1"/>
              <a:t>decisions</a:t>
            </a:r>
            <a:r>
              <a:rPr lang="sv-SE" sz="1650" b="1" dirty="0"/>
              <a:t> and </a:t>
            </a:r>
            <a:r>
              <a:rPr lang="sv-SE" sz="1650" b="1" dirty="0" err="1"/>
              <a:t>choices</a:t>
            </a:r>
            <a:r>
              <a:rPr lang="sv-SE" sz="1650" b="1" dirty="0"/>
              <a:t>.</a:t>
            </a:r>
            <a:r>
              <a:rPr lang="sv-SE" sz="1650" dirty="0"/>
              <a:t> For </a:t>
            </a:r>
            <a:r>
              <a:rPr lang="sv-SE" sz="1650" dirty="0" err="1"/>
              <a:t>every</a:t>
            </a:r>
            <a:r>
              <a:rPr lang="sv-SE" sz="1650" dirty="0"/>
              <a:t> </a:t>
            </a:r>
            <a:r>
              <a:rPr lang="sv-SE" sz="1650" dirty="0" err="1"/>
              <a:t>abstraction</a:t>
            </a:r>
            <a:r>
              <a:rPr lang="sv-SE" sz="1650" dirty="0"/>
              <a:t>, </a:t>
            </a:r>
            <a:r>
              <a:rPr lang="sv-SE" sz="1650" dirty="0" err="1"/>
              <a:t>somebody</a:t>
            </a:r>
            <a:r>
              <a:rPr lang="sv-SE" sz="1650" dirty="0"/>
              <a:t> (or </a:t>
            </a:r>
            <a:r>
              <a:rPr lang="sv-SE" sz="1650" dirty="0" err="1"/>
              <a:t>some</a:t>
            </a:r>
            <a:r>
              <a:rPr lang="sv-SE" sz="1650" dirty="0"/>
              <a:t> set </a:t>
            </a:r>
            <a:r>
              <a:rPr lang="sv-SE" sz="1650" dirty="0" err="1"/>
              <a:t>of</a:t>
            </a:r>
            <a:r>
              <a:rPr lang="sv-SE" sz="1650" dirty="0"/>
              <a:t> </a:t>
            </a:r>
            <a:r>
              <a:rPr lang="sv-SE" sz="1650" dirty="0" err="1"/>
              <a:t>people</a:t>
            </a:r>
            <a:r>
              <a:rPr lang="sv-SE" sz="1650" dirty="0"/>
              <a:t>) </a:t>
            </a:r>
            <a:r>
              <a:rPr lang="sv-SE" sz="1650" dirty="0" err="1"/>
              <a:t>will</a:t>
            </a:r>
            <a:r>
              <a:rPr lang="sv-SE" sz="1650" dirty="0"/>
              <a:t> </a:t>
            </a:r>
            <a:r>
              <a:rPr lang="sv-SE" sz="1650" dirty="0" err="1"/>
              <a:t>have</a:t>
            </a:r>
            <a:r>
              <a:rPr lang="sv-SE" sz="1650" dirty="0"/>
              <a:t> </a:t>
            </a:r>
            <a:r>
              <a:rPr lang="sv-SE" sz="1650" dirty="0" err="1"/>
              <a:t>made</a:t>
            </a:r>
            <a:r>
              <a:rPr lang="sv-SE" sz="1650" dirty="0"/>
              <a:t> </a:t>
            </a:r>
            <a:r>
              <a:rPr lang="sv-SE" sz="1650" dirty="0" err="1"/>
              <a:t>choices</a:t>
            </a:r>
            <a:r>
              <a:rPr lang="sv-SE" sz="1650" dirty="0"/>
              <a:t> </a:t>
            </a:r>
            <a:r>
              <a:rPr lang="sv-SE" sz="1650" dirty="0" err="1"/>
              <a:t>with</a:t>
            </a:r>
            <a:r>
              <a:rPr lang="sv-SE" sz="1650" dirty="0"/>
              <a:t> </a:t>
            </a:r>
            <a:r>
              <a:rPr lang="sv-SE" sz="1650" dirty="0" err="1"/>
              <a:t>regard</a:t>
            </a:r>
            <a:r>
              <a:rPr lang="sv-SE" sz="1650" dirty="0"/>
              <a:t> to </a:t>
            </a:r>
            <a:r>
              <a:rPr lang="sv-SE" sz="1650" dirty="0" err="1"/>
              <a:t>what</a:t>
            </a:r>
            <a:r>
              <a:rPr lang="sv-SE" sz="1650" dirty="0"/>
              <a:t> to abstract from and </a:t>
            </a:r>
            <a:r>
              <a:rPr lang="sv-SE" sz="1650" dirty="0" err="1"/>
              <a:t>what</a:t>
            </a:r>
            <a:r>
              <a:rPr lang="sv-SE" sz="1650" dirty="0"/>
              <a:t> </a:t>
            </a:r>
            <a:r>
              <a:rPr lang="sv-SE" sz="1650" dirty="0" err="1"/>
              <a:t>categories</a:t>
            </a:r>
            <a:r>
              <a:rPr lang="sv-SE" sz="1650" dirty="0"/>
              <a:t> or </a:t>
            </a:r>
            <a:r>
              <a:rPr lang="sv-SE" sz="1650" dirty="0" err="1"/>
              <a:t>measurement</a:t>
            </a:r>
            <a:r>
              <a:rPr lang="sv-SE" sz="1650" dirty="0"/>
              <a:t> to </a:t>
            </a:r>
            <a:r>
              <a:rPr lang="sv-SE" sz="1650" dirty="0" err="1"/>
              <a:t>use</a:t>
            </a:r>
            <a:r>
              <a:rPr lang="sv-SE" sz="1650" dirty="0"/>
              <a:t> in the </a:t>
            </a:r>
            <a:r>
              <a:rPr lang="sv-SE" sz="1650" dirty="0" err="1"/>
              <a:t>abstracted</a:t>
            </a:r>
            <a:r>
              <a:rPr lang="sv-SE" sz="1650" dirty="0"/>
              <a:t> representation”. </a:t>
            </a:r>
          </a:p>
          <a:p>
            <a:pPr marL="0" indent="0">
              <a:buNone/>
            </a:pPr>
            <a:r>
              <a:rPr lang="sv-SE" dirty="0" err="1"/>
              <a:t>Kelleher</a:t>
            </a:r>
            <a:r>
              <a:rPr lang="sv-SE" dirty="0"/>
              <a:t> &amp; </a:t>
            </a:r>
            <a:r>
              <a:rPr lang="sv-SE" dirty="0" err="1"/>
              <a:t>Tierney</a:t>
            </a:r>
            <a:r>
              <a:rPr lang="sv-SE" dirty="0"/>
              <a:t> (2018, p. 44</a:t>
            </a:r>
            <a:r>
              <a:rPr lang="sv-SE" i="1" dirty="0"/>
              <a:t>) Data Science. </a:t>
            </a:r>
          </a:p>
        </p:txBody>
      </p:sp>
      <p:sp>
        <p:nvSpPr>
          <p:cNvPr id="4" name="Platshållare för sidfot 3">
            <a:extLst>
              <a:ext uri="{FF2B5EF4-FFF2-40B4-BE49-F238E27FC236}">
                <a16:creationId xmlns:a16="http://schemas.microsoft.com/office/drawing/2014/main" id="{48C24672-1DB2-CD43-9AE2-C4EBC6C46AA4}"/>
              </a:ext>
            </a:extLst>
          </p:cNvPr>
          <p:cNvSpPr>
            <a:spLocks noGrp="1"/>
          </p:cNvSpPr>
          <p:nvPr>
            <p:ph type="ftr" sz="quarter" idx="11"/>
          </p:nvPr>
        </p:nvSpPr>
        <p:spPr/>
        <p:txBody>
          <a:bodyPr/>
          <a:lstStyle/>
          <a:p>
            <a:r>
              <a:rPr lang="sv-SE"/>
              <a:t>Jan Lindvall 2023</a:t>
            </a:r>
          </a:p>
        </p:txBody>
      </p:sp>
      <p:sp>
        <p:nvSpPr>
          <p:cNvPr id="5" name="Platshållare för bildnummer 4">
            <a:extLst>
              <a:ext uri="{FF2B5EF4-FFF2-40B4-BE49-F238E27FC236}">
                <a16:creationId xmlns:a16="http://schemas.microsoft.com/office/drawing/2014/main" id="{B2AE50EB-4A98-0B45-BEBF-EC22CB9BBEF1}"/>
              </a:ext>
            </a:extLst>
          </p:cNvPr>
          <p:cNvSpPr>
            <a:spLocks noGrp="1"/>
          </p:cNvSpPr>
          <p:nvPr>
            <p:ph type="sldNum" sz="quarter" idx="12"/>
          </p:nvPr>
        </p:nvSpPr>
        <p:spPr/>
        <p:txBody>
          <a:bodyPr/>
          <a:lstStyle/>
          <a:p>
            <a:fld id="{36053086-40E5-4673-9B4A-FC81B10CE5DE}" type="slidenum">
              <a:rPr lang="sv-SE" smtClean="0"/>
              <a:t>36</a:t>
            </a:fld>
            <a:endParaRPr lang="sv-SE"/>
          </a:p>
        </p:txBody>
      </p:sp>
    </p:spTree>
    <p:extLst>
      <p:ext uri="{BB962C8B-B14F-4D97-AF65-F5344CB8AC3E}">
        <p14:creationId xmlns:p14="http://schemas.microsoft.com/office/powerpoint/2010/main" val="1808893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p:txBody>
          <a:bodyPr>
            <a:normAutofit/>
          </a:bodyPr>
          <a:lstStyle/>
          <a:p>
            <a:pPr marL="0" indent="0">
              <a:buNone/>
            </a:pPr>
            <a:r>
              <a:rPr lang="sv-SE" dirty="0"/>
              <a:t>”… it </a:t>
            </a:r>
            <a:r>
              <a:rPr lang="sv-SE" dirty="0" err="1"/>
              <a:t>also</a:t>
            </a:r>
            <a:r>
              <a:rPr lang="sv-SE" dirty="0"/>
              <a:t> </a:t>
            </a:r>
            <a:r>
              <a:rPr lang="sv-SE" dirty="0" err="1"/>
              <a:t>represents</a:t>
            </a:r>
            <a:r>
              <a:rPr lang="sv-SE" dirty="0"/>
              <a:t> a landmark in the evolution </a:t>
            </a:r>
            <a:r>
              <a:rPr lang="sv-SE" dirty="0" err="1"/>
              <a:t>of</a:t>
            </a:r>
            <a:r>
              <a:rPr lang="sv-SE" dirty="0"/>
              <a:t> the </a:t>
            </a:r>
            <a:r>
              <a:rPr lang="sv-SE" dirty="0" err="1"/>
              <a:t>use</a:t>
            </a:r>
            <a:r>
              <a:rPr lang="sv-SE" dirty="0"/>
              <a:t> </a:t>
            </a:r>
            <a:r>
              <a:rPr lang="sv-SE" dirty="0" err="1"/>
              <a:t>of</a:t>
            </a:r>
            <a:r>
              <a:rPr lang="sv-SE" dirty="0"/>
              <a:t> data. It </a:t>
            </a:r>
            <a:r>
              <a:rPr lang="sv-SE" dirty="0" err="1"/>
              <a:t>enabled</a:t>
            </a:r>
            <a:r>
              <a:rPr lang="sv-SE" dirty="0"/>
              <a:t> information </a:t>
            </a:r>
            <a:r>
              <a:rPr lang="sv-SE" dirty="0" err="1"/>
              <a:t>to</a:t>
            </a:r>
            <a:r>
              <a:rPr lang="sv-SE" dirty="0"/>
              <a:t> be </a:t>
            </a:r>
            <a:r>
              <a:rPr lang="sv-SE" dirty="0" err="1"/>
              <a:t>recorded</a:t>
            </a:r>
            <a:r>
              <a:rPr lang="sv-SE" dirty="0"/>
              <a:t> in the form </a:t>
            </a:r>
            <a:r>
              <a:rPr lang="sv-SE" dirty="0" err="1"/>
              <a:t>of</a:t>
            </a:r>
            <a:r>
              <a:rPr lang="sv-SE" dirty="0"/>
              <a:t> ’</a:t>
            </a:r>
            <a:r>
              <a:rPr lang="sv-SE" b="1" dirty="0" err="1"/>
              <a:t>categories</a:t>
            </a:r>
            <a:r>
              <a:rPr lang="sv-SE" b="1" dirty="0"/>
              <a:t>’ </a:t>
            </a:r>
            <a:r>
              <a:rPr lang="sv-SE" dirty="0" err="1"/>
              <a:t>that</a:t>
            </a:r>
            <a:r>
              <a:rPr lang="sv-SE" dirty="0"/>
              <a:t> </a:t>
            </a:r>
            <a:r>
              <a:rPr lang="sv-SE" dirty="0" err="1"/>
              <a:t>linked</a:t>
            </a:r>
            <a:r>
              <a:rPr lang="sv-SE" dirty="0"/>
              <a:t> </a:t>
            </a:r>
            <a:r>
              <a:rPr lang="sv-SE" dirty="0" err="1"/>
              <a:t>accounts</a:t>
            </a:r>
            <a:r>
              <a:rPr lang="sv-SE" dirty="0"/>
              <a:t>. It </a:t>
            </a:r>
            <a:r>
              <a:rPr lang="sv-SE" dirty="0" err="1"/>
              <a:t>worked</a:t>
            </a:r>
            <a:r>
              <a:rPr lang="sv-SE" dirty="0"/>
              <a:t> by </a:t>
            </a:r>
            <a:r>
              <a:rPr lang="sv-SE" dirty="0" err="1"/>
              <a:t>means</a:t>
            </a:r>
            <a:r>
              <a:rPr lang="sv-SE" dirty="0"/>
              <a:t> </a:t>
            </a:r>
            <a:r>
              <a:rPr lang="sv-SE" dirty="0" err="1"/>
              <a:t>of</a:t>
            </a:r>
            <a:r>
              <a:rPr lang="sv-SE" dirty="0"/>
              <a:t> a set </a:t>
            </a:r>
            <a:r>
              <a:rPr lang="sv-SE" dirty="0" err="1"/>
              <a:t>of</a:t>
            </a:r>
            <a:r>
              <a:rPr lang="sv-SE" dirty="0"/>
              <a:t> </a:t>
            </a:r>
            <a:r>
              <a:rPr lang="sv-SE" b="1" dirty="0" err="1"/>
              <a:t>rules</a:t>
            </a:r>
            <a:r>
              <a:rPr lang="sv-SE" dirty="0"/>
              <a:t> </a:t>
            </a:r>
            <a:r>
              <a:rPr lang="sv-SE" dirty="0" err="1"/>
              <a:t>about</a:t>
            </a:r>
            <a:r>
              <a:rPr lang="sv-SE" dirty="0"/>
              <a:t> </a:t>
            </a:r>
            <a:r>
              <a:rPr lang="sv-SE" dirty="0" err="1"/>
              <a:t>how</a:t>
            </a:r>
            <a:r>
              <a:rPr lang="sv-SE" dirty="0"/>
              <a:t> </a:t>
            </a:r>
            <a:r>
              <a:rPr lang="sv-SE" dirty="0" err="1"/>
              <a:t>to</a:t>
            </a:r>
            <a:r>
              <a:rPr lang="sv-SE" dirty="0"/>
              <a:t> record data – </a:t>
            </a:r>
            <a:r>
              <a:rPr lang="sv-SE" dirty="0" err="1"/>
              <a:t>one</a:t>
            </a:r>
            <a:r>
              <a:rPr lang="sv-SE" dirty="0"/>
              <a:t> </a:t>
            </a:r>
            <a:r>
              <a:rPr lang="sv-SE" dirty="0" err="1"/>
              <a:t>of</a:t>
            </a:r>
            <a:r>
              <a:rPr lang="sv-SE" dirty="0"/>
              <a:t> the </a:t>
            </a:r>
            <a:r>
              <a:rPr lang="sv-SE" dirty="0" err="1"/>
              <a:t>earliest</a:t>
            </a:r>
            <a:r>
              <a:rPr lang="sv-SE" dirty="0"/>
              <a:t> </a:t>
            </a:r>
            <a:r>
              <a:rPr lang="sv-SE" dirty="0" err="1"/>
              <a:t>examples</a:t>
            </a:r>
            <a:r>
              <a:rPr lang="sv-SE" dirty="0"/>
              <a:t> </a:t>
            </a:r>
            <a:r>
              <a:rPr lang="sv-SE" dirty="0" err="1"/>
              <a:t>of</a:t>
            </a:r>
            <a:r>
              <a:rPr lang="sv-SE" dirty="0"/>
              <a:t> </a:t>
            </a:r>
            <a:r>
              <a:rPr lang="sv-SE" b="1" dirty="0" err="1"/>
              <a:t>standardized</a:t>
            </a:r>
            <a:r>
              <a:rPr lang="sv-SE" dirty="0"/>
              <a:t> recording </a:t>
            </a:r>
            <a:r>
              <a:rPr lang="sv-SE" dirty="0" err="1"/>
              <a:t>of</a:t>
            </a:r>
            <a:r>
              <a:rPr lang="sv-SE" dirty="0"/>
              <a:t> information”.</a:t>
            </a:r>
          </a:p>
          <a:p>
            <a:endParaRPr lang="sv-SE" dirty="0"/>
          </a:p>
          <a:p>
            <a:pPr marL="0" indent="0">
              <a:buNone/>
            </a:pPr>
            <a:r>
              <a:rPr lang="sv-SE" dirty="0"/>
              <a:t> </a:t>
            </a:r>
            <a:r>
              <a:rPr lang="sv-SE" sz="1013" dirty="0"/>
              <a:t>Mayer-</a:t>
            </a:r>
            <a:r>
              <a:rPr lang="sv-SE" sz="1013" dirty="0" err="1"/>
              <a:t>Schönberger</a:t>
            </a:r>
            <a:r>
              <a:rPr lang="sv-SE" sz="1013" dirty="0"/>
              <a:t> &amp; </a:t>
            </a:r>
            <a:r>
              <a:rPr lang="sv-SE" sz="1013" dirty="0" err="1"/>
              <a:t>Cukier</a:t>
            </a:r>
            <a:r>
              <a:rPr lang="sv-SE" sz="1013" dirty="0"/>
              <a:t>, 2013, </a:t>
            </a:r>
            <a:r>
              <a:rPr lang="sv-SE" sz="1013" i="1" dirty="0"/>
              <a:t>Big Data</a:t>
            </a:r>
            <a:r>
              <a:rPr lang="sv-SE" sz="1013" dirty="0"/>
              <a:t>, s.81.</a:t>
            </a:r>
          </a:p>
          <a:p>
            <a:endParaRPr lang="sv-SE" dirty="0"/>
          </a:p>
        </p:txBody>
      </p:sp>
      <p:sp>
        <p:nvSpPr>
          <p:cNvPr id="5" name="Rubrik 4"/>
          <p:cNvSpPr>
            <a:spLocks noGrp="1"/>
          </p:cNvSpPr>
          <p:nvPr>
            <p:ph type="title"/>
          </p:nvPr>
        </p:nvSpPr>
        <p:spPr/>
        <p:txBody>
          <a:bodyPr/>
          <a:lstStyle/>
          <a:p>
            <a:r>
              <a:rPr lang="sv-SE" dirty="0" err="1"/>
              <a:t>Accounting</a:t>
            </a:r>
            <a:r>
              <a:rPr lang="sv-SE" dirty="0"/>
              <a:t> – </a:t>
            </a:r>
            <a:r>
              <a:rPr lang="sv-SE" dirty="0" err="1"/>
              <a:t>Charts</a:t>
            </a:r>
            <a:r>
              <a:rPr lang="sv-SE" dirty="0"/>
              <a:t> </a:t>
            </a:r>
            <a:r>
              <a:rPr lang="sv-SE" dirty="0" err="1"/>
              <a:t>of</a:t>
            </a:r>
            <a:r>
              <a:rPr lang="sv-SE" dirty="0"/>
              <a:t> </a:t>
            </a:r>
            <a:r>
              <a:rPr lang="sv-SE" dirty="0" err="1"/>
              <a:t>Accounts</a:t>
            </a:r>
            <a:endParaRPr lang="sv-SE" dirty="0"/>
          </a:p>
        </p:txBody>
      </p:sp>
      <p:sp>
        <p:nvSpPr>
          <p:cNvPr id="2" name="Platshållare för sidfot 1"/>
          <p:cNvSpPr>
            <a:spLocks noGrp="1"/>
          </p:cNvSpPr>
          <p:nvPr>
            <p:ph type="ftr" sz="quarter" idx="11"/>
          </p:nvPr>
        </p:nvSpPr>
        <p:spPr/>
        <p:txBody>
          <a:bodyPr/>
          <a:lstStyle/>
          <a:p>
            <a:r>
              <a:rPr lang="sv-SE"/>
              <a:t>Jan Lindvall 2023</a:t>
            </a:r>
          </a:p>
        </p:txBody>
      </p:sp>
      <p:sp>
        <p:nvSpPr>
          <p:cNvPr id="3" name="Platshållare för bildnummer 2">
            <a:extLst>
              <a:ext uri="{FF2B5EF4-FFF2-40B4-BE49-F238E27FC236}">
                <a16:creationId xmlns:a16="http://schemas.microsoft.com/office/drawing/2014/main" id="{5010DF67-48A1-7745-AE6D-229C9C804CA8}"/>
              </a:ext>
            </a:extLst>
          </p:cNvPr>
          <p:cNvSpPr>
            <a:spLocks noGrp="1"/>
          </p:cNvSpPr>
          <p:nvPr>
            <p:ph type="sldNum" sz="quarter" idx="12"/>
          </p:nvPr>
        </p:nvSpPr>
        <p:spPr/>
        <p:txBody>
          <a:bodyPr/>
          <a:lstStyle/>
          <a:p>
            <a:fld id="{C1EC4A1D-46CD-AF41-AFDA-2BB93675DBE6}" type="slidenum">
              <a:rPr lang="sv-SE" smtClean="0"/>
              <a:t>37</a:t>
            </a:fld>
            <a:endParaRPr lang="sv-SE"/>
          </a:p>
        </p:txBody>
      </p:sp>
    </p:spTree>
    <p:extLst>
      <p:ext uri="{BB962C8B-B14F-4D97-AF65-F5344CB8AC3E}">
        <p14:creationId xmlns:p14="http://schemas.microsoft.com/office/powerpoint/2010/main" val="3775862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a:srcRect t="-119057" b="-119057"/>
          <a:stretch>
            <a:fillRect/>
          </a:stretch>
        </p:blipFill>
        <p:spPr>
          <a:xfrm>
            <a:off x="2490788" y="2698753"/>
            <a:ext cx="4167188" cy="2247404"/>
          </a:xfrm>
        </p:spPr>
      </p:pic>
      <p:sp>
        <p:nvSpPr>
          <p:cNvPr id="3" name="Rubrik 2"/>
          <p:cNvSpPr>
            <a:spLocks noGrp="1"/>
          </p:cNvSpPr>
          <p:nvPr>
            <p:ph type="title"/>
          </p:nvPr>
        </p:nvSpPr>
        <p:spPr/>
        <p:txBody>
          <a:bodyPr>
            <a:noAutofit/>
          </a:bodyPr>
          <a:lstStyle/>
          <a:p>
            <a:r>
              <a:rPr lang="sv-SE" sz="1575" dirty="0" err="1"/>
              <a:t>Code</a:t>
            </a:r>
            <a:r>
              <a:rPr lang="sv-SE" sz="1575" dirty="0"/>
              <a:t> String (Kontosträng)/</a:t>
            </a:r>
            <a:r>
              <a:rPr lang="sv-SE" sz="1575" b="1" dirty="0" err="1"/>
              <a:t>Field</a:t>
            </a:r>
            <a:r>
              <a:rPr lang="sv-SE" sz="1575" dirty="0"/>
              <a:t>.”</a:t>
            </a:r>
            <a:r>
              <a:rPr lang="sv-SE" sz="1575" dirty="0" err="1"/>
              <a:t>Transaction</a:t>
            </a:r>
            <a:r>
              <a:rPr lang="sv-SE" sz="1575" dirty="0"/>
              <a:t> </a:t>
            </a:r>
            <a:r>
              <a:rPr lang="sv-SE" sz="1575" dirty="0" err="1"/>
              <a:t>identity</a:t>
            </a:r>
            <a:r>
              <a:rPr lang="sv-SE" sz="1575" dirty="0"/>
              <a:t>”, cf. Social </a:t>
            </a:r>
            <a:r>
              <a:rPr lang="sv-SE" sz="1575" dirty="0" err="1"/>
              <a:t>Security</a:t>
            </a:r>
            <a:r>
              <a:rPr lang="sv-SE" sz="1575" dirty="0"/>
              <a:t> </a:t>
            </a:r>
            <a:r>
              <a:rPr lang="sv-SE" sz="1575" dirty="0" err="1"/>
              <a:t>Number</a:t>
            </a:r>
            <a:r>
              <a:rPr lang="sv-SE" sz="1575" dirty="0"/>
              <a:t>  </a:t>
            </a:r>
          </a:p>
        </p:txBody>
      </p:sp>
      <p:sp>
        <p:nvSpPr>
          <p:cNvPr id="5" name="Platshållare för sidfot 4"/>
          <p:cNvSpPr>
            <a:spLocks noGrp="1"/>
          </p:cNvSpPr>
          <p:nvPr>
            <p:ph type="ftr" sz="quarter" idx="11"/>
          </p:nvPr>
        </p:nvSpPr>
        <p:spPr/>
        <p:txBody>
          <a:bodyPr/>
          <a:lstStyle/>
          <a:p>
            <a:r>
              <a:rPr lang="sv-SE"/>
              <a:t>Jan Lindvall 2023</a:t>
            </a:r>
          </a:p>
        </p:txBody>
      </p:sp>
      <p:sp>
        <p:nvSpPr>
          <p:cNvPr id="2" name="Platshållare för bildnummer 1">
            <a:extLst>
              <a:ext uri="{FF2B5EF4-FFF2-40B4-BE49-F238E27FC236}">
                <a16:creationId xmlns:a16="http://schemas.microsoft.com/office/drawing/2014/main" id="{B644E6DB-C083-2040-AF53-20637D8C6325}"/>
              </a:ext>
            </a:extLst>
          </p:cNvPr>
          <p:cNvSpPr>
            <a:spLocks noGrp="1"/>
          </p:cNvSpPr>
          <p:nvPr>
            <p:ph type="sldNum" sz="quarter" idx="12"/>
          </p:nvPr>
        </p:nvSpPr>
        <p:spPr/>
        <p:txBody>
          <a:bodyPr/>
          <a:lstStyle/>
          <a:p>
            <a:fld id="{C1EC4A1D-46CD-AF41-AFDA-2BB93675DBE6}" type="slidenum">
              <a:rPr lang="sv-SE" smtClean="0"/>
              <a:t>38</a:t>
            </a:fld>
            <a:endParaRPr lang="sv-SE"/>
          </a:p>
        </p:txBody>
      </p:sp>
    </p:spTree>
    <p:extLst>
      <p:ext uri="{BB962C8B-B14F-4D97-AF65-F5344CB8AC3E}">
        <p14:creationId xmlns:p14="http://schemas.microsoft.com/office/powerpoint/2010/main" val="117088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151FDE-969D-9148-9575-9907A26774CE}"/>
              </a:ext>
            </a:extLst>
          </p:cNvPr>
          <p:cNvSpPr>
            <a:spLocks noGrp="1"/>
          </p:cNvSpPr>
          <p:nvPr>
            <p:ph type="title"/>
          </p:nvPr>
        </p:nvSpPr>
        <p:spPr/>
        <p:txBody>
          <a:bodyPr/>
          <a:lstStyle/>
          <a:p>
            <a:r>
              <a:rPr lang="sv-SE" b="1" dirty="0" err="1"/>
              <a:t>More</a:t>
            </a:r>
            <a:r>
              <a:rPr lang="sv-SE" dirty="0"/>
              <a:t> data is not </a:t>
            </a:r>
            <a:r>
              <a:rPr lang="sv-SE" dirty="0" err="1"/>
              <a:t>always</a:t>
            </a:r>
            <a:r>
              <a:rPr lang="sv-SE" dirty="0"/>
              <a:t> </a:t>
            </a:r>
            <a:r>
              <a:rPr lang="sv-SE" dirty="0" err="1"/>
              <a:t>better</a:t>
            </a:r>
            <a:r>
              <a:rPr lang="sv-SE" dirty="0"/>
              <a:t>… </a:t>
            </a:r>
            <a:r>
              <a:rPr lang="sv-SE" dirty="0" err="1"/>
              <a:t>need</a:t>
            </a:r>
            <a:r>
              <a:rPr lang="sv-SE" dirty="0"/>
              <a:t> </a:t>
            </a:r>
            <a:r>
              <a:rPr lang="sv-SE" dirty="0" err="1"/>
              <a:t>of</a:t>
            </a:r>
            <a:r>
              <a:rPr lang="sv-SE" dirty="0"/>
              <a:t> smart data</a:t>
            </a:r>
          </a:p>
        </p:txBody>
      </p:sp>
      <p:sp>
        <p:nvSpPr>
          <p:cNvPr id="3" name="Platshållare för innehåll 2">
            <a:extLst>
              <a:ext uri="{FF2B5EF4-FFF2-40B4-BE49-F238E27FC236}">
                <a16:creationId xmlns:a16="http://schemas.microsoft.com/office/drawing/2014/main" id="{6D70816F-6522-1144-92B8-5E0D89604203}"/>
              </a:ext>
            </a:extLst>
          </p:cNvPr>
          <p:cNvSpPr>
            <a:spLocks noGrp="1"/>
          </p:cNvSpPr>
          <p:nvPr>
            <p:ph idx="1"/>
          </p:nvPr>
        </p:nvSpPr>
        <p:spPr/>
        <p:txBody>
          <a:bodyPr/>
          <a:lstStyle/>
          <a:p>
            <a:pPr marL="0" indent="0">
              <a:buNone/>
            </a:pPr>
            <a:r>
              <a:rPr lang="sv-SE" dirty="0" err="1"/>
              <a:t>Including</a:t>
            </a:r>
            <a:r>
              <a:rPr lang="sv-SE" dirty="0"/>
              <a:t> extra </a:t>
            </a:r>
            <a:r>
              <a:rPr lang="sv-SE" dirty="0" err="1"/>
              <a:t>attributes</a:t>
            </a:r>
            <a:r>
              <a:rPr lang="sv-SE" dirty="0"/>
              <a:t> in a data set </a:t>
            </a:r>
            <a:r>
              <a:rPr lang="sv-SE" dirty="0" err="1"/>
              <a:t>does</a:t>
            </a:r>
            <a:r>
              <a:rPr lang="sv-SE" dirty="0"/>
              <a:t> not come </a:t>
            </a:r>
            <a:r>
              <a:rPr lang="sv-SE" dirty="0" err="1"/>
              <a:t>without</a:t>
            </a:r>
            <a:r>
              <a:rPr lang="sv-SE" dirty="0"/>
              <a:t> </a:t>
            </a:r>
            <a:r>
              <a:rPr lang="sv-SE" dirty="0" err="1"/>
              <a:t>cost</a:t>
            </a:r>
            <a:r>
              <a:rPr lang="sv-SE" dirty="0"/>
              <a:t>.</a:t>
            </a:r>
          </a:p>
          <a:p>
            <a:endParaRPr lang="sv-SE" dirty="0"/>
          </a:p>
          <a:p>
            <a:pPr marL="0" indent="0">
              <a:buNone/>
            </a:pPr>
            <a:r>
              <a:rPr lang="sv-SE" dirty="0"/>
              <a:t>1) extra </a:t>
            </a:r>
            <a:r>
              <a:rPr lang="sv-SE" dirty="0" err="1"/>
              <a:t>time</a:t>
            </a:r>
            <a:r>
              <a:rPr lang="sv-SE" dirty="0"/>
              <a:t> and </a:t>
            </a:r>
            <a:r>
              <a:rPr lang="sv-SE" dirty="0" err="1"/>
              <a:t>effort</a:t>
            </a:r>
            <a:r>
              <a:rPr lang="sv-SE" dirty="0"/>
              <a:t> in </a:t>
            </a:r>
            <a:r>
              <a:rPr lang="sv-SE" dirty="0" err="1"/>
              <a:t>collecting</a:t>
            </a:r>
            <a:r>
              <a:rPr lang="sv-SE" dirty="0"/>
              <a:t> and </a:t>
            </a:r>
            <a:r>
              <a:rPr lang="sv-SE" dirty="0" err="1"/>
              <a:t>quality</a:t>
            </a:r>
            <a:r>
              <a:rPr lang="sv-SE" dirty="0"/>
              <a:t> </a:t>
            </a:r>
            <a:r>
              <a:rPr lang="sv-SE" dirty="0" err="1"/>
              <a:t>checking</a:t>
            </a:r>
            <a:r>
              <a:rPr lang="sv-SE" dirty="0"/>
              <a:t>.</a:t>
            </a:r>
          </a:p>
          <a:p>
            <a:pPr marL="0" indent="0">
              <a:buNone/>
            </a:pPr>
            <a:endParaRPr lang="sv-SE" dirty="0"/>
          </a:p>
          <a:p>
            <a:pPr marL="0" indent="0">
              <a:buNone/>
            </a:pPr>
            <a:r>
              <a:rPr lang="sv-SE" dirty="0"/>
              <a:t>2) </a:t>
            </a:r>
            <a:r>
              <a:rPr lang="sv-SE" dirty="0" err="1"/>
              <a:t>including</a:t>
            </a:r>
            <a:r>
              <a:rPr lang="sv-SE" dirty="0"/>
              <a:t> irrelevant or </a:t>
            </a:r>
            <a:r>
              <a:rPr lang="sv-SE" dirty="0" err="1"/>
              <a:t>redudant</a:t>
            </a:r>
            <a:r>
              <a:rPr lang="sv-SE" dirty="0"/>
              <a:t> </a:t>
            </a:r>
            <a:r>
              <a:rPr lang="sv-SE" dirty="0" err="1"/>
              <a:t>can</a:t>
            </a:r>
            <a:r>
              <a:rPr lang="sv-SE" dirty="0"/>
              <a:t> </a:t>
            </a:r>
            <a:r>
              <a:rPr lang="sv-SE" dirty="0" err="1"/>
              <a:t>have</a:t>
            </a:r>
            <a:r>
              <a:rPr lang="sv-SE" dirty="0"/>
              <a:t> negative </a:t>
            </a:r>
            <a:r>
              <a:rPr lang="sv-SE" dirty="0" err="1"/>
              <a:t>effect</a:t>
            </a:r>
            <a:r>
              <a:rPr lang="sv-SE" dirty="0"/>
              <a:t> on </a:t>
            </a:r>
            <a:r>
              <a:rPr lang="sv-SE" dirty="0" err="1"/>
              <a:t>performance</a:t>
            </a:r>
            <a:r>
              <a:rPr lang="sv-SE" dirty="0"/>
              <a:t> (”</a:t>
            </a:r>
            <a:r>
              <a:rPr lang="sv-SE" dirty="0" err="1"/>
              <a:t>Noise</a:t>
            </a:r>
            <a:r>
              <a:rPr lang="sv-SE" dirty="0"/>
              <a:t>”!) </a:t>
            </a:r>
          </a:p>
          <a:p>
            <a:pPr marL="0" indent="0">
              <a:buNone/>
            </a:pPr>
            <a:endParaRPr lang="sv-SE" dirty="0"/>
          </a:p>
          <a:p>
            <a:pPr marL="0" indent="0">
              <a:buNone/>
            </a:pPr>
            <a:r>
              <a:rPr lang="sv-SE" sz="1800" dirty="0" err="1"/>
              <a:t>Kelleher</a:t>
            </a:r>
            <a:r>
              <a:rPr lang="sv-SE" sz="1800" dirty="0"/>
              <a:t> &amp; </a:t>
            </a:r>
            <a:r>
              <a:rPr lang="sv-SE" sz="1800" dirty="0" err="1"/>
              <a:t>Tierney</a:t>
            </a:r>
            <a:r>
              <a:rPr lang="sv-SE" sz="1800" dirty="0"/>
              <a:t> (2018. p 39) Data Science</a:t>
            </a:r>
          </a:p>
          <a:p>
            <a:pPr marL="0" indent="0">
              <a:buNone/>
            </a:pPr>
            <a:endParaRPr lang="sv-SE" dirty="0"/>
          </a:p>
        </p:txBody>
      </p:sp>
      <p:sp>
        <p:nvSpPr>
          <p:cNvPr id="4" name="Platshållare för sidfot 3">
            <a:extLst>
              <a:ext uri="{FF2B5EF4-FFF2-40B4-BE49-F238E27FC236}">
                <a16:creationId xmlns:a16="http://schemas.microsoft.com/office/drawing/2014/main" id="{5FDBF604-C103-B643-9127-68BEBEC29128}"/>
              </a:ext>
            </a:extLst>
          </p:cNvPr>
          <p:cNvSpPr>
            <a:spLocks noGrp="1"/>
          </p:cNvSpPr>
          <p:nvPr>
            <p:ph type="ftr" sz="quarter" idx="11"/>
          </p:nvPr>
        </p:nvSpPr>
        <p:spPr/>
        <p:txBody>
          <a:bodyPr/>
          <a:lstStyle/>
          <a:p>
            <a:r>
              <a:rPr lang="sv-SE"/>
              <a:t>Jan Lindvall 2023</a:t>
            </a:r>
          </a:p>
        </p:txBody>
      </p:sp>
      <p:sp>
        <p:nvSpPr>
          <p:cNvPr id="5" name="Platshållare för bildnummer 4">
            <a:extLst>
              <a:ext uri="{FF2B5EF4-FFF2-40B4-BE49-F238E27FC236}">
                <a16:creationId xmlns:a16="http://schemas.microsoft.com/office/drawing/2014/main" id="{64F291A3-B957-4A48-8CA6-A63689C4F81F}"/>
              </a:ext>
            </a:extLst>
          </p:cNvPr>
          <p:cNvSpPr>
            <a:spLocks noGrp="1"/>
          </p:cNvSpPr>
          <p:nvPr>
            <p:ph type="sldNum" sz="quarter" idx="12"/>
          </p:nvPr>
        </p:nvSpPr>
        <p:spPr/>
        <p:txBody>
          <a:bodyPr/>
          <a:lstStyle/>
          <a:p>
            <a:fld id="{36053086-40E5-4673-9B4A-FC81B10CE5DE}" type="slidenum">
              <a:rPr lang="sv-SE" smtClean="0"/>
              <a:t>39</a:t>
            </a:fld>
            <a:endParaRPr lang="sv-SE"/>
          </a:p>
        </p:txBody>
      </p:sp>
    </p:spTree>
    <p:extLst>
      <p:ext uri="{BB962C8B-B14F-4D97-AF65-F5344CB8AC3E}">
        <p14:creationId xmlns:p14="http://schemas.microsoft.com/office/powerpoint/2010/main" val="164156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888E5D-0A55-FA4C-9BAD-ECB0E69F4A60}"/>
              </a:ext>
            </a:extLst>
          </p:cNvPr>
          <p:cNvSpPr>
            <a:spLocks noGrp="1"/>
          </p:cNvSpPr>
          <p:nvPr>
            <p:ph type="title"/>
          </p:nvPr>
        </p:nvSpPr>
        <p:spPr/>
        <p:txBody>
          <a:bodyPr/>
          <a:lstStyle/>
          <a:p>
            <a:r>
              <a:rPr lang="sv-SE" dirty="0"/>
              <a:t>Situation: Volvo</a:t>
            </a:r>
          </a:p>
        </p:txBody>
      </p:sp>
      <p:pic>
        <p:nvPicPr>
          <p:cNvPr id="5" name="Platshållare för innehåll 4">
            <a:extLst>
              <a:ext uri="{FF2B5EF4-FFF2-40B4-BE49-F238E27FC236}">
                <a16:creationId xmlns:a16="http://schemas.microsoft.com/office/drawing/2014/main" id="{BA176AC0-87E7-F049-9EFD-D60BF122D939}"/>
              </a:ext>
            </a:extLst>
          </p:cNvPr>
          <p:cNvPicPr>
            <a:picLocks noGrp="1" noChangeAspect="1"/>
          </p:cNvPicPr>
          <p:nvPr>
            <p:ph idx="1"/>
          </p:nvPr>
        </p:nvPicPr>
        <p:blipFill>
          <a:blip r:embed="rId2"/>
          <a:stretch>
            <a:fillRect/>
          </a:stretch>
        </p:blipFill>
        <p:spPr>
          <a:xfrm>
            <a:off x="1015253" y="2226469"/>
            <a:ext cx="7678271" cy="3263504"/>
          </a:xfrm>
        </p:spPr>
      </p:pic>
      <p:sp>
        <p:nvSpPr>
          <p:cNvPr id="3" name="Platshållare för sidfot 2">
            <a:extLst>
              <a:ext uri="{FF2B5EF4-FFF2-40B4-BE49-F238E27FC236}">
                <a16:creationId xmlns:a16="http://schemas.microsoft.com/office/drawing/2014/main" id="{CC5148C2-110C-EC44-8B21-11B8918FE312}"/>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D89E9506-EDCA-7D42-BF4A-046CDF60B832}"/>
              </a:ext>
            </a:extLst>
          </p:cNvPr>
          <p:cNvSpPr>
            <a:spLocks noGrp="1"/>
          </p:cNvSpPr>
          <p:nvPr>
            <p:ph type="sldNum" sz="quarter" idx="12"/>
          </p:nvPr>
        </p:nvSpPr>
        <p:spPr/>
        <p:txBody>
          <a:bodyPr/>
          <a:lstStyle/>
          <a:p>
            <a:fld id="{36053086-40E5-4673-9B4A-FC81B10CE5DE}" type="slidenum">
              <a:rPr lang="sv-SE" smtClean="0"/>
              <a:t>4</a:t>
            </a:fld>
            <a:endParaRPr lang="sv-SE"/>
          </a:p>
        </p:txBody>
      </p:sp>
    </p:spTree>
    <p:extLst>
      <p:ext uri="{BB962C8B-B14F-4D97-AF65-F5344CB8AC3E}">
        <p14:creationId xmlns:p14="http://schemas.microsoft.com/office/powerpoint/2010/main" val="2415921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95277E-925B-A040-ADAF-0200340B5A67}"/>
              </a:ext>
            </a:extLst>
          </p:cNvPr>
          <p:cNvSpPr>
            <a:spLocks noGrp="1"/>
          </p:cNvSpPr>
          <p:nvPr>
            <p:ph type="title"/>
          </p:nvPr>
        </p:nvSpPr>
        <p:spPr/>
        <p:txBody>
          <a:bodyPr/>
          <a:lstStyle/>
          <a:p>
            <a:r>
              <a:rPr lang="sv-SE" dirty="0" err="1"/>
              <a:t>What</a:t>
            </a:r>
            <a:r>
              <a:rPr lang="sv-SE" dirty="0"/>
              <a:t> it is…</a:t>
            </a:r>
          </a:p>
        </p:txBody>
      </p:sp>
      <p:sp>
        <p:nvSpPr>
          <p:cNvPr id="3" name="Platshållare för innehåll 2">
            <a:extLst>
              <a:ext uri="{FF2B5EF4-FFF2-40B4-BE49-F238E27FC236}">
                <a16:creationId xmlns:a16="http://schemas.microsoft.com/office/drawing/2014/main" id="{EB2045D0-C453-CD4E-B95C-2DAC47E0A57E}"/>
              </a:ext>
            </a:extLst>
          </p:cNvPr>
          <p:cNvSpPr>
            <a:spLocks noGrp="1"/>
          </p:cNvSpPr>
          <p:nvPr>
            <p:ph idx="1"/>
          </p:nvPr>
        </p:nvSpPr>
        <p:spPr/>
        <p:txBody>
          <a:bodyPr/>
          <a:lstStyle/>
          <a:p>
            <a:pPr marL="0" indent="0">
              <a:buNone/>
            </a:pPr>
            <a:r>
              <a:rPr lang="sv-SE" dirty="0"/>
              <a:t>”The term “data </a:t>
            </a:r>
            <a:r>
              <a:rPr lang="sv-SE" dirty="0" err="1"/>
              <a:t>quality</a:t>
            </a:r>
            <a:r>
              <a:rPr lang="sv-SE" dirty="0"/>
              <a:t>” </a:t>
            </a:r>
            <a:r>
              <a:rPr lang="sv-SE" dirty="0" err="1"/>
              <a:t>relates</a:t>
            </a:r>
            <a:r>
              <a:rPr lang="sv-SE" dirty="0"/>
              <a:t> to the </a:t>
            </a:r>
            <a:r>
              <a:rPr lang="sv-SE" b="1" dirty="0" err="1"/>
              <a:t>processes</a:t>
            </a:r>
            <a:r>
              <a:rPr lang="sv-SE" b="1" dirty="0"/>
              <a:t> and </a:t>
            </a:r>
            <a:r>
              <a:rPr lang="sv-SE" b="1" dirty="0" err="1"/>
              <a:t>technologies</a:t>
            </a:r>
            <a:r>
              <a:rPr lang="sv-SE" b="1" dirty="0"/>
              <a:t> </a:t>
            </a:r>
            <a:r>
              <a:rPr lang="sv-SE" dirty="0"/>
              <a:t>for </a:t>
            </a:r>
            <a:r>
              <a:rPr lang="sv-SE" dirty="0" err="1"/>
              <a:t>identifying</a:t>
            </a:r>
            <a:r>
              <a:rPr lang="sv-SE" dirty="0"/>
              <a:t>, </a:t>
            </a:r>
            <a:r>
              <a:rPr lang="sv-SE" dirty="0" err="1"/>
              <a:t>understanding</a:t>
            </a:r>
            <a:r>
              <a:rPr lang="sv-SE" dirty="0"/>
              <a:t> and </a:t>
            </a:r>
            <a:r>
              <a:rPr lang="sv-SE" b="1" dirty="0" err="1"/>
              <a:t>correcting</a:t>
            </a:r>
            <a:r>
              <a:rPr lang="sv-SE" b="1" dirty="0"/>
              <a:t> </a:t>
            </a:r>
            <a:r>
              <a:rPr lang="sv-SE" b="1" dirty="0" err="1"/>
              <a:t>flaws</a:t>
            </a:r>
            <a:r>
              <a:rPr lang="sv-SE" b="1" dirty="0"/>
              <a:t> in data </a:t>
            </a:r>
            <a:r>
              <a:rPr lang="sv-SE" dirty="0" err="1"/>
              <a:t>that</a:t>
            </a:r>
            <a:r>
              <a:rPr lang="sv-SE" dirty="0"/>
              <a:t> support </a:t>
            </a:r>
            <a:r>
              <a:rPr lang="sv-SE" dirty="0" err="1"/>
              <a:t>effective</a:t>
            </a:r>
            <a:r>
              <a:rPr lang="sv-SE" dirty="0"/>
              <a:t> data and </a:t>
            </a:r>
            <a:r>
              <a:rPr lang="sv-SE" dirty="0" err="1"/>
              <a:t>analytics</a:t>
            </a:r>
            <a:r>
              <a:rPr lang="sv-SE" dirty="0"/>
              <a:t> </a:t>
            </a:r>
            <a:r>
              <a:rPr lang="sv-SE" dirty="0" err="1"/>
              <a:t>governance</a:t>
            </a:r>
            <a:r>
              <a:rPr lang="sv-SE" dirty="0"/>
              <a:t> </a:t>
            </a:r>
            <a:r>
              <a:rPr lang="sv-SE" dirty="0" err="1"/>
              <a:t>across</a:t>
            </a:r>
            <a:r>
              <a:rPr lang="sv-SE" dirty="0"/>
              <a:t> </a:t>
            </a:r>
            <a:r>
              <a:rPr lang="sv-SE" dirty="0" err="1"/>
              <a:t>operational</a:t>
            </a:r>
            <a:r>
              <a:rPr lang="sv-SE" dirty="0"/>
              <a:t> business </a:t>
            </a:r>
            <a:r>
              <a:rPr lang="sv-SE" dirty="0" err="1"/>
              <a:t>processes</a:t>
            </a:r>
            <a:r>
              <a:rPr lang="sv-SE" dirty="0"/>
              <a:t> and decision </a:t>
            </a:r>
            <a:r>
              <a:rPr lang="sv-SE" dirty="0" err="1"/>
              <a:t>making</a:t>
            </a:r>
            <a:r>
              <a:rPr lang="sv-SE" dirty="0"/>
              <a:t>. </a:t>
            </a:r>
          </a:p>
          <a:p>
            <a:pPr marL="0" indent="0">
              <a:buNone/>
            </a:pPr>
            <a:endParaRPr lang="sv-SE" dirty="0"/>
          </a:p>
          <a:p>
            <a:pPr marL="0" indent="0">
              <a:buNone/>
            </a:pPr>
            <a:r>
              <a:rPr lang="sv-SE" sz="2000" dirty="0"/>
              <a:t>Gartner, 2020, ”Magic </a:t>
            </a:r>
            <a:r>
              <a:rPr lang="sv-SE" sz="2000" dirty="0" err="1"/>
              <a:t>Quadrant</a:t>
            </a:r>
            <a:r>
              <a:rPr lang="sv-SE" sz="2000" dirty="0"/>
              <a:t> for Data </a:t>
            </a:r>
            <a:r>
              <a:rPr lang="sv-SE" sz="2000" dirty="0" err="1"/>
              <a:t>Quality</a:t>
            </a:r>
            <a:r>
              <a:rPr lang="sv-SE" sz="2000" dirty="0"/>
              <a:t> Solutions. </a:t>
            </a:r>
          </a:p>
        </p:txBody>
      </p:sp>
      <p:sp>
        <p:nvSpPr>
          <p:cNvPr id="4" name="Platshållare för sidfot 3">
            <a:extLst>
              <a:ext uri="{FF2B5EF4-FFF2-40B4-BE49-F238E27FC236}">
                <a16:creationId xmlns:a16="http://schemas.microsoft.com/office/drawing/2014/main" id="{23FB6D67-ADBF-B845-9B56-738E43B4EFEE}"/>
              </a:ext>
            </a:extLst>
          </p:cNvPr>
          <p:cNvSpPr>
            <a:spLocks noGrp="1"/>
          </p:cNvSpPr>
          <p:nvPr>
            <p:ph type="ftr" sz="quarter" idx="11"/>
          </p:nvPr>
        </p:nvSpPr>
        <p:spPr/>
        <p:txBody>
          <a:bodyPr/>
          <a:lstStyle/>
          <a:p>
            <a:r>
              <a:rPr lang="sv-SE"/>
              <a:t>Jan Lindvall 2023</a:t>
            </a:r>
          </a:p>
        </p:txBody>
      </p:sp>
      <p:sp>
        <p:nvSpPr>
          <p:cNvPr id="5" name="Platshållare för bildnummer 4">
            <a:extLst>
              <a:ext uri="{FF2B5EF4-FFF2-40B4-BE49-F238E27FC236}">
                <a16:creationId xmlns:a16="http://schemas.microsoft.com/office/drawing/2014/main" id="{2497C6C9-F13C-5244-8BC9-4B197A8E7A52}"/>
              </a:ext>
            </a:extLst>
          </p:cNvPr>
          <p:cNvSpPr>
            <a:spLocks noGrp="1"/>
          </p:cNvSpPr>
          <p:nvPr>
            <p:ph type="sldNum" sz="quarter" idx="12"/>
          </p:nvPr>
        </p:nvSpPr>
        <p:spPr/>
        <p:txBody>
          <a:bodyPr/>
          <a:lstStyle/>
          <a:p>
            <a:fld id="{36053086-40E5-4673-9B4A-FC81B10CE5DE}" type="slidenum">
              <a:rPr lang="sv-SE" smtClean="0"/>
              <a:t>40</a:t>
            </a:fld>
            <a:endParaRPr lang="sv-SE"/>
          </a:p>
        </p:txBody>
      </p:sp>
    </p:spTree>
    <p:extLst>
      <p:ext uri="{BB962C8B-B14F-4D97-AF65-F5344CB8AC3E}">
        <p14:creationId xmlns:p14="http://schemas.microsoft.com/office/powerpoint/2010/main" val="3047217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D3E5C1-AE8B-8E4E-AFE2-AC6DA25B5273}"/>
              </a:ext>
            </a:extLst>
          </p:cNvPr>
          <p:cNvSpPr>
            <a:spLocks noGrp="1"/>
          </p:cNvSpPr>
          <p:nvPr>
            <p:ph type="title"/>
          </p:nvPr>
        </p:nvSpPr>
        <p:spPr/>
        <p:txBody>
          <a:bodyPr/>
          <a:lstStyle/>
          <a:p>
            <a:r>
              <a:rPr lang="sv-SE" dirty="0" err="1"/>
              <a:t>What</a:t>
            </a:r>
            <a:r>
              <a:rPr lang="sv-SE" dirty="0"/>
              <a:t> is data </a:t>
            </a:r>
            <a:r>
              <a:rPr lang="sv-SE" dirty="0" err="1"/>
              <a:t>quality</a:t>
            </a:r>
            <a:r>
              <a:rPr lang="sv-SE" dirty="0"/>
              <a:t>?</a:t>
            </a:r>
            <a:br>
              <a:rPr lang="sv-SE" dirty="0"/>
            </a:br>
            <a:endParaRPr lang="sv-SE" dirty="0"/>
          </a:p>
        </p:txBody>
      </p:sp>
      <p:sp>
        <p:nvSpPr>
          <p:cNvPr id="3" name="Platshållare för innehåll 2">
            <a:extLst>
              <a:ext uri="{FF2B5EF4-FFF2-40B4-BE49-F238E27FC236}">
                <a16:creationId xmlns:a16="http://schemas.microsoft.com/office/drawing/2014/main" id="{D5772458-9841-C14B-8ADF-5835BEE18ED1}"/>
              </a:ext>
            </a:extLst>
          </p:cNvPr>
          <p:cNvSpPr>
            <a:spLocks noGrp="1"/>
          </p:cNvSpPr>
          <p:nvPr>
            <p:ph idx="1"/>
          </p:nvPr>
        </p:nvSpPr>
        <p:spPr/>
        <p:txBody>
          <a:bodyPr/>
          <a:lstStyle/>
          <a:p>
            <a:pPr marL="0" indent="0">
              <a:buNone/>
            </a:pPr>
            <a:r>
              <a:rPr lang="sv-SE" dirty="0"/>
              <a:t>”Data </a:t>
            </a:r>
            <a:r>
              <a:rPr lang="sv-SE" dirty="0" err="1"/>
              <a:t>quality</a:t>
            </a:r>
            <a:r>
              <a:rPr lang="sv-SE" dirty="0"/>
              <a:t> </a:t>
            </a:r>
            <a:r>
              <a:rPr lang="sv-SE" dirty="0" err="1"/>
              <a:t>enables</a:t>
            </a:r>
            <a:r>
              <a:rPr lang="sv-SE" dirty="0"/>
              <a:t> </a:t>
            </a:r>
            <a:r>
              <a:rPr lang="sv-SE" dirty="0" err="1"/>
              <a:t>you</a:t>
            </a:r>
            <a:r>
              <a:rPr lang="sv-SE" dirty="0"/>
              <a:t> to </a:t>
            </a:r>
            <a:r>
              <a:rPr lang="sv-SE" dirty="0" err="1"/>
              <a:t>cleanse</a:t>
            </a:r>
            <a:r>
              <a:rPr lang="sv-SE" dirty="0"/>
              <a:t> and </a:t>
            </a:r>
            <a:r>
              <a:rPr lang="sv-SE" dirty="0" err="1"/>
              <a:t>manage</a:t>
            </a:r>
            <a:r>
              <a:rPr lang="sv-SE" dirty="0"/>
              <a:t> data </a:t>
            </a:r>
            <a:r>
              <a:rPr lang="sv-SE" dirty="0" err="1"/>
              <a:t>while</a:t>
            </a:r>
            <a:r>
              <a:rPr lang="sv-SE" dirty="0"/>
              <a:t> </a:t>
            </a:r>
            <a:r>
              <a:rPr lang="sv-SE" dirty="0" err="1"/>
              <a:t>making</a:t>
            </a:r>
            <a:r>
              <a:rPr lang="sv-SE" dirty="0"/>
              <a:t> it </a:t>
            </a:r>
            <a:r>
              <a:rPr lang="sv-SE" dirty="0" err="1"/>
              <a:t>available</a:t>
            </a:r>
            <a:r>
              <a:rPr lang="sv-SE" dirty="0"/>
              <a:t> </a:t>
            </a:r>
            <a:r>
              <a:rPr lang="sv-SE" dirty="0" err="1"/>
              <a:t>across</a:t>
            </a:r>
            <a:r>
              <a:rPr lang="sv-SE" dirty="0"/>
              <a:t> </a:t>
            </a:r>
            <a:r>
              <a:rPr lang="sv-SE" dirty="0" err="1"/>
              <a:t>your</a:t>
            </a:r>
            <a:r>
              <a:rPr lang="sv-SE" dirty="0"/>
              <a:t> </a:t>
            </a:r>
            <a:r>
              <a:rPr lang="sv-SE" dirty="0" err="1"/>
              <a:t>organization</a:t>
            </a:r>
            <a:r>
              <a:rPr lang="sv-SE" dirty="0"/>
              <a:t>. </a:t>
            </a:r>
            <a:r>
              <a:rPr lang="sv-SE" dirty="0" err="1"/>
              <a:t>High-quality</a:t>
            </a:r>
            <a:r>
              <a:rPr lang="sv-SE" dirty="0"/>
              <a:t> data </a:t>
            </a:r>
            <a:r>
              <a:rPr lang="sv-SE" dirty="0" err="1"/>
              <a:t>enables</a:t>
            </a:r>
            <a:r>
              <a:rPr lang="sv-SE" dirty="0"/>
              <a:t> </a:t>
            </a:r>
            <a:r>
              <a:rPr lang="sv-SE" dirty="0" err="1"/>
              <a:t>strategic</a:t>
            </a:r>
            <a:r>
              <a:rPr lang="sv-SE" dirty="0"/>
              <a:t> systems to </a:t>
            </a:r>
            <a:r>
              <a:rPr lang="sv-SE" dirty="0" err="1"/>
              <a:t>integrate</a:t>
            </a:r>
            <a:r>
              <a:rPr lang="sv-SE" dirty="0"/>
              <a:t> all </a:t>
            </a:r>
            <a:r>
              <a:rPr lang="sv-SE" dirty="0" err="1"/>
              <a:t>related</a:t>
            </a:r>
            <a:r>
              <a:rPr lang="sv-SE" dirty="0"/>
              <a:t> data to </a:t>
            </a:r>
            <a:r>
              <a:rPr lang="sv-SE" dirty="0" err="1"/>
              <a:t>provide</a:t>
            </a:r>
            <a:r>
              <a:rPr lang="sv-SE" dirty="0"/>
              <a:t> a </a:t>
            </a:r>
            <a:r>
              <a:rPr lang="sv-SE" dirty="0" err="1"/>
              <a:t>complete</a:t>
            </a:r>
            <a:r>
              <a:rPr lang="sv-SE" dirty="0"/>
              <a:t> </a:t>
            </a:r>
            <a:r>
              <a:rPr lang="sv-SE" dirty="0" err="1"/>
              <a:t>view</a:t>
            </a:r>
            <a:r>
              <a:rPr lang="sv-SE" dirty="0"/>
              <a:t> </a:t>
            </a:r>
            <a:r>
              <a:rPr lang="sv-SE" dirty="0" err="1"/>
              <a:t>of</a:t>
            </a:r>
            <a:r>
              <a:rPr lang="sv-SE" dirty="0"/>
              <a:t> the </a:t>
            </a:r>
            <a:r>
              <a:rPr lang="sv-SE" dirty="0" err="1"/>
              <a:t>organization</a:t>
            </a:r>
            <a:r>
              <a:rPr lang="sv-SE" dirty="0"/>
              <a:t> and the interrelationships </a:t>
            </a:r>
            <a:r>
              <a:rPr lang="sv-SE" dirty="0" err="1"/>
              <a:t>within</a:t>
            </a:r>
            <a:r>
              <a:rPr lang="sv-SE" dirty="0"/>
              <a:t> it. </a:t>
            </a:r>
            <a:r>
              <a:rPr lang="sv-SE" b="1" dirty="0"/>
              <a:t>Data </a:t>
            </a:r>
            <a:r>
              <a:rPr lang="sv-SE" b="1" dirty="0" err="1"/>
              <a:t>quality</a:t>
            </a:r>
            <a:r>
              <a:rPr lang="sv-SE" b="1" dirty="0"/>
              <a:t> is an </a:t>
            </a:r>
            <a:r>
              <a:rPr lang="sv-SE" b="1" dirty="0" err="1"/>
              <a:t>essential</a:t>
            </a:r>
            <a:r>
              <a:rPr lang="sv-SE" b="1" dirty="0"/>
              <a:t> </a:t>
            </a:r>
            <a:r>
              <a:rPr lang="sv-SE" b="1" dirty="0" err="1"/>
              <a:t>characteristic</a:t>
            </a:r>
            <a:r>
              <a:rPr lang="sv-SE" b="1" dirty="0"/>
              <a:t> </a:t>
            </a:r>
            <a:r>
              <a:rPr lang="sv-SE" b="1" dirty="0" err="1"/>
              <a:t>that</a:t>
            </a:r>
            <a:r>
              <a:rPr lang="sv-SE" b="1" dirty="0"/>
              <a:t> </a:t>
            </a:r>
            <a:r>
              <a:rPr lang="sv-SE" b="1" dirty="0" err="1"/>
              <a:t>determines</a:t>
            </a:r>
            <a:r>
              <a:rPr lang="sv-SE" b="1" dirty="0"/>
              <a:t> the </a:t>
            </a:r>
            <a:r>
              <a:rPr lang="sv-SE" b="1" dirty="0" err="1"/>
              <a:t>reliability</a:t>
            </a:r>
            <a:r>
              <a:rPr lang="sv-SE" b="1" dirty="0"/>
              <a:t> </a:t>
            </a:r>
            <a:r>
              <a:rPr lang="sv-SE" b="1" dirty="0" err="1"/>
              <a:t>of</a:t>
            </a:r>
            <a:r>
              <a:rPr lang="sv-SE" b="1" dirty="0"/>
              <a:t> decision-</a:t>
            </a:r>
            <a:r>
              <a:rPr lang="sv-SE" b="1" dirty="0" err="1"/>
              <a:t>making</a:t>
            </a:r>
            <a:r>
              <a:rPr lang="sv-SE" b="1" dirty="0"/>
              <a:t>.</a:t>
            </a:r>
          </a:p>
          <a:p>
            <a:pPr marL="0" indent="0">
              <a:buNone/>
            </a:pPr>
            <a:endParaRPr lang="sv-SE" dirty="0"/>
          </a:p>
          <a:p>
            <a:pPr marL="0" indent="0">
              <a:buNone/>
            </a:pPr>
            <a:r>
              <a:rPr lang="sv-SE" sz="1800" dirty="0"/>
              <a:t>IBM, 2020, </a:t>
            </a:r>
            <a:r>
              <a:rPr lang="sv-SE" sz="1800" dirty="0" err="1"/>
              <a:t>What</a:t>
            </a:r>
            <a:r>
              <a:rPr lang="sv-SE" sz="1800" dirty="0"/>
              <a:t> is data </a:t>
            </a:r>
            <a:r>
              <a:rPr lang="sv-SE" sz="1800" dirty="0" err="1"/>
              <a:t>quality</a:t>
            </a:r>
            <a:r>
              <a:rPr lang="sv-SE" sz="1800" dirty="0"/>
              <a:t>? </a:t>
            </a:r>
            <a:r>
              <a:rPr lang="sv-SE" sz="1800" dirty="0" err="1"/>
              <a:t>https</a:t>
            </a:r>
            <a:r>
              <a:rPr lang="sv-SE" sz="1800" dirty="0"/>
              <a:t>://</a:t>
            </a:r>
            <a:r>
              <a:rPr lang="sv-SE" sz="1800" dirty="0" err="1"/>
              <a:t>www.ibm.com</a:t>
            </a:r>
            <a:r>
              <a:rPr lang="sv-SE" sz="1800" dirty="0"/>
              <a:t>/</a:t>
            </a:r>
            <a:r>
              <a:rPr lang="sv-SE" sz="1800" dirty="0" err="1"/>
              <a:t>analytics</a:t>
            </a:r>
            <a:r>
              <a:rPr lang="sv-SE" sz="1800" dirty="0"/>
              <a:t>/data-</a:t>
            </a:r>
            <a:r>
              <a:rPr lang="sv-SE" sz="1800" dirty="0" err="1"/>
              <a:t>quality</a:t>
            </a:r>
            <a:r>
              <a:rPr lang="sv-SE" sz="1800" dirty="0"/>
              <a:t>  </a:t>
            </a:r>
          </a:p>
        </p:txBody>
      </p:sp>
      <p:sp>
        <p:nvSpPr>
          <p:cNvPr id="4" name="Platshållare för sidfot 3">
            <a:extLst>
              <a:ext uri="{FF2B5EF4-FFF2-40B4-BE49-F238E27FC236}">
                <a16:creationId xmlns:a16="http://schemas.microsoft.com/office/drawing/2014/main" id="{8EB2749F-8C3D-E247-A850-A440F23802EC}"/>
              </a:ext>
            </a:extLst>
          </p:cNvPr>
          <p:cNvSpPr>
            <a:spLocks noGrp="1"/>
          </p:cNvSpPr>
          <p:nvPr>
            <p:ph type="ftr" sz="quarter" idx="11"/>
          </p:nvPr>
        </p:nvSpPr>
        <p:spPr/>
        <p:txBody>
          <a:bodyPr/>
          <a:lstStyle/>
          <a:p>
            <a:r>
              <a:rPr lang="sv-SE"/>
              <a:t>Jan Lindvall 2023</a:t>
            </a:r>
          </a:p>
        </p:txBody>
      </p:sp>
      <p:sp>
        <p:nvSpPr>
          <p:cNvPr id="5" name="Platshållare för bildnummer 4">
            <a:extLst>
              <a:ext uri="{FF2B5EF4-FFF2-40B4-BE49-F238E27FC236}">
                <a16:creationId xmlns:a16="http://schemas.microsoft.com/office/drawing/2014/main" id="{A960406B-A80D-5745-AA36-D5DAB14BAD69}"/>
              </a:ext>
            </a:extLst>
          </p:cNvPr>
          <p:cNvSpPr>
            <a:spLocks noGrp="1"/>
          </p:cNvSpPr>
          <p:nvPr>
            <p:ph type="sldNum" sz="quarter" idx="12"/>
          </p:nvPr>
        </p:nvSpPr>
        <p:spPr/>
        <p:txBody>
          <a:bodyPr/>
          <a:lstStyle/>
          <a:p>
            <a:fld id="{36053086-40E5-4673-9B4A-FC81B10CE5DE}" type="slidenum">
              <a:rPr lang="sv-SE" smtClean="0"/>
              <a:t>41</a:t>
            </a:fld>
            <a:endParaRPr lang="sv-SE"/>
          </a:p>
        </p:txBody>
      </p:sp>
    </p:spTree>
    <p:extLst>
      <p:ext uri="{BB962C8B-B14F-4D97-AF65-F5344CB8AC3E}">
        <p14:creationId xmlns:p14="http://schemas.microsoft.com/office/powerpoint/2010/main" val="1697666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260AF7-25DE-D741-B702-9E656DAC838A}"/>
              </a:ext>
            </a:extLst>
          </p:cNvPr>
          <p:cNvSpPr>
            <a:spLocks noGrp="1"/>
          </p:cNvSpPr>
          <p:nvPr>
            <p:ph type="title"/>
          </p:nvPr>
        </p:nvSpPr>
        <p:spPr/>
        <p:txBody>
          <a:bodyPr/>
          <a:lstStyle/>
          <a:p>
            <a:r>
              <a:rPr lang="sv-SE" dirty="0" err="1"/>
              <a:t>Why</a:t>
            </a:r>
            <a:r>
              <a:rPr lang="sv-SE" dirty="0"/>
              <a:t> data </a:t>
            </a:r>
            <a:r>
              <a:rPr lang="sv-SE" dirty="0" err="1"/>
              <a:t>quality</a:t>
            </a:r>
            <a:r>
              <a:rPr lang="sv-SE" dirty="0"/>
              <a:t> is so </a:t>
            </a:r>
            <a:r>
              <a:rPr lang="sv-SE" dirty="0" err="1"/>
              <a:t>important</a:t>
            </a:r>
            <a:r>
              <a:rPr lang="sv-SE" dirty="0"/>
              <a:t> </a:t>
            </a:r>
            <a:r>
              <a:rPr lang="sv-SE" dirty="0" err="1"/>
              <a:t>now</a:t>
            </a:r>
            <a:r>
              <a:rPr lang="sv-SE" dirty="0"/>
              <a:t>…</a:t>
            </a:r>
          </a:p>
        </p:txBody>
      </p:sp>
      <p:sp>
        <p:nvSpPr>
          <p:cNvPr id="3" name="Platshållare för innehåll 2">
            <a:extLst>
              <a:ext uri="{FF2B5EF4-FFF2-40B4-BE49-F238E27FC236}">
                <a16:creationId xmlns:a16="http://schemas.microsoft.com/office/drawing/2014/main" id="{F5022383-EE09-934A-BBEC-3B4F53CA0D80}"/>
              </a:ext>
            </a:extLst>
          </p:cNvPr>
          <p:cNvSpPr>
            <a:spLocks noGrp="1"/>
          </p:cNvSpPr>
          <p:nvPr>
            <p:ph idx="1"/>
          </p:nvPr>
        </p:nvSpPr>
        <p:spPr/>
        <p:txBody>
          <a:bodyPr/>
          <a:lstStyle/>
          <a:p>
            <a:pPr marL="0" indent="0">
              <a:buNone/>
            </a:pPr>
            <a:r>
              <a:rPr lang="sv-SE" sz="2000" dirty="0"/>
              <a:t>”As </a:t>
            </a:r>
            <a:r>
              <a:rPr lang="sv-SE" sz="2000" dirty="0" err="1"/>
              <a:t>organizations</a:t>
            </a:r>
            <a:r>
              <a:rPr lang="sv-SE" sz="2000" dirty="0"/>
              <a:t> </a:t>
            </a:r>
            <a:r>
              <a:rPr lang="sv-SE" sz="2000" dirty="0" err="1"/>
              <a:t>accelerate</a:t>
            </a:r>
            <a:r>
              <a:rPr lang="sv-SE" sz="2000" dirty="0"/>
              <a:t> the speed </a:t>
            </a:r>
            <a:r>
              <a:rPr lang="sv-SE" sz="2000" dirty="0" err="1"/>
              <a:t>of</a:t>
            </a:r>
            <a:r>
              <a:rPr lang="sv-SE" sz="2000" dirty="0"/>
              <a:t> digital transformation and innovation, </a:t>
            </a:r>
            <a:r>
              <a:rPr lang="sv-SE" sz="2000" dirty="0" err="1"/>
              <a:t>there</a:t>
            </a:r>
            <a:r>
              <a:rPr lang="sv-SE" sz="2000" dirty="0"/>
              <a:t> is a </a:t>
            </a:r>
            <a:r>
              <a:rPr lang="sv-SE" sz="2000" dirty="0" err="1"/>
              <a:t>greater</a:t>
            </a:r>
            <a:r>
              <a:rPr lang="sv-SE" sz="2000" dirty="0"/>
              <a:t> market </a:t>
            </a:r>
            <a:r>
              <a:rPr lang="sv-SE" sz="2000" dirty="0" err="1"/>
              <a:t>demand</a:t>
            </a:r>
            <a:r>
              <a:rPr lang="sv-SE" sz="2000" dirty="0"/>
              <a:t> for data </a:t>
            </a:r>
            <a:r>
              <a:rPr lang="sv-SE" sz="2000" dirty="0" err="1"/>
              <a:t>quality</a:t>
            </a:r>
            <a:r>
              <a:rPr lang="sv-SE" sz="2000" dirty="0"/>
              <a:t> solutions. </a:t>
            </a:r>
            <a:r>
              <a:rPr lang="sv-SE" sz="2000" dirty="0" err="1"/>
              <a:t>This</a:t>
            </a:r>
            <a:r>
              <a:rPr lang="sv-SE" sz="2000" dirty="0"/>
              <a:t> </a:t>
            </a:r>
            <a:r>
              <a:rPr lang="sv-SE" sz="2000" dirty="0" err="1"/>
              <a:t>stems</a:t>
            </a:r>
            <a:r>
              <a:rPr lang="sv-SE" sz="2000" dirty="0"/>
              <a:t> from a </a:t>
            </a:r>
            <a:r>
              <a:rPr lang="sv-SE" sz="2000" dirty="0" err="1"/>
              <a:t>need</a:t>
            </a:r>
            <a:r>
              <a:rPr lang="sv-SE" sz="2000" dirty="0"/>
              <a:t> to </a:t>
            </a:r>
            <a:r>
              <a:rPr lang="sv-SE" sz="2000" dirty="0" err="1"/>
              <a:t>overcome</a:t>
            </a:r>
            <a:r>
              <a:rPr lang="sv-SE" sz="2000" dirty="0"/>
              <a:t> </a:t>
            </a:r>
            <a:r>
              <a:rPr lang="sv-SE" sz="2000" b="1" dirty="0"/>
              <a:t>the </a:t>
            </a:r>
            <a:r>
              <a:rPr lang="sv-SE" sz="2000" b="1" dirty="0" err="1"/>
              <a:t>challenges</a:t>
            </a:r>
            <a:r>
              <a:rPr lang="sv-SE" sz="2000" b="1" dirty="0"/>
              <a:t> from </a:t>
            </a:r>
            <a:r>
              <a:rPr lang="sv-SE" sz="2000" b="1" dirty="0" err="1"/>
              <a:t>complex</a:t>
            </a:r>
            <a:r>
              <a:rPr lang="sv-SE" sz="2000" b="1" dirty="0"/>
              <a:t> and </a:t>
            </a:r>
            <a:r>
              <a:rPr lang="sv-SE" sz="2000" b="1" dirty="0" err="1"/>
              <a:t>distributed</a:t>
            </a:r>
            <a:r>
              <a:rPr lang="sv-SE" sz="2000" b="1" dirty="0"/>
              <a:t> data landscapes, and new and urgent business </a:t>
            </a:r>
            <a:r>
              <a:rPr lang="sv-SE" sz="2000" b="1" dirty="0" err="1"/>
              <a:t>requirements</a:t>
            </a:r>
            <a:r>
              <a:rPr lang="sv-SE" sz="2000" b="1" dirty="0"/>
              <a:t>.</a:t>
            </a:r>
            <a:r>
              <a:rPr lang="sv-SE" sz="2000" dirty="0"/>
              <a:t> Data and </a:t>
            </a:r>
            <a:r>
              <a:rPr lang="sv-SE" sz="2000" dirty="0" err="1"/>
              <a:t>analytics</a:t>
            </a:r>
            <a:r>
              <a:rPr lang="sv-SE" sz="2000" dirty="0"/>
              <a:t> </a:t>
            </a:r>
            <a:r>
              <a:rPr lang="sv-SE" sz="2000" dirty="0" err="1"/>
              <a:t>leaders</a:t>
            </a:r>
            <a:r>
              <a:rPr lang="sv-SE" sz="2000" dirty="0"/>
              <a:t> </a:t>
            </a:r>
            <a:r>
              <a:rPr lang="sv-SE" sz="2000" dirty="0" err="1"/>
              <a:t>are</a:t>
            </a:r>
            <a:r>
              <a:rPr lang="sv-SE" sz="2000" dirty="0"/>
              <a:t> </a:t>
            </a:r>
            <a:r>
              <a:rPr lang="sv-SE" sz="2000" dirty="0" err="1"/>
              <a:t>facing</a:t>
            </a:r>
            <a:r>
              <a:rPr lang="sv-SE" sz="2000" dirty="0"/>
              <a:t> intensive </a:t>
            </a:r>
            <a:r>
              <a:rPr lang="sv-SE" sz="2000" dirty="0" err="1"/>
              <a:t>pressure</a:t>
            </a:r>
            <a:r>
              <a:rPr lang="sv-SE" sz="2000" dirty="0"/>
              <a:t> to </a:t>
            </a:r>
            <a:r>
              <a:rPr lang="sv-SE" sz="2000" dirty="0" err="1"/>
              <a:t>provide</a:t>
            </a:r>
            <a:r>
              <a:rPr lang="sv-SE" sz="2000" dirty="0"/>
              <a:t> </a:t>
            </a:r>
            <a:r>
              <a:rPr lang="sv-SE" sz="2000" b="1" dirty="0"/>
              <a:t>“</a:t>
            </a:r>
            <a:r>
              <a:rPr lang="sv-SE" sz="2000" b="1" dirty="0" err="1"/>
              <a:t>trusted</a:t>
            </a:r>
            <a:r>
              <a:rPr lang="sv-SE" sz="2000" b="1" dirty="0"/>
              <a:t>” data </a:t>
            </a:r>
            <a:r>
              <a:rPr lang="sv-SE" sz="2000" dirty="0" err="1"/>
              <a:t>that</a:t>
            </a:r>
            <a:r>
              <a:rPr lang="sv-SE" sz="2000" dirty="0"/>
              <a:t> </a:t>
            </a:r>
            <a:r>
              <a:rPr lang="sv-SE" sz="2000" dirty="0" err="1"/>
              <a:t>can</a:t>
            </a:r>
            <a:r>
              <a:rPr lang="sv-SE" sz="2000" dirty="0"/>
              <a:t> </a:t>
            </a:r>
            <a:r>
              <a:rPr lang="sv-SE" sz="2000" dirty="0" err="1"/>
              <a:t>help</a:t>
            </a:r>
            <a:r>
              <a:rPr lang="sv-SE" sz="2000" dirty="0"/>
              <a:t> business operations to </a:t>
            </a:r>
            <a:r>
              <a:rPr lang="sv-SE" sz="2000" dirty="0" err="1"/>
              <a:t>run</a:t>
            </a:r>
            <a:r>
              <a:rPr lang="sv-SE" sz="2000" dirty="0"/>
              <a:t> </a:t>
            </a:r>
            <a:r>
              <a:rPr lang="sv-SE" sz="2000" dirty="0" err="1"/>
              <a:t>more</a:t>
            </a:r>
            <a:r>
              <a:rPr lang="sv-SE" sz="2000" dirty="0"/>
              <a:t> </a:t>
            </a:r>
            <a:r>
              <a:rPr lang="sv-SE" sz="2000" dirty="0" err="1"/>
              <a:t>efficiently</a:t>
            </a:r>
            <a:r>
              <a:rPr lang="sv-SE" sz="2000" dirty="0"/>
              <a:t> and </a:t>
            </a:r>
            <a:r>
              <a:rPr lang="sv-SE" sz="2000" dirty="0" err="1"/>
              <a:t>making</a:t>
            </a:r>
            <a:r>
              <a:rPr lang="sv-SE" sz="2000" dirty="0"/>
              <a:t> business </a:t>
            </a:r>
            <a:r>
              <a:rPr lang="sv-SE" sz="2000" dirty="0" err="1"/>
              <a:t>decisions</a:t>
            </a:r>
            <a:r>
              <a:rPr lang="sv-SE" sz="2000" dirty="0"/>
              <a:t> faster and </a:t>
            </a:r>
            <a:r>
              <a:rPr lang="sv-SE" sz="2000" dirty="0" err="1"/>
              <a:t>with</a:t>
            </a:r>
            <a:r>
              <a:rPr lang="sv-SE" sz="2000" dirty="0"/>
              <a:t> </a:t>
            </a:r>
            <a:r>
              <a:rPr lang="sv-SE" sz="2000" dirty="0" err="1"/>
              <a:t>greater</a:t>
            </a:r>
            <a:r>
              <a:rPr lang="sv-SE" sz="2000" dirty="0"/>
              <a:t> </a:t>
            </a:r>
            <a:r>
              <a:rPr lang="sv-SE" sz="2000" dirty="0" err="1"/>
              <a:t>confidence</a:t>
            </a:r>
            <a:r>
              <a:rPr lang="sv-SE" sz="2000" dirty="0"/>
              <a:t>.”</a:t>
            </a:r>
          </a:p>
          <a:p>
            <a:pPr marL="0" indent="0">
              <a:buNone/>
            </a:pPr>
            <a:endParaRPr lang="sv-SE" dirty="0"/>
          </a:p>
          <a:p>
            <a:pPr marL="0" indent="0">
              <a:buNone/>
            </a:pPr>
            <a:r>
              <a:rPr lang="sv-SE" sz="1600" dirty="0"/>
              <a:t>Gartner, 2020, ”Magic </a:t>
            </a:r>
            <a:r>
              <a:rPr lang="sv-SE" sz="1600" dirty="0" err="1"/>
              <a:t>Quadrant</a:t>
            </a:r>
            <a:r>
              <a:rPr lang="sv-SE" sz="1600" dirty="0"/>
              <a:t> for Data </a:t>
            </a:r>
            <a:r>
              <a:rPr lang="sv-SE" sz="1600" dirty="0" err="1"/>
              <a:t>Quality</a:t>
            </a:r>
            <a:r>
              <a:rPr lang="sv-SE" sz="1600" dirty="0"/>
              <a:t> Solutions. </a:t>
            </a:r>
          </a:p>
          <a:p>
            <a:pPr marL="0" indent="0">
              <a:buNone/>
            </a:pPr>
            <a:endParaRPr lang="sv-SE" dirty="0"/>
          </a:p>
        </p:txBody>
      </p:sp>
      <p:sp>
        <p:nvSpPr>
          <p:cNvPr id="4" name="Platshållare för sidfot 3">
            <a:extLst>
              <a:ext uri="{FF2B5EF4-FFF2-40B4-BE49-F238E27FC236}">
                <a16:creationId xmlns:a16="http://schemas.microsoft.com/office/drawing/2014/main" id="{9399E936-0E4C-8A4C-87CE-9767D0BC54F8}"/>
              </a:ext>
            </a:extLst>
          </p:cNvPr>
          <p:cNvSpPr>
            <a:spLocks noGrp="1"/>
          </p:cNvSpPr>
          <p:nvPr>
            <p:ph type="ftr" sz="quarter" idx="11"/>
          </p:nvPr>
        </p:nvSpPr>
        <p:spPr/>
        <p:txBody>
          <a:bodyPr/>
          <a:lstStyle/>
          <a:p>
            <a:r>
              <a:rPr lang="sv-SE"/>
              <a:t>Jan Lindvall 2023</a:t>
            </a:r>
          </a:p>
        </p:txBody>
      </p:sp>
      <p:sp>
        <p:nvSpPr>
          <p:cNvPr id="5" name="Platshållare för bildnummer 4">
            <a:extLst>
              <a:ext uri="{FF2B5EF4-FFF2-40B4-BE49-F238E27FC236}">
                <a16:creationId xmlns:a16="http://schemas.microsoft.com/office/drawing/2014/main" id="{CBD88DBB-5C56-144A-9FEE-3DC053EEDA83}"/>
              </a:ext>
            </a:extLst>
          </p:cNvPr>
          <p:cNvSpPr>
            <a:spLocks noGrp="1"/>
          </p:cNvSpPr>
          <p:nvPr>
            <p:ph type="sldNum" sz="quarter" idx="12"/>
          </p:nvPr>
        </p:nvSpPr>
        <p:spPr/>
        <p:txBody>
          <a:bodyPr/>
          <a:lstStyle/>
          <a:p>
            <a:fld id="{36053086-40E5-4673-9B4A-FC81B10CE5DE}" type="slidenum">
              <a:rPr lang="sv-SE" smtClean="0"/>
              <a:t>42</a:t>
            </a:fld>
            <a:endParaRPr lang="sv-SE"/>
          </a:p>
        </p:txBody>
      </p:sp>
    </p:spTree>
    <p:extLst>
      <p:ext uri="{BB962C8B-B14F-4D97-AF65-F5344CB8AC3E}">
        <p14:creationId xmlns:p14="http://schemas.microsoft.com/office/powerpoint/2010/main" val="1987021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2ED93B-D5A0-F649-967A-ADBA852582D3}"/>
              </a:ext>
            </a:extLst>
          </p:cNvPr>
          <p:cNvSpPr>
            <a:spLocks noGrp="1"/>
          </p:cNvSpPr>
          <p:nvPr>
            <p:ph type="title"/>
          </p:nvPr>
        </p:nvSpPr>
        <p:spPr/>
        <p:txBody>
          <a:bodyPr/>
          <a:lstStyle/>
          <a:p>
            <a:r>
              <a:rPr lang="sv-SE" dirty="0"/>
              <a:t>Data </a:t>
            </a:r>
            <a:r>
              <a:rPr lang="sv-SE" dirty="0" err="1"/>
              <a:t>quality</a:t>
            </a:r>
            <a:r>
              <a:rPr lang="sv-SE" dirty="0"/>
              <a:t> dimensions 1</a:t>
            </a:r>
          </a:p>
        </p:txBody>
      </p:sp>
      <p:pic>
        <p:nvPicPr>
          <p:cNvPr id="5" name="Platshållare för innehåll 4">
            <a:extLst>
              <a:ext uri="{FF2B5EF4-FFF2-40B4-BE49-F238E27FC236}">
                <a16:creationId xmlns:a16="http://schemas.microsoft.com/office/drawing/2014/main" id="{CE7B2824-24EE-4F47-90D5-034D35ACEC06}"/>
              </a:ext>
            </a:extLst>
          </p:cNvPr>
          <p:cNvPicPr>
            <a:picLocks noGrp="1" noChangeAspect="1"/>
          </p:cNvPicPr>
          <p:nvPr>
            <p:ph idx="1"/>
          </p:nvPr>
        </p:nvPicPr>
        <p:blipFill>
          <a:blip r:embed="rId2"/>
          <a:stretch>
            <a:fillRect/>
          </a:stretch>
        </p:blipFill>
        <p:spPr>
          <a:xfrm>
            <a:off x="1246871" y="2226469"/>
            <a:ext cx="6650259" cy="3263504"/>
          </a:xfrm>
        </p:spPr>
      </p:pic>
      <p:sp>
        <p:nvSpPr>
          <p:cNvPr id="3" name="Platshållare för sidfot 2">
            <a:extLst>
              <a:ext uri="{FF2B5EF4-FFF2-40B4-BE49-F238E27FC236}">
                <a16:creationId xmlns:a16="http://schemas.microsoft.com/office/drawing/2014/main" id="{B508DB19-B951-9644-AA76-DF8C78F0C07F}"/>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78CE6452-DB95-9042-BDA3-17F3D25CA563}"/>
              </a:ext>
            </a:extLst>
          </p:cNvPr>
          <p:cNvSpPr>
            <a:spLocks noGrp="1"/>
          </p:cNvSpPr>
          <p:nvPr>
            <p:ph type="sldNum" sz="quarter" idx="12"/>
          </p:nvPr>
        </p:nvSpPr>
        <p:spPr/>
        <p:txBody>
          <a:bodyPr/>
          <a:lstStyle/>
          <a:p>
            <a:fld id="{36053086-40E5-4673-9B4A-FC81B10CE5DE}" type="slidenum">
              <a:rPr lang="sv-SE" smtClean="0"/>
              <a:t>43</a:t>
            </a:fld>
            <a:endParaRPr lang="sv-SE"/>
          </a:p>
        </p:txBody>
      </p:sp>
    </p:spTree>
    <p:extLst>
      <p:ext uri="{BB962C8B-B14F-4D97-AF65-F5344CB8AC3E}">
        <p14:creationId xmlns:p14="http://schemas.microsoft.com/office/powerpoint/2010/main" val="3185551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5B71AD-96FA-324F-862F-4B971868F404}"/>
              </a:ext>
            </a:extLst>
          </p:cNvPr>
          <p:cNvSpPr>
            <a:spLocks noGrp="1"/>
          </p:cNvSpPr>
          <p:nvPr>
            <p:ph type="title"/>
          </p:nvPr>
        </p:nvSpPr>
        <p:spPr/>
        <p:txBody>
          <a:bodyPr/>
          <a:lstStyle/>
          <a:p>
            <a:r>
              <a:rPr lang="sv-SE" dirty="0"/>
              <a:t>Data </a:t>
            </a:r>
            <a:r>
              <a:rPr lang="sv-SE" dirty="0" err="1"/>
              <a:t>quality</a:t>
            </a:r>
            <a:r>
              <a:rPr lang="sv-SE" dirty="0"/>
              <a:t> dimensions 2</a:t>
            </a:r>
          </a:p>
        </p:txBody>
      </p:sp>
      <p:pic>
        <p:nvPicPr>
          <p:cNvPr id="5" name="Platshållare för innehåll 4">
            <a:extLst>
              <a:ext uri="{FF2B5EF4-FFF2-40B4-BE49-F238E27FC236}">
                <a16:creationId xmlns:a16="http://schemas.microsoft.com/office/drawing/2014/main" id="{2351B65C-E265-B242-BAFC-50FDD35EE631}"/>
              </a:ext>
            </a:extLst>
          </p:cNvPr>
          <p:cNvPicPr>
            <a:picLocks noGrp="1" noChangeAspect="1"/>
          </p:cNvPicPr>
          <p:nvPr>
            <p:ph idx="1"/>
          </p:nvPr>
        </p:nvPicPr>
        <p:blipFill>
          <a:blip r:embed="rId2"/>
          <a:stretch>
            <a:fillRect/>
          </a:stretch>
        </p:blipFill>
        <p:spPr>
          <a:xfrm>
            <a:off x="814264" y="2226469"/>
            <a:ext cx="7515472" cy="3263504"/>
          </a:xfrm>
        </p:spPr>
      </p:pic>
      <p:sp>
        <p:nvSpPr>
          <p:cNvPr id="3" name="Platshållare för sidfot 2">
            <a:extLst>
              <a:ext uri="{FF2B5EF4-FFF2-40B4-BE49-F238E27FC236}">
                <a16:creationId xmlns:a16="http://schemas.microsoft.com/office/drawing/2014/main" id="{2339219D-A714-7A45-8A5F-19122F87DFC6}"/>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3B8D1EA5-088F-1B45-8FB3-1BF0D488EFA2}"/>
              </a:ext>
            </a:extLst>
          </p:cNvPr>
          <p:cNvSpPr>
            <a:spLocks noGrp="1"/>
          </p:cNvSpPr>
          <p:nvPr>
            <p:ph type="sldNum" sz="quarter" idx="12"/>
          </p:nvPr>
        </p:nvSpPr>
        <p:spPr/>
        <p:txBody>
          <a:bodyPr/>
          <a:lstStyle/>
          <a:p>
            <a:fld id="{36053086-40E5-4673-9B4A-FC81B10CE5DE}" type="slidenum">
              <a:rPr lang="sv-SE" smtClean="0"/>
              <a:t>44</a:t>
            </a:fld>
            <a:endParaRPr lang="sv-SE"/>
          </a:p>
        </p:txBody>
      </p:sp>
    </p:spTree>
    <p:extLst>
      <p:ext uri="{BB962C8B-B14F-4D97-AF65-F5344CB8AC3E}">
        <p14:creationId xmlns:p14="http://schemas.microsoft.com/office/powerpoint/2010/main" val="4151846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DB1E1C-B9F5-4944-98E9-690634269497}"/>
              </a:ext>
            </a:extLst>
          </p:cNvPr>
          <p:cNvSpPr>
            <a:spLocks noGrp="1"/>
          </p:cNvSpPr>
          <p:nvPr>
            <p:ph type="title"/>
          </p:nvPr>
        </p:nvSpPr>
        <p:spPr/>
        <p:txBody>
          <a:bodyPr/>
          <a:lstStyle/>
          <a:p>
            <a:r>
              <a:rPr lang="sv-SE" dirty="0"/>
              <a:t>Data </a:t>
            </a:r>
            <a:r>
              <a:rPr lang="sv-SE" dirty="0" err="1"/>
              <a:t>quality</a:t>
            </a:r>
            <a:r>
              <a:rPr lang="sv-SE" dirty="0"/>
              <a:t> dimensions 3</a:t>
            </a:r>
          </a:p>
        </p:txBody>
      </p:sp>
      <p:pic>
        <p:nvPicPr>
          <p:cNvPr id="5" name="Platshållare för innehåll 4">
            <a:extLst>
              <a:ext uri="{FF2B5EF4-FFF2-40B4-BE49-F238E27FC236}">
                <a16:creationId xmlns:a16="http://schemas.microsoft.com/office/drawing/2014/main" id="{87602577-BFB8-6341-A24F-75AC6993DB01}"/>
              </a:ext>
            </a:extLst>
          </p:cNvPr>
          <p:cNvPicPr>
            <a:picLocks noGrp="1" noChangeAspect="1"/>
          </p:cNvPicPr>
          <p:nvPr>
            <p:ph idx="1"/>
          </p:nvPr>
        </p:nvPicPr>
        <p:blipFill>
          <a:blip r:embed="rId2"/>
          <a:stretch>
            <a:fillRect/>
          </a:stretch>
        </p:blipFill>
        <p:spPr>
          <a:xfrm>
            <a:off x="1069875" y="2226469"/>
            <a:ext cx="7004250" cy="3263504"/>
          </a:xfrm>
        </p:spPr>
      </p:pic>
      <p:sp>
        <p:nvSpPr>
          <p:cNvPr id="3" name="Platshållare för sidfot 2">
            <a:extLst>
              <a:ext uri="{FF2B5EF4-FFF2-40B4-BE49-F238E27FC236}">
                <a16:creationId xmlns:a16="http://schemas.microsoft.com/office/drawing/2014/main" id="{C8DC93AF-6318-0B4E-86DB-023848BD8D50}"/>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94E1275D-0E8C-AF4D-87DA-25F6E3813DB4}"/>
              </a:ext>
            </a:extLst>
          </p:cNvPr>
          <p:cNvSpPr>
            <a:spLocks noGrp="1"/>
          </p:cNvSpPr>
          <p:nvPr>
            <p:ph type="sldNum" sz="quarter" idx="12"/>
          </p:nvPr>
        </p:nvSpPr>
        <p:spPr/>
        <p:txBody>
          <a:bodyPr/>
          <a:lstStyle/>
          <a:p>
            <a:fld id="{36053086-40E5-4673-9B4A-FC81B10CE5DE}" type="slidenum">
              <a:rPr lang="sv-SE" smtClean="0"/>
              <a:t>45</a:t>
            </a:fld>
            <a:endParaRPr lang="sv-SE"/>
          </a:p>
        </p:txBody>
      </p:sp>
    </p:spTree>
    <p:extLst>
      <p:ext uri="{BB962C8B-B14F-4D97-AF65-F5344CB8AC3E}">
        <p14:creationId xmlns:p14="http://schemas.microsoft.com/office/powerpoint/2010/main" val="1750281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85900" y="648573"/>
            <a:ext cx="6172200" cy="1077218"/>
          </a:xfrm>
        </p:spPr>
        <p:txBody>
          <a:bodyPr>
            <a:spAutoFit/>
          </a:bodyPr>
          <a:lstStyle/>
          <a:p>
            <a:r>
              <a:rPr lang="en-US" sz="3200" dirty="0"/>
              <a:t>Figure 2.1 The Data Processing Cycle</a:t>
            </a:r>
            <a:endParaRPr lang="en-IN" sz="3200" dirty="0">
              <a:latin typeface="+mj-lt"/>
            </a:endParaRPr>
          </a:p>
        </p:txBody>
      </p:sp>
      <p:pic>
        <p:nvPicPr>
          <p:cNvPr id="12" name="Picture Placeholder 11" descr="A flow diagram shows the steps involved in the data processing cycle. The steps are as follows: Data input, Data storage, Data processing, and Information output."/>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504741" y="2420888"/>
            <a:ext cx="6146087" cy="3096344"/>
          </a:xfrm>
          <a:prstGeom prst="rect">
            <a:avLst/>
          </a:prstGeom>
        </p:spPr>
      </p:pic>
      <p:sp>
        <p:nvSpPr>
          <p:cNvPr id="2" name="Platshållare för bildnummer 1">
            <a:extLst>
              <a:ext uri="{FF2B5EF4-FFF2-40B4-BE49-F238E27FC236}">
                <a16:creationId xmlns:a16="http://schemas.microsoft.com/office/drawing/2014/main" id="{A4CBE7CA-5A50-FB4B-B8D7-8A43CBF8E16A}"/>
              </a:ext>
            </a:extLst>
          </p:cNvPr>
          <p:cNvSpPr>
            <a:spLocks noGrp="1"/>
          </p:cNvSpPr>
          <p:nvPr>
            <p:ph type="sldNum" sz="quarter" idx="12"/>
          </p:nvPr>
        </p:nvSpPr>
        <p:spPr/>
        <p:txBody>
          <a:bodyPr/>
          <a:lstStyle/>
          <a:p>
            <a:fld id="{200B2350-5261-4F5C-9DF5-EF0D264FC8D2}" type="slidenum">
              <a:rPr lang="en-US" smtClean="0"/>
              <a:t>46</a:t>
            </a:fld>
            <a:endParaRPr lang="en-US" dirty="0"/>
          </a:p>
        </p:txBody>
      </p:sp>
    </p:spTree>
    <p:extLst>
      <p:ext uri="{BB962C8B-B14F-4D97-AF65-F5344CB8AC3E}">
        <p14:creationId xmlns:p14="http://schemas.microsoft.com/office/powerpoint/2010/main" val="2092999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85900" y="943761"/>
            <a:ext cx="6172200" cy="463559"/>
          </a:xfrm>
        </p:spPr>
        <p:txBody>
          <a:bodyPr anchor="ctr">
            <a:noAutofit/>
          </a:bodyPr>
          <a:lstStyle/>
          <a:p>
            <a:r>
              <a:rPr lang="en-IN" sz="3600" dirty="0"/>
              <a:t>1. Data Input</a:t>
            </a:r>
          </a:p>
        </p:txBody>
      </p:sp>
      <p:sp>
        <p:nvSpPr>
          <p:cNvPr id="2" name="Content Placeholder 1"/>
          <p:cNvSpPr>
            <a:spLocks noGrp="1"/>
          </p:cNvSpPr>
          <p:nvPr>
            <p:ph idx="13"/>
          </p:nvPr>
        </p:nvSpPr>
        <p:spPr>
          <a:xfrm>
            <a:off x="1485900" y="1600200"/>
            <a:ext cx="6172200" cy="3701008"/>
          </a:xfrm>
        </p:spPr>
        <p:txBody>
          <a:bodyPr/>
          <a:lstStyle/>
          <a:p>
            <a:pPr marL="82296" indent="0">
              <a:buSzPts val="2400"/>
              <a:buNone/>
            </a:pPr>
            <a:r>
              <a:rPr lang="en-IN" sz="2400" dirty="0"/>
              <a:t>Steps in Processing Input are:</a:t>
            </a:r>
          </a:p>
          <a:p>
            <a:pPr marL="359569" indent="-257175">
              <a:buSzPct val="100000"/>
            </a:pPr>
            <a:r>
              <a:rPr lang="en-IN" sz="2400" dirty="0"/>
              <a:t>Capture transaction data triggered by a business activity (event).</a:t>
            </a:r>
          </a:p>
          <a:p>
            <a:pPr marL="359569" indent="-257175">
              <a:buSzPct val="100000"/>
            </a:pPr>
            <a:r>
              <a:rPr lang="en-IN" sz="2400" dirty="0"/>
              <a:t>Make sure captured data are accurate and complete.</a:t>
            </a:r>
          </a:p>
          <a:p>
            <a:pPr marL="359569" indent="-257175">
              <a:buSzPct val="100000"/>
            </a:pPr>
            <a:r>
              <a:rPr lang="en-IN" sz="2400" dirty="0"/>
              <a:t>Ensure company policies are followed (e.g., approval of transaction).</a:t>
            </a:r>
          </a:p>
        </p:txBody>
      </p:sp>
      <p:sp>
        <p:nvSpPr>
          <p:cNvPr id="3" name="Platshållare för bildnummer 2">
            <a:extLst>
              <a:ext uri="{FF2B5EF4-FFF2-40B4-BE49-F238E27FC236}">
                <a16:creationId xmlns:a16="http://schemas.microsoft.com/office/drawing/2014/main" id="{CE0FA797-F785-B146-B95B-B7AB830EBFD7}"/>
              </a:ext>
            </a:extLst>
          </p:cNvPr>
          <p:cNvSpPr>
            <a:spLocks noGrp="1"/>
          </p:cNvSpPr>
          <p:nvPr>
            <p:ph type="sldNum" sz="quarter" idx="12"/>
          </p:nvPr>
        </p:nvSpPr>
        <p:spPr/>
        <p:txBody>
          <a:bodyPr/>
          <a:lstStyle/>
          <a:p>
            <a:fld id="{200B2350-5261-4F5C-9DF5-EF0D264FC8D2}" type="slidenum">
              <a:rPr lang="en-US" smtClean="0"/>
              <a:t>47</a:t>
            </a:fld>
            <a:endParaRPr lang="en-US" dirty="0"/>
          </a:p>
        </p:txBody>
      </p:sp>
    </p:spTree>
    <p:extLst>
      <p:ext uri="{BB962C8B-B14F-4D97-AF65-F5344CB8AC3E}">
        <p14:creationId xmlns:p14="http://schemas.microsoft.com/office/powerpoint/2010/main" val="985921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85900" y="943761"/>
            <a:ext cx="6172200" cy="463559"/>
          </a:xfrm>
        </p:spPr>
        <p:txBody>
          <a:bodyPr anchor="ctr">
            <a:noAutofit/>
          </a:bodyPr>
          <a:lstStyle/>
          <a:p>
            <a:r>
              <a:rPr lang="en-IN" sz="3200" dirty="0"/>
              <a:t>1. Data Capture</a:t>
            </a:r>
          </a:p>
        </p:txBody>
      </p:sp>
      <p:sp>
        <p:nvSpPr>
          <p:cNvPr id="2" name="Content Placeholder 1"/>
          <p:cNvSpPr>
            <a:spLocks noGrp="1"/>
          </p:cNvSpPr>
          <p:nvPr>
            <p:ph idx="13"/>
          </p:nvPr>
        </p:nvSpPr>
        <p:spPr>
          <a:xfrm>
            <a:off x="1485900" y="1600201"/>
            <a:ext cx="6172200" cy="3989039"/>
          </a:xfrm>
        </p:spPr>
        <p:txBody>
          <a:bodyPr/>
          <a:lstStyle/>
          <a:p>
            <a:pPr lvl="0">
              <a:buSzPts val="2400"/>
            </a:pPr>
            <a:r>
              <a:rPr lang="en-IN" sz="2400" dirty="0"/>
              <a:t>Information collected for an activity includes:</a:t>
            </a:r>
          </a:p>
          <a:p>
            <a:pPr lvl="1">
              <a:spcBef>
                <a:spcPts val="1125"/>
              </a:spcBef>
              <a:buSzPct val="100000"/>
            </a:pPr>
            <a:r>
              <a:rPr lang="en-IN" sz="2400" dirty="0"/>
              <a:t>Activity of interest (e.g., sale)</a:t>
            </a:r>
          </a:p>
          <a:p>
            <a:pPr lvl="1">
              <a:spcBef>
                <a:spcPts val="1125"/>
              </a:spcBef>
              <a:buSzPct val="100000"/>
            </a:pPr>
            <a:r>
              <a:rPr lang="en-IN" sz="2400" dirty="0"/>
              <a:t>Resources affected (e.g., inventory and cash)</a:t>
            </a:r>
          </a:p>
          <a:p>
            <a:pPr lvl="1">
              <a:spcBef>
                <a:spcPts val="1125"/>
              </a:spcBef>
              <a:buSzPct val="100000"/>
            </a:pPr>
            <a:r>
              <a:rPr lang="en-IN" sz="2400" dirty="0"/>
              <a:t>People who participated in the activity (e.g., customer and employee)</a:t>
            </a:r>
          </a:p>
          <a:p>
            <a:pPr lvl="0">
              <a:buSzPts val="2400"/>
            </a:pPr>
            <a:r>
              <a:rPr lang="en-IN" sz="2400" dirty="0"/>
              <a:t>Information comes from source documents.</a:t>
            </a:r>
          </a:p>
        </p:txBody>
      </p:sp>
      <p:sp>
        <p:nvSpPr>
          <p:cNvPr id="3" name="Platshållare för bildnummer 2">
            <a:extLst>
              <a:ext uri="{FF2B5EF4-FFF2-40B4-BE49-F238E27FC236}">
                <a16:creationId xmlns:a16="http://schemas.microsoft.com/office/drawing/2014/main" id="{4AC82D04-C384-3D49-B165-3A62DBD49706}"/>
              </a:ext>
            </a:extLst>
          </p:cNvPr>
          <p:cNvSpPr>
            <a:spLocks noGrp="1"/>
          </p:cNvSpPr>
          <p:nvPr>
            <p:ph type="sldNum" sz="quarter" idx="12"/>
          </p:nvPr>
        </p:nvSpPr>
        <p:spPr/>
        <p:txBody>
          <a:bodyPr/>
          <a:lstStyle/>
          <a:p>
            <a:fld id="{200B2350-5261-4F5C-9DF5-EF0D264FC8D2}" type="slidenum">
              <a:rPr lang="en-US" smtClean="0"/>
              <a:t>48</a:t>
            </a:fld>
            <a:endParaRPr lang="en-US" dirty="0"/>
          </a:p>
        </p:txBody>
      </p:sp>
    </p:spTree>
    <p:extLst>
      <p:ext uri="{BB962C8B-B14F-4D97-AF65-F5344CB8AC3E}">
        <p14:creationId xmlns:p14="http://schemas.microsoft.com/office/powerpoint/2010/main" val="3361335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85900" y="971550"/>
            <a:ext cx="6172200" cy="415499"/>
          </a:xfrm>
        </p:spPr>
        <p:txBody>
          <a:bodyPr anchor="ctr">
            <a:noAutofit/>
          </a:bodyPr>
          <a:lstStyle/>
          <a:p>
            <a:r>
              <a:rPr lang="en-IN" dirty="0"/>
              <a:t>2. Data Storage</a:t>
            </a:r>
            <a:endParaRPr lang="en-IN" sz="2700" dirty="0"/>
          </a:p>
        </p:txBody>
      </p:sp>
      <p:sp>
        <p:nvSpPr>
          <p:cNvPr id="2" name="Content Placeholder 1"/>
          <p:cNvSpPr>
            <a:spLocks noGrp="1"/>
          </p:cNvSpPr>
          <p:nvPr>
            <p:ph idx="1"/>
          </p:nvPr>
        </p:nvSpPr>
        <p:spPr>
          <a:xfrm>
            <a:off x="1485900" y="1520428"/>
            <a:ext cx="6172200" cy="2504532"/>
          </a:xfrm>
        </p:spPr>
        <p:txBody>
          <a:bodyPr/>
          <a:lstStyle/>
          <a:p>
            <a:pPr>
              <a:spcBef>
                <a:spcPts val="0"/>
              </a:spcBef>
              <a:buSzPct val="100000"/>
            </a:pPr>
            <a:r>
              <a:rPr lang="en-IN" sz="1800" dirty="0"/>
              <a:t>Important to understand how data is organized </a:t>
            </a:r>
          </a:p>
          <a:p>
            <a:pPr lvl="1">
              <a:buSzPct val="100000"/>
            </a:pPr>
            <a:r>
              <a:rPr lang="en-IN" sz="1800" dirty="0"/>
              <a:t>Chart of accounts</a:t>
            </a:r>
          </a:p>
          <a:p>
            <a:pPr lvl="2">
              <a:buSzPct val="100000"/>
            </a:pPr>
            <a:r>
              <a:rPr lang="en-IN" sz="1800" dirty="0"/>
              <a:t>Coding schemas that are well thought out to anticipate management needs are most efficient and effective</a:t>
            </a:r>
          </a:p>
          <a:p>
            <a:pPr lvl="1">
              <a:buSzPct val="100000"/>
            </a:pPr>
            <a:r>
              <a:rPr lang="en-IN" sz="1800" dirty="0"/>
              <a:t>Transaction journals (e.g., Sales)</a:t>
            </a:r>
          </a:p>
          <a:p>
            <a:pPr lvl="1">
              <a:buSzPct val="100000"/>
            </a:pPr>
            <a:r>
              <a:rPr lang="en-IN" sz="1800" dirty="0"/>
              <a:t>Subsidiary ledgers (e.g., Accounts receivable)</a:t>
            </a:r>
          </a:p>
          <a:p>
            <a:pPr lvl="1">
              <a:buSzPct val="100000"/>
            </a:pPr>
            <a:r>
              <a:rPr lang="en-IN" sz="1800" dirty="0"/>
              <a:t>General ledger</a:t>
            </a:r>
          </a:p>
        </p:txBody>
      </p:sp>
      <p:sp>
        <p:nvSpPr>
          <p:cNvPr id="3" name="Content Placeholder 2"/>
          <p:cNvSpPr>
            <a:spLocks noGrp="1"/>
          </p:cNvSpPr>
          <p:nvPr>
            <p:ph idx="13"/>
          </p:nvPr>
        </p:nvSpPr>
        <p:spPr>
          <a:xfrm>
            <a:off x="1485900" y="4132302"/>
            <a:ext cx="6172200" cy="553998"/>
          </a:xfrm>
        </p:spPr>
        <p:txBody>
          <a:bodyPr>
            <a:normAutofit fontScale="92500" lnSpcReduction="20000"/>
          </a:bodyPr>
          <a:lstStyle/>
          <a:p>
            <a:pPr marL="300038" lvl="2" indent="0">
              <a:spcBef>
                <a:spcPts val="1125"/>
              </a:spcBef>
              <a:buNone/>
            </a:pPr>
            <a:r>
              <a:rPr lang="en-IN" sz="1800" dirty="0"/>
              <a:t>Note: With the above, one can trace the path of the transaction (audit trail)</a:t>
            </a:r>
          </a:p>
        </p:txBody>
      </p:sp>
      <p:sp>
        <p:nvSpPr>
          <p:cNvPr id="4" name="Platshållare för bildnummer 3">
            <a:extLst>
              <a:ext uri="{FF2B5EF4-FFF2-40B4-BE49-F238E27FC236}">
                <a16:creationId xmlns:a16="http://schemas.microsoft.com/office/drawing/2014/main" id="{B93CB911-4890-6345-88F5-AEEFE8B3FCCB}"/>
              </a:ext>
            </a:extLst>
          </p:cNvPr>
          <p:cNvSpPr>
            <a:spLocks noGrp="1"/>
          </p:cNvSpPr>
          <p:nvPr>
            <p:ph type="sldNum" sz="quarter" idx="12"/>
          </p:nvPr>
        </p:nvSpPr>
        <p:spPr/>
        <p:txBody>
          <a:bodyPr/>
          <a:lstStyle/>
          <a:p>
            <a:fld id="{200B2350-5261-4F5C-9DF5-EF0D264FC8D2}" type="slidenum">
              <a:rPr lang="en-US" smtClean="0"/>
              <a:t>49</a:t>
            </a:fld>
            <a:endParaRPr lang="en-US" dirty="0"/>
          </a:p>
        </p:txBody>
      </p:sp>
    </p:spTree>
    <p:extLst>
      <p:ext uri="{BB962C8B-B14F-4D97-AF65-F5344CB8AC3E}">
        <p14:creationId xmlns:p14="http://schemas.microsoft.com/office/powerpoint/2010/main" val="274330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F1CBC7-088D-4C48-9331-A1D902A4A550}"/>
              </a:ext>
            </a:extLst>
          </p:cNvPr>
          <p:cNvSpPr>
            <a:spLocks noGrp="1"/>
          </p:cNvSpPr>
          <p:nvPr>
            <p:ph type="title"/>
          </p:nvPr>
        </p:nvSpPr>
        <p:spPr/>
        <p:txBody>
          <a:bodyPr/>
          <a:lstStyle/>
          <a:p>
            <a:r>
              <a:rPr lang="sv-SE" dirty="0"/>
              <a:t>Situation: Atlas Copco</a:t>
            </a:r>
          </a:p>
        </p:txBody>
      </p:sp>
      <p:pic>
        <p:nvPicPr>
          <p:cNvPr id="5" name="Platshållare för innehåll 4">
            <a:extLst>
              <a:ext uri="{FF2B5EF4-FFF2-40B4-BE49-F238E27FC236}">
                <a16:creationId xmlns:a16="http://schemas.microsoft.com/office/drawing/2014/main" id="{27CD2CFB-3387-B146-B16F-C38A1F8CA1BD}"/>
              </a:ext>
            </a:extLst>
          </p:cNvPr>
          <p:cNvPicPr>
            <a:picLocks noGrp="1" noChangeAspect="1"/>
          </p:cNvPicPr>
          <p:nvPr>
            <p:ph idx="1"/>
          </p:nvPr>
        </p:nvPicPr>
        <p:blipFill>
          <a:blip r:embed="rId2"/>
          <a:stretch>
            <a:fillRect/>
          </a:stretch>
        </p:blipFill>
        <p:spPr>
          <a:xfrm>
            <a:off x="504265" y="2226469"/>
            <a:ext cx="7570694" cy="3263504"/>
          </a:xfrm>
        </p:spPr>
      </p:pic>
      <p:sp>
        <p:nvSpPr>
          <p:cNvPr id="3" name="Platshållare för sidfot 2">
            <a:extLst>
              <a:ext uri="{FF2B5EF4-FFF2-40B4-BE49-F238E27FC236}">
                <a16:creationId xmlns:a16="http://schemas.microsoft.com/office/drawing/2014/main" id="{47A2914D-DBB2-604E-B0F9-B37626D89251}"/>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8C0B6722-A1BF-CC41-AB5B-D7A1453D2F6F}"/>
              </a:ext>
            </a:extLst>
          </p:cNvPr>
          <p:cNvSpPr>
            <a:spLocks noGrp="1"/>
          </p:cNvSpPr>
          <p:nvPr>
            <p:ph type="sldNum" sz="quarter" idx="12"/>
          </p:nvPr>
        </p:nvSpPr>
        <p:spPr/>
        <p:txBody>
          <a:bodyPr/>
          <a:lstStyle/>
          <a:p>
            <a:fld id="{36053086-40E5-4673-9B4A-FC81B10CE5DE}" type="slidenum">
              <a:rPr lang="sv-SE" smtClean="0"/>
              <a:t>5</a:t>
            </a:fld>
            <a:endParaRPr lang="sv-SE"/>
          </a:p>
        </p:txBody>
      </p:sp>
    </p:spTree>
    <p:extLst>
      <p:ext uri="{BB962C8B-B14F-4D97-AF65-F5344CB8AC3E}">
        <p14:creationId xmlns:p14="http://schemas.microsoft.com/office/powerpoint/2010/main" val="2808326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7704" y="548681"/>
            <a:ext cx="5750396" cy="839248"/>
          </a:xfrm>
        </p:spPr>
        <p:txBody>
          <a:bodyPr>
            <a:noAutofit/>
          </a:bodyPr>
          <a:lstStyle/>
          <a:p>
            <a:r>
              <a:rPr lang="en-US" sz="3200" dirty="0">
                <a:latin typeface="+mj-lt"/>
              </a:rPr>
              <a:t>3. Data Processing</a:t>
            </a:r>
            <a:endParaRPr lang="en-IN" sz="3200" dirty="0">
              <a:latin typeface="+mj-lt"/>
            </a:endParaRPr>
          </a:p>
        </p:txBody>
      </p:sp>
      <p:sp>
        <p:nvSpPr>
          <p:cNvPr id="2" name="Content Placeholder 1"/>
          <p:cNvSpPr>
            <a:spLocks noGrp="1"/>
          </p:cNvSpPr>
          <p:nvPr>
            <p:ph idx="13"/>
          </p:nvPr>
        </p:nvSpPr>
        <p:spPr>
          <a:xfrm>
            <a:off x="1494065" y="1600200"/>
            <a:ext cx="6172200" cy="2000250"/>
          </a:xfrm>
        </p:spPr>
        <p:txBody>
          <a:bodyPr/>
          <a:lstStyle/>
          <a:p>
            <a:pPr marL="0" indent="0">
              <a:buSzPts val="2400"/>
              <a:buNone/>
            </a:pPr>
            <a:r>
              <a:rPr lang="en-IN" sz="2400" dirty="0"/>
              <a:t>Four types of processing (</a:t>
            </a:r>
            <a:r>
              <a:rPr lang="en-IN" sz="2400" spc="-225" dirty="0"/>
              <a:t>C R U </a:t>
            </a:r>
            <a:r>
              <a:rPr lang="en-IN" sz="2400" dirty="0"/>
              <a:t>D):</a:t>
            </a:r>
            <a:endParaRPr lang="en-IN" sz="2400" dirty="0">
              <a:solidFill>
                <a:srgbClr val="007FA3"/>
              </a:solidFill>
            </a:endParaRPr>
          </a:p>
          <a:p>
            <a:pPr>
              <a:buSzPts val="2400"/>
            </a:pPr>
            <a:r>
              <a:rPr lang="en-IN" sz="2400" dirty="0">
                <a:solidFill>
                  <a:srgbClr val="007FA3"/>
                </a:solidFill>
              </a:rPr>
              <a:t>C</a:t>
            </a:r>
            <a:r>
              <a:rPr lang="en-IN" sz="2400" dirty="0"/>
              <a:t>reating new records (e.g., adding a customer)</a:t>
            </a:r>
          </a:p>
          <a:p>
            <a:pPr>
              <a:buSzPts val="2400"/>
            </a:pPr>
            <a:r>
              <a:rPr lang="en-IN" sz="2400" dirty="0">
                <a:solidFill>
                  <a:srgbClr val="007FA3"/>
                </a:solidFill>
              </a:rPr>
              <a:t>R</a:t>
            </a:r>
            <a:r>
              <a:rPr lang="en-IN" sz="2400" dirty="0"/>
              <a:t>eading existing data</a:t>
            </a:r>
          </a:p>
          <a:p>
            <a:pPr>
              <a:buSzPts val="2400"/>
            </a:pPr>
            <a:r>
              <a:rPr lang="en-IN" sz="2400" dirty="0">
                <a:solidFill>
                  <a:srgbClr val="007FA3"/>
                </a:solidFill>
              </a:rPr>
              <a:t>U</a:t>
            </a:r>
            <a:r>
              <a:rPr lang="en-IN" sz="2400" dirty="0"/>
              <a:t>pdating previous record or data</a:t>
            </a:r>
          </a:p>
          <a:p>
            <a:pPr>
              <a:buSzPts val="2400"/>
            </a:pPr>
            <a:r>
              <a:rPr lang="en-IN" sz="2400" dirty="0">
                <a:solidFill>
                  <a:srgbClr val="007FA3"/>
                </a:solidFill>
              </a:rPr>
              <a:t>D</a:t>
            </a:r>
            <a:r>
              <a:rPr lang="en-IN" sz="2400" dirty="0"/>
              <a:t>eleting data</a:t>
            </a:r>
          </a:p>
        </p:txBody>
      </p:sp>
      <p:sp>
        <p:nvSpPr>
          <p:cNvPr id="3" name="Content Placeholder 2"/>
          <p:cNvSpPr>
            <a:spLocks noGrp="1"/>
          </p:cNvSpPr>
          <p:nvPr>
            <p:ph idx="14"/>
          </p:nvPr>
        </p:nvSpPr>
        <p:spPr>
          <a:xfrm>
            <a:off x="1494064" y="4469130"/>
            <a:ext cx="6164036" cy="45719"/>
          </a:xfrm>
        </p:spPr>
        <p:txBody>
          <a:bodyPr/>
          <a:lstStyle/>
          <a:p>
            <a:pPr marL="0" indent="0">
              <a:buNone/>
            </a:pPr>
            <a:r>
              <a:rPr lang="en-IN" sz="2400" dirty="0"/>
              <a:t>Data processing can be </a:t>
            </a:r>
            <a:r>
              <a:rPr lang="en-IN" sz="2400" b="1" dirty="0"/>
              <a:t>batch processed </a:t>
            </a:r>
            <a:r>
              <a:rPr lang="en-IN" sz="2400" dirty="0"/>
              <a:t>(e.g., post records at the end of the business day) or in </a:t>
            </a:r>
            <a:r>
              <a:rPr lang="en-IN" sz="2400" b="1" dirty="0"/>
              <a:t>real-time</a:t>
            </a:r>
            <a:r>
              <a:rPr lang="en-IN" sz="2400" dirty="0"/>
              <a:t> (process as it occurs).</a:t>
            </a:r>
          </a:p>
        </p:txBody>
      </p:sp>
      <p:sp>
        <p:nvSpPr>
          <p:cNvPr id="4" name="Platshållare för bildnummer 3">
            <a:extLst>
              <a:ext uri="{FF2B5EF4-FFF2-40B4-BE49-F238E27FC236}">
                <a16:creationId xmlns:a16="http://schemas.microsoft.com/office/drawing/2014/main" id="{BE53581F-F631-754B-A63E-975686BC7309}"/>
              </a:ext>
            </a:extLst>
          </p:cNvPr>
          <p:cNvSpPr>
            <a:spLocks noGrp="1"/>
          </p:cNvSpPr>
          <p:nvPr>
            <p:ph type="sldNum" sz="quarter" idx="12"/>
          </p:nvPr>
        </p:nvSpPr>
        <p:spPr/>
        <p:txBody>
          <a:bodyPr/>
          <a:lstStyle/>
          <a:p>
            <a:fld id="{200B2350-5261-4F5C-9DF5-EF0D264FC8D2}" type="slidenum">
              <a:rPr lang="en-US" smtClean="0"/>
              <a:t>50</a:t>
            </a:fld>
            <a:endParaRPr lang="en-US" dirty="0"/>
          </a:p>
        </p:txBody>
      </p:sp>
    </p:spTree>
    <p:extLst>
      <p:ext uri="{BB962C8B-B14F-4D97-AF65-F5344CB8AC3E}">
        <p14:creationId xmlns:p14="http://schemas.microsoft.com/office/powerpoint/2010/main" val="2473213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85900" y="977957"/>
            <a:ext cx="6172200" cy="409971"/>
          </a:xfrm>
        </p:spPr>
        <p:txBody>
          <a:bodyPr>
            <a:noAutofit/>
          </a:bodyPr>
          <a:lstStyle/>
          <a:p>
            <a:r>
              <a:rPr lang="en-US" sz="3600" dirty="0">
                <a:latin typeface="+mj-lt"/>
              </a:rPr>
              <a:t>4. Information Output</a:t>
            </a:r>
            <a:endParaRPr lang="en-IN" sz="3600" dirty="0">
              <a:latin typeface="+mj-lt"/>
            </a:endParaRPr>
          </a:p>
        </p:txBody>
      </p:sp>
      <p:sp>
        <p:nvSpPr>
          <p:cNvPr id="2" name="Content Placeholder 1"/>
          <p:cNvSpPr>
            <a:spLocks noGrp="1"/>
          </p:cNvSpPr>
          <p:nvPr>
            <p:ph idx="13"/>
          </p:nvPr>
        </p:nvSpPr>
        <p:spPr>
          <a:xfrm>
            <a:off x="1494065" y="1600200"/>
            <a:ext cx="6172200" cy="2686050"/>
          </a:xfrm>
        </p:spPr>
        <p:txBody>
          <a:bodyPr/>
          <a:lstStyle/>
          <a:p>
            <a:pPr marL="102394" indent="0">
              <a:buSzPts val="2400"/>
              <a:buNone/>
            </a:pPr>
            <a:r>
              <a:rPr lang="en-IN" sz="2400" dirty="0"/>
              <a:t>The data stored in the database files can be viewed</a:t>
            </a:r>
          </a:p>
          <a:p>
            <a:pPr marL="294085" indent="-191691">
              <a:buSzPts val="2400"/>
            </a:pPr>
            <a:r>
              <a:rPr lang="en-IN" sz="2400" dirty="0"/>
              <a:t>Online (soft copy)</a:t>
            </a:r>
          </a:p>
          <a:p>
            <a:pPr marL="294085" indent="-191691">
              <a:buSzPts val="2400"/>
            </a:pPr>
            <a:r>
              <a:rPr lang="en-IN" sz="2400" dirty="0"/>
              <a:t>Printed out (hard copy)</a:t>
            </a:r>
          </a:p>
          <a:p>
            <a:pPr lvl="1">
              <a:spcBef>
                <a:spcPts val="1125"/>
              </a:spcBef>
              <a:buSzPct val="100000"/>
            </a:pPr>
            <a:r>
              <a:rPr lang="en-IN" sz="2400" dirty="0"/>
              <a:t>Document (e.g., sales invoice)</a:t>
            </a:r>
          </a:p>
          <a:p>
            <a:pPr lvl="1">
              <a:spcBef>
                <a:spcPts val="1125"/>
              </a:spcBef>
              <a:buSzPct val="100000"/>
            </a:pPr>
            <a:r>
              <a:rPr lang="en-IN" sz="2400" dirty="0"/>
              <a:t>Report (e.g., monthly sales report)</a:t>
            </a:r>
          </a:p>
          <a:p>
            <a:pPr lvl="1">
              <a:spcBef>
                <a:spcPts val="1125"/>
              </a:spcBef>
              <a:buSzPct val="100000"/>
            </a:pPr>
            <a:r>
              <a:rPr lang="en-IN" sz="2400" dirty="0"/>
              <a:t>Query (question for specific information in a database, e.g., Which division had the most sales for the month?)</a:t>
            </a:r>
          </a:p>
        </p:txBody>
      </p:sp>
      <p:sp>
        <p:nvSpPr>
          <p:cNvPr id="3" name="Platshållare för bildnummer 2">
            <a:extLst>
              <a:ext uri="{FF2B5EF4-FFF2-40B4-BE49-F238E27FC236}">
                <a16:creationId xmlns:a16="http://schemas.microsoft.com/office/drawing/2014/main" id="{0CAF6003-CDFD-A74F-9341-246E955A7259}"/>
              </a:ext>
            </a:extLst>
          </p:cNvPr>
          <p:cNvSpPr>
            <a:spLocks noGrp="1"/>
          </p:cNvSpPr>
          <p:nvPr>
            <p:ph type="sldNum" sz="quarter" idx="12"/>
          </p:nvPr>
        </p:nvSpPr>
        <p:spPr/>
        <p:txBody>
          <a:bodyPr/>
          <a:lstStyle/>
          <a:p>
            <a:fld id="{200B2350-5261-4F5C-9DF5-EF0D264FC8D2}" type="slidenum">
              <a:rPr lang="en-US" smtClean="0"/>
              <a:t>51</a:t>
            </a:fld>
            <a:endParaRPr lang="en-US" dirty="0"/>
          </a:p>
        </p:txBody>
      </p:sp>
    </p:spTree>
    <p:extLst>
      <p:ext uri="{BB962C8B-B14F-4D97-AF65-F5344CB8AC3E}">
        <p14:creationId xmlns:p14="http://schemas.microsoft.com/office/powerpoint/2010/main" val="3512265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1B4556-0474-3F41-B047-90B5AD38968A}"/>
              </a:ext>
            </a:extLst>
          </p:cNvPr>
          <p:cNvSpPr>
            <a:spLocks noGrp="1"/>
          </p:cNvSpPr>
          <p:nvPr>
            <p:ph type="title"/>
          </p:nvPr>
        </p:nvSpPr>
        <p:spPr/>
        <p:txBody>
          <a:bodyPr/>
          <a:lstStyle/>
          <a:p>
            <a:r>
              <a:rPr lang="sv-SE" dirty="0"/>
              <a:t>A </a:t>
            </a:r>
            <a:r>
              <a:rPr lang="sv-SE" dirty="0" err="1"/>
              <a:t>need</a:t>
            </a:r>
            <a:r>
              <a:rPr lang="sv-SE" dirty="0"/>
              <a:t> for </a:t>
            </a:r>
            <a:r>
              <a:rPr lang="sv-SE" dirty="0" err="1"/>
              <a:t>change</a:t>
            </a:r>
            <a:r>
              <a:rPr lang="sv-SE" dirty="0"/>
              <a:t>?</a:t>
            </a:r>
          </a:p>
        </p:txBody>
      </p:sp>
      <p:pic>
        <p:nvPicPr>
          <p:cNvPr id="5" name="Platshållare för innehåll 4">
            <a:extLst>
              <a:ext uri="{FF2B5EF4-FFF2-40B4-BE49-F238E27FC236}">
                <a16:creationId xmlns:a16="http://schemas.microsoft.com/office/drawing/2014/main" id="{12A1C6E9-3C29-7843-A05E-268B8A0ABB9A}"/>
              </a:ext>
            </a:extLst>
          </p:cNvPr>
          <p:cNvPicPr>
            <a:picLocks noGrp="1" noChangeAspect="1"/>
          </p:cNvPicPr>
          <p:nvPr>
            <p:ph idx="1"/>
          </p:nvPr>
        </p:nvPicPr>
        <p:blipFill>
          <a:blip r:embed="rId2"/>
          <a:stretch>
            <a:fillRect/>
          </a:stretch>
        </p:blipFill>
        <p:spPr>
          <a:xfrm>
            <a:off x="248770" y="2414728"/>
            <a:ext cx="7496735" cy="3263504"/>
          </a:xfrm>
        </p:spPr>
      </p:pic>
      <p:sp>
        <p:nvSpPr>
          <p:cNvPr id="3" name="Platshållare för sidfot 2">
            <a:extLst>
              <a:ext uri="{FF2B5EF4-FFF2-40B4-BE49-F238E27FC236}">
                <a16:creationId xmlns:a16="http://schemas.microsoft.com/office/drawing/2014/main" id="{E93DE6F5-F40D-844F-8E92-7D5BDF7EE29E}"/>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87AD7A1E-F02A-D042-BD56-143D2E16E2CC}"/>
              </a:ext>
            </a:extLst>
          </p:cNvPr>
          <p:cNvSpPr>
            <a:spLocks noGrp="1"/>
          </p:cNvSpPr>
          <p:nvPr>
            <p:ph type="sldNum" sz="quarter" idx="12"/>
          </p:nvPr>
        </p:nvSpPr>
        <p:spPr/>
        <p:txBody>
          <a:bodyPr/>
          <a:lstStyle/>
          <a:p>
            <a:fld id="{36053086-40E5-4673-9B4A-FC81B10CE5DE}" type="slidenum">
              <a:rPr lang="sv-SE" smtClean="0"/>
              <a:t>6</a:t>
            </a:fld>
            <a:endParaRPr lang="sv-SE"/>
          </a:p>
        </p:txBody>
      </p:sp>
    </p:spTree>
    <p:extLst>
      <p:ext uri="{BB962C8B-B14F-4D97-AF65-F5344CB8AC3E}">
        <p14:creationId xmlns:p14="http://schemas.microsoft.com/office/powerpoint/2010/main" val="92004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8AD0FCD-90E3-D743-80FE-F8C9F03AF262}"/>
              </a:ext>
            </a:extLst>
          </p:cNvPr>
          <p:cNvSpPr>
            <a:spLocks noGrp="1"/>
          </p:cNvSpPr>
          <p:nvPr>
            <p:ph type="title"/>
          </p:nvPr>
        </p:nvSpPr>
        <p:spPr/>
        <p:txBody>
          <a:bodyPr/>
          <a:lstStyle/>
          <a:p>
            <a:r>
              <a:rPr lang="sv-SE" dirty="0"/>
              <a:t>Communication &amp; </a:t>
            </a:r>
            <a:r>
              <a:rPr lang="sv-SE" dirty="0" err="1"/>
              <a:t>Capital</a:t>
            </a:r>
            <a:r>
              <a:rPr lang="sv-SE" dirty="0"/>
              <a:t> Market</a:t>
            </a:r>
          </a:p>
        </p:txBody>
      </p:sp>
      <p:sp>
        <p:nvSpPr>
          <p:cNvPr id="7" name="Platshållare för text 6">
            <a:extLst>
              <a:ext uri="{FF2B5EF4-FFF2-40B4-BE49-F238E27FC236}">
                <a16:creationId xmlns:a16="http://schemas.microsoft.com/office/drawing/2014/main" id="{202889CD-FB36-6949-8341-2BBF7A7887C8}"/>
              </a:ext>
            </a:extLst>
          </p:cNvPr>
          <p:cNvSpPr>
            <a:spLocks noGrp="1"/>
          </p:cNvSpPr>
          <p:nvPr>
            <p:ph type="body" idx="1"/>
          </p:nvPr>
        </p:nvSpPr>
        <p:spPr/>
        <p:txBody>
          <a:bodyPr/>
          <a:lstStyle/>
          <a:p>
            <a:r>
              <a:rPr lang="sv-SE" dirty="0" err="1"/>
              <a:t>Essity</a:t>
            </a:r>
            <a:r>
              <a:rPr lang="sv-SE" dirty="0"/>
              <a:t> - Industrivärden</a:t>
            </a:r>
          </a:p>
        </p:txBody>
      </p:sp>
      <p:pic>
        <p:nvPicPr>
          <p:cNvPr id="5" name="Platshållare för innehåll 4">
            <a:extLst>
              <a:ext uri="{FF2B5EF4-FFF2-40B4-BE49-F238E27FC236}">
                <a16:creationId xmlns:a16="http://schemas.microsoft.com/office/drawing/2014/main" id="{52543AA9-CB94-4A43-8B13-4E85C11F68B9}"/>
              </a:ext>
            </a:extLst>
          </p:cNvPr>
          <p:cNvPicPr>
            <a:picLocks noGrp="1" noChangeAspect="1"/>
          </p:cNvPicPr>
          <p:nvPr>
            <p:ph sz="half" idx="2"/>
          </p:nvPr>
        </p:nvPicPr>
        <p:blipFill>
          <a:blip r:embed="rId2"/>
          <a:stretch>
            <a:fillRect/>
          </a:stretch>
        </p:blipFill>
        <p:spPr>
          <a:xfrm>
            <a:off x="900954" y="2736056"/>
            <a:ext cx="2272432" cy="2763441"/>
          </a:xfrm>
        </p:spPr>
      </p:pic>
      <p:sp>
        <p:nvSpPr>
          <p:cNvPr id="8" name="Platshållare för text 7">
            <a:extLst>
              <a:ext uri="{FF2B5EF4-FFF2-40B4-BE49-F238E27FC236}">
                <a16:creationId xmlns:a16="http://schemas.microsoft.com/office/drawing/2014/main" id="{3492DB1A-6E83-634B-83AD-F63E5E7CC1EA}"/>
              </a:ext>
            </a:extLst>
          </p:cNvPr>
          <p:cNvSpPr>
            <a:spLocks noGrp="1"/>
          </p:cNvSpPr>
          <p:nvPr>
            <p:ph type="body" sz="quarter" idx="3"/>
          </p:nvPr>
        </p:nvSpPr>
        <p:spPr/>
        <p:txBody>
          <a:bodyPr/>
          <a:lstStyle/>
          <a:p>
            <a:r>
              <a:rPr lang="sv-SE" dirty="0"/>
              <a:t>Atlas Copco - Investor</a:t>
            </a:r>
          </a:p>
        </p:txBody>
      </p:sp>
      <p:pic>
        <p:nvPicPr>
          <p:cNvPr id="11" name="Platshållare för innehåll 10">
            <a:extLst>
              <a:ext uri="{FF2B5EF4-FFF2-40B4-BE49-F238E27FC236}">
                <a16:creationId xmlns:a16="http://schemas.microsoft.com/office/drawing/2014/main" id="{959EDFAC-9053-6A46-8943-8039AC8369C6}"/>
              </a:ext>
            </a:extLst>
          </p:cNvPr>
          <p:cNvPicPr>
            <a:picLocks noGrp="1" noChangeAspect="1"/>
          </p:cNvPicPr>
          <p:nvPr>
            <p:ph sz="quarter" idx="4"/>
          </p:nvPr>
        </p:nvPicPr>
        <p:blipFill>
          <a:blip r:embed="rId3"/>
          <a:stretch>
            <a:fillRect/>
          </a:stretch>
        </p:blipFill>
        <p:spPr>
          <a:xfrm>
            <a:off x="4769294" y="2736056"/>
            <a:ext cx="3130853" cy="2763441"/>
          </a:xfrm>
        </p:spPr>
      </p:pic>
      <p:sp>
        <p:nvSpPr>
          <p:cNvPr id="2" name="Platshållare för sidfot 1">
            <a:extLst>
              <a:ext uri="{FF2B5EF4-FFF2-40B4-BE49-F238E27FC236}">
                <a16:creationId xmlns:a16="http://schemas.microsoft.com/office/drawing/2014/main" id="{BB2F456B-67B1-C449-B771-A82E7800B609}"/>
              </a:ext>
            </a:extLst>
          </p:cNvPr>
          <p:cNvSpPr>
            <a:spLocks noGrp="1"/>
          </p:cNvSpPr>
          <p:nvPr>
            <p:ph type="ftr" sz="quarter" idx="11"/>
          </p:nvPr>
        </p:nvSpPr>
        <p:spPr/>
        <p:txBody>
          <a:bodyPr/>
          <a:lstStyle/>
          <a:p>
            <a:r>
              <a:rPr lang="sv-SE"/>
              <a:t>Jan Lindvall 2023</a:t>
            </a:r>
          </a:p>
        </p:txBody>
      </p:sp>
      <p:sp>
        <p:nvSpPr>
          <p:cNvPr id="3" name="Platshållare för bildnummer 2">
            <a:extLst>
              <a:ext uri="{FF2B5EF4-FFF2-40B4-BE49-F238E27FC236}">
                <a16:creationId xmlns:a16="http://schemas.microsoft.com/office/drawing/2014/main" id="{2C4890A4-2285-DA4D-9586-3E0F6224EC25}"/>
              </a:ext>
            </a:extLst>
          </p:cNvPr>
          <p:cNvSpPr>
            <a:spLocks noGrp="1"/>
          </p:cNvSpPr>
          <p:nvPr>
            <p:ph type="sldNum" sz="quarter" idx="12"/>
          </p:nvPr>
        </p:nvSpPr>
        <p:spPr/>
        <p:txBody>
          <a:bodyPr/>
          <a:lstStyle/>
          <a:p>
            <a:fld id="{36053086-40E5-4673-9B4A-FC81B10CE5DE}" type="slidenum">
              <a:rPr lang="sv-SE" smtClean="0"/>
              <a:t>7</a:t>
            </a:fld>
            <a:endParaRPr lang="sv-SE"/>
          </a:p>
        </p:txBody>
      </p:sp>
    </p:spTree>
    <p:extLst>
      <p:ext uri="{BB962C8B-B14F-4D97-AF65-F5344CB8AC3E}">
        <p14:creationId xmlns:p14="http://schemas.microsoft.com/office/powerpoint/2010/main" val="100095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7AB7A3-6CCE-854A-A035-45368D46BE96}"/>
              </a:ext>
            </a:extLst>
          </p:cNvPr>
          <p:cNvSpPr>
            <a:spLocks noGrp="1"/>
          </p:cNvSpPr>
          <p:nvPr>
            <p:ph type="title"/>
          </p:nvPr>
        </p:nvSpPr>
        <p:spPr/>
        <p:txBody>
          <a:bodyPr/>
          <a:lstStyle/>
          <a:p>
            <a:r>
              <a:rPr lang="sv-SE" dirty="0"/>
              <a:t>Marginal is </a:t>
            </a:r>
            <a:r>
              <a:rPr lang="sv-SE" dirty="0" err="1"/>
              <a:t>always</a:t>
            </a:r>
            <a:r>
              <a:rPr lang="sv-SE" dirty="0"/>
              <a:t> </a:t>
            </a:r>
            <a:r>
              <a:rPr lang="sv-SE" dirty="0" err="1"/>
              <a:t>important</a:t>
            </a:r>
            <a:r>
              <a:rPr lang="sv-SE" dirty="0"/>
              <a:t>!</a:t>
            </a:r>
          </a:p>
        </p:txBody>
      </p:sp>
      <p:pic>
        <p:nvPicPr>
          <p:cNvPr id="5" name="Platshållare för innehåll 4">
            <a:extLst>
              <a:ext uri="{FF2B5EF4-FFF2-40B4-BE49-F238E27FC236}">
                <a16:creationId xmlns:a16="http://schemas.microsoft.com/office/drawing/2014/main" id="{E3134EA7-8A8C-264F-8EB8-6EAEE438B88B}"/>
              </a:ext>
            </a:extLst>
          </p:cNvPr>
          <p:cNvPicPr>
            <a:picLocks noGrp="1" noChangeAspect="1"/>
          </p:cNvPicPr>
          <p:nvPr>
            <p:ph idx="1"/>
          </p:nvPr>
        </p:nvPicPr>
        <p:blipFill>
          <a:blip r:embed="rId2"/>
          <a:stretch>
            <a:fillRect/>
          </a:stretch>
        </p:blipFill>
        <p:spPr>
          <a:xfrm>
            <a:off x="1395413" y="2539008"/>
            <a:ext cx="6353175" cy="2638425"/>
          </a:xfrm>
        </p:spPr>
      </p:pic>
      <p:sp>
        <p:nvSpPr>
          <p:cNvPr id="3" name="Platshållare för sidfot 2">
            <a:extLst>
              <a:ext uri="{FF2B5EF4-FFF2-40B4-BE49-F238E27FC236}">
                <a16:creationId xmlns:a16="http://schemas.microsoft.com/office/drawing/2014/main" id="{C213B08F-FD23-5243-9FE0-66D3BAF20B1F}"/>
              </a:ext>
            </a:extLst>
          </p:cNvPr>
          <p:cNvSpPr>
            <a:spLocks noGrp="1"/>
          </p:cNvSpPr>
          <p:nvPr>
            <p:ph type="ftr" sz="quarter" idx="11"/>
          </p:nvPr>
        </p:nvSpPr>
        <p:spPr/>
        <p:txBody>
          <a:bodyPr/>
          <a:lstStyle/>
          <a:p>
            <a:r>
              <a:rPr lang="sv-SE"/>
              <a:t>Jan Lindvall 2023</a:t>
            </a:r>
          </a:p>
        </p:txBody>
      </p:sp>
      <p:sp>
        <p:nvSpPr>
          <p:cNvPr id="4" name="Platshållare för bildnummer 3">
            <a:extLst>
              <a:ext uri="{FF2B5EF4-FFF2-40B4-BE49-F238E27FC236}">
                <a16:creationId xmlns:a16="http://schemas.microsoft.com/office/drawing/2014/main" id="{361B81B8-60C6-7B4A-994D-38593D269589}"/>
              </a:ext>
            </a:extLst>
          </p:cNvPr>
          <p:cNvSpPr>
            <a:spLocks noGrp="1"/>
          </p:cNvSpPr>
          <p:nvPr>
            <p:ph type="sldNum" sz="quarter" idx="12"/>
          </p:nvPr>
        </p:nvSpPr>
        <p:spPr/>
        <p:txBody>
          <a:bodyPr/>
          <a:lstStyle/>
          <a:p>
            <a:fld id="{36053086-40E5-4673-9B4A-FC81B10CE5DE}" type="slidenum">
              <a:rPr lang="sv-SE" smtClean="0"/>
              <a:t>8</a:t>
            </a:fld>
            <a:endParaRPr lang="sv-SE"/>
          </a:p>
        </p:txBody>
      </p:sp>
    </p:spTree>
    <p:extLst>
      <p:ext uri="{BB962C8B-B14F-4D97-AF65-F5344CB8AC3E}">
        <p14:creationId xmlns:p14="http://schemas.microsoft.com/office/powerpoint/2010/main" val="17131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978EEA3-2997-EC41-940A-82D73F378671}"/>
              </a:ext>
            </a:extLst>
          </p:cNvPr>
          <p:cNvSpPr>
            <a:spLocks noGrp="1"/>
          </p:cNvSpPr>
          <p:nvPr>
            <p:ph type="title"/>
          </p:nvPr>
        </p:nvSpPr>
        <p:spPr/>
        <p:txBody>
          <a:bodyPr/>
          <a:lstStyle/>
          <a:p>
            <a:r>
              <a:rPr lang="sv-SE" dirty="0"/>
              <a:t>Problems</a:t>
            </a:r>
          </a:p>
        </p:txBody>
      </p:sp>
      <p:pic>
        <p:nvPicPr>
          <p:cNvPr id="5" name="Platshållare för innehåll 4">
            <a:extLst>
              <a:ext uri="{FF2B5EF4-FFF2-40B4-BE49-F238E27FC236}">
                <a16:creationId xmlns:a16="http://schemas.microsoft.com/office/drawing/2014/main" id="{F8D29200-1AE0-AD48-B1FE-3DAC2E5B79E2}"/>
              </a:ext>
            </a:extLst>
          </p:cNvPr>
          <p:cNvPicPr>
            <a:picLocks noGrp="1" noChangeAspect="1"/>
          </p:cNvPicPr>
          <p:nvPr>
            <p:ph sz="half" idx="1"/>
          </p:nvPr>
        </p:nvPicPr>
        <p:blipFill>
          <a:blip r:embed="rId2"/>
          <a:stretch>
            <a:fillRect/>
          </a:stretch>
        </p:blipFill>
        <p:spPr>
          <a:xfrm>
            <a:off x="551330" y="2226469"/>
            <a:ext cx="3509681" cy="3263504"/>
          </a:xfrm>
        </p:spPr>
      </p:pic>
      <p:pic>
        <p:nvPicPr>
          <p:cNvPr id="9" name="Platshållare för innehåll 8">
            <a:extLst>
              <a:ext uri="{FF2B5EF4-FFF2-40B4-BE49-F238E27FC236}">
                <a16:creationId xmlns:a16="http://schemas.microsoft.com/office/drawing/2014/main" id="{2CF274AA-64D1-444F-887B-D9EC5288F0E4}"/>
              </a:ext>
            </a:extLst>
          </p:cNvPr>
          <p:cNvPicPr>
            <a:picLocks noGrp="1" noChangeAspect="1"/>
          </p:cNvPicPr>
          <p:nvPr>
            <p:ph sz="half" idx="2"/>
          </p:nvPr>
        </p:nvPicPr>
        <p:blipFill>
          <a:blip r:embed="rId3"/>
          <a:stretch>
            <a:fillRect/>
          </a:stretch>
        </p:blipFill>
        <p:spPr>
          <a:xfrm>
            <a:off x="4336677" y="2455835"/>
            <a:ext cx="4178674" cy="2804772"/>
          </a:xfrm>
        </p:spPr>
      </p:pic>
      <p:sp>
        <p:nvSpPr>
          <p:cNvPr id="2" name="Platshållare för sidfot 1">
            <a:extLst>
              <a:ext uri="{FF2B5EF4-FFF2-40B4-BE49-F238E27FC236}">
                <a16:creationId xmlns:a16="http://schemas.microsoft.com/office/drawing/2014/main" id="{FE09764C-2FD5-0D4E-A309-F000E5420E60}"/>
              </a:ext>
            </a:extLst>
          </p:cNvPr>
          <p:cNvSpPr>
            <a:spLocks noGrp="1"/>
          </p:cNvSpPr>
          <p:nvPr>
            <p:ph type="ftr" sz="quarter" idx="11"/>
          </p:nvPr>
        </p:nvSpPr>
        <p:spPr/>
        <p:txBody>
          <a:bodyPr/>
          <a:lstStyle/>
          <a:p>
            <a:r>
              <a:rPr lang="sv-SE"/>
              <a:t>Jan Lindvall 2023</a:t>
            </a:r>
          </a:p>
        </p:txBody>
      </p:sp>
      <p:sp>
        <p:nvSpPr>
          <p:cNvPr id="3" name="Platshållare för bildnummer 2">
            <a:extLst>
              <a:ext uri="{FF2B5EF4-FFF2-40B4-BE49-F238E27FC236}">
                <a16:creationId xmlns:a16="http://schemas.microsoft.com/office/drawing/2014/main" id="{4965A903-BCE4-8F42-9424-8F4B0B3D2AC0}"/>
              </a:ext>
            </a:extLst>
          </p:cNvPr>
          <p:cNvSpPr>
            <a:spLocks noGrp="1"/>
          </p:cNvSpPr>
          <p:nvPr>
            <p:ph type="sldNum" sz="quarter" idx="12"/>
          </p:nvPr>
        </p:nvSpPr>
        <p:spPr/>
        <p:txBody>
          <a:bodyPr/>
          <a:lstStyle/>
          <a:p>
            <a:fld id="{36053086-40E5-4673-9B4A-FC81B10CE5DE}" type="slidenum">
              <a:rPr lang="sv-SE" smtClean="0"/>
              <a:t>9</a:t>
            </a:fld>
            <a:endParaRPr lang="sv-SE"/>
          </a:p>
        </p:txBody>
      </p:sp>
    </p:spTree>
    <p:extLst>
      <p:ext uri="{BB962C8B-B14F-4D97-AF65-F5344CB8AC3E}">
        <p14:creationId xmlns:p14="http://schemas.microsoft.com/office/powerpoint/2010/main" val="4139365086"/>
      </p:ext>
    </p:extLst>
  </p:cSld>
  <p:clrMapOvr>
    <a:masterClrMapping/>
  </p:clrMapOvr>
</p:sld>
</file>

<file path=ppt/theme/theme1.xml><?xml version="1.0" encoding="utf-8"?>
<a:theme xmlns:a="http://schemas.openxmlformats.org/drawingml/2006/main" name="Universitetets mall">
  <a:themeElements>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AW.potx">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lnDef>
  </a:objectDefaults>
  <a:extraClrSchemeLst>
    <a:extraClrScheme>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W.pot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W.pot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W.pot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W.pot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W.pot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W.potx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W.pot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W.pot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W.pot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W.pot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W.pot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Universitetets mall</Template>
  <TotalTime>4714</TotalTime>
  <Words>3685</Words>
  <Application>Microsoft Macintosh PowerPoint</Application>
  <PresentationFormat>Bildspel på skärmen (4:3)</PresentationFormat>
  <Paragraphs>389</Paragraphs>
  <Slides>51</Slides>
  <Notes>19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51</vt:i4>
      </vt:variant>
    </vt:vector>
  </HeadingPairs>
  <TitlesOfParts>
    <vt:vector size="57" baseType="lpstr">
      <vt:lpstr>ＭＳ Ｐゴシック</vt:lpstr>
      <vt:lpstr>Arial</vt:lpstr>
      <vt:lpstr>Calibri</vt:lpstr>
      <vt:lpstr>Symbol</vt:lpstr>
      <vt:lpstr>Times New Roman</vt:lpstr>
      <vt:lpstr>Universitetets mall</vt:lpstr>
      <vt:lpstr>Lecture 7. IT Governance &amp; IT-strategy January, 30, 2023</vt:lpstr>
      <vt:lpstr>Disposition</vt:lpstr>
      <vt:lpstr>Situation: H&amp;M</vt:lpstr>
      <vt:lpstr>Situation: Volvo</vt:lpstr>
      <vt:lpstr>Situation: Atlas Copco</vt:lpstr>
      <vt:lpstr>A need for change?</vt:lpstr>
      <vt:lpstr>Communication &amp; Capital Market</vt:lpstr>
      <vt:lpstr>Marginal is always important!</vt:lpstr>
      <vt:lpstr>Problems</vt:lpstr>
      <vt:lpstr>Profit (EBIT) &amp; Dividends</vt:lpstr>
      <vt:lpstr>AIS - overview</vt:lpstr>
      <vt:lpstr>Data from many sources  and in different ways</vt:lpstr>
      <vt:lpstr>Figure 1.1 The Components of an Information System</vt:lpstr>
      <vt:lpstr>Developement</vt:lpstr>
      <vt:lpstr>Important concepts</vt:lpstr>
      <vt:lpstr>A I S and Corporate Strategy</vt:lpstr>
      <vt:lpstr>Basic Business Processes</vt:lpstr>
      <vt:lpstr>Figure 1.2 Interactions Between S&amp;S and External and Internal Parties</vt:lpstr>
      <vt:lpstr>Information Needs and Business Processes</vt:lpstr>
      <vt:lpstr>Figure 1.6 The Value Chain</vt:lpstr>
      <vt:lpstr>A I S in the Value Chain</vt:lpstr>
      <vt:lpstr>Data Strategy &amp; Data architecture – a definition</vt:lpstr>
      <vt:lpstr> Data Architecture Blumberg, et al, Why you need a digital…  </vt:lpstr>
      <vt:lpstr>Elements of Data Strategy</vt:lpstr>
      <vt:lpstr>Single vs Multiple? Data vs. Information.</vt:lpstr>
      <vt:lpstr>Standardized (”stability”) vs. Flexible Data</vt:lpstr>
      <vt:lpstr>What Makes Information Useful? (1 of 2)</vt:lpstr>
      <vt:lpstr>What Makes Information Useful? (2 of 2)</vt:lpstr>
      <vt:lpstr>Compare: Criteria for Key Performance Indicators (KPI)</vt:lpstr>
      <vt:lpstr>What Is an Accounting Information System (A I S)?</vt:lpstr>
      <vt:lpstr>Six Components of an AIS</vt:lpstr>
      <vt:lpstr>Three Important Business Functions</vt:lpstr>
      <vt:lpstr>The Accounting Information System</vt:lpstr>
      <vt:lpstr>Designing the Data Set: Restrictions and Possibilities</vt:lpstr>
      <vt:lpstr>Data Set; File; Table: Basic Computer and I T Concepts</vt:lpstr>
      <vt:lpstr>Data Classifications</vt:lpstr>
      <vt:lpstr>Accounting – Charts of Accounts</vt:lpstr>
      <vt:lpstr>Code String (Kontosträng)/Field.”Transaction identity”, cf. Social Security Number  </vt:lpstr>
      <vt:lpstr>More data is not always better… need of smart data</vt:lpstr>
      <vt:lpstr>What it is…</vt:lpstr>
      <vt:lpstr>What is data quality? </vt:lpstr>
      <vt:lpstr>Why data quality is so important now…</vt:lpstr>
      <vt:lpstr>Data quality dimensions 1</vt:lpstr>
      <vt:lpstr>Data quality dimensions 2</vt:lpstr>
      <vt:lpstr>Data quality dimensions 3</vt:lpstr>
      <vt:lpstr>Figure 2.1 The Data Processing Cycle</vt:lpstr>
      <vt:lpstr>1. Data Input</vt:lpstr>
      <vt:lpstr>1. Data Capture</vt:lpstr>
      <vt:lpstr>2. Data Storage</vt:lpstr>
      <vt:lpstr>3. Data Processing</vt:lpstr>
      <vt:lpstr>4. Information Output</vt:lpstr>
    </vt:vector>
  </TitlesOfParts>
  <Company>Engelska parken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Josefin Svensson</dc:creator>
  <cp:lastModifiedBy>Microsoft Office-användare</cp:lastModifiedBy>
  <cp:revision>22</cp:revision>
  <dcterms:created xsi:type="dcterms:W3CDTF">2013-08-22T08:31:25Z</dcterms:created>
  <dcterms:modified xsi:type="dcterms:W3CDTF">2023-01-30T09:09:20Z</dcterms:modified>
</cp:coreProperties>
</file>