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1875" r:id="rId2"/>
    <p:sldId id="1858" r:id="rId3"/>
    <p:sldId id="281" r:id="rId4"/>
    <p:sldId id="1857" r:id="rId5"/>
    <p:sldId id="1861" r:id="rId6"/>
    <p:sldId id="1859" r:id="rId7"/>
    <p:sldId id="1860" r:id="rId8"/>
    <p:sldId id="1733" r:id="rId9"/>
    <p:sldId id="1730" r:id="rId10"/>
    <p:sldId id="1722" r:id="rId11"/>
    <p:sldId id="1725" r:id="rId12"/>
    <p:sldId id="1710" r:id="rId13"/>
    <p:sldId id="1711" r:id="rId14"/>
    <p:sldId id="1862" r:id="rId15"/>
    <p:sldId id="1863" r:id="rId16"/>
    <p:sldId id="1864" r:id="rId17"/>
    <p:sldId id="1865" r:id="rId18"/>
    <p:sldId id="1866" r:id="rId19"/>
    <p:sldId id="1842" r:id="rId20"/>
    <p:sldId id="1841" r:id="rId21"/>
    <p:sldId id="1869" r:id="rId22"/>
    <p:sldId id="1870" r:id="rId23"/>
    <p:sldId id="1868" r:id="rId24"/>
    <p:sldId id="1867" r:id="rId25"/>
    <p:sldId id="1844" r:id="rId26"/>
    <p:sldId id="1845" r:id="rId27"/>
    <p:sldId id="1871" r:id="rId28"/>
    <p:sldId id="1873" r:id="rId29"/>
    <p:sldId id="1851" r:id="rId30"/>
    <p:sldId id="1855" r:id="rId31"/>
    <p:sldId id="1850" r:id="rId32"/>
    <p:sldId id="1854" r:id="rId33"/>
    <p:sldId id="1853" r:id="rId34"/>
    <p:sldId id="1852" r:id="rId35"/>
    <p:sldId id="1823" r:id="rId36"/>
    <p:sldId id="1874" r:id="rId37"/>
    <p:sldId id="1849" r:id="rId38"/>
    <p:sldId id="1848" r:id="rId39"/>
    <p:sldId id="1826" r:id="rId40"/>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65"/>
    <p:restoredTop sz="86403"/>
  </p:normalViewPr>
  <p:slideViewPr>
    <p:cSldViewPr>
      <p:cViewPr varScale="1">
        <p:scale>
          <a:sx n="158" d="100"/>
          <a:sy n="158" d="100"/>
        </p:scale>
        <p:origin x="752"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9" d="100"/>
        <a:sy n="7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AB566-E485-8144-8B0A-3C293D5BB7D1}" type="datetimeFigureOut">
              <a:rPr lang="sv-SE" smtClean="0"/>
              <a:t>2023-02-02</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1A9B9-4E3F-1441-9834-57857EF437DA}" type="slidenum">
              <a:rPr lang="sv-SE" smtClean="0"/>
              <a:t>‹#›</a:t>
            </a:fld>
            <a:endParaRPr lang="sv-SE"/>
          </a:p>
        </p:txBody>
      </p:sp>
    </p:spTree>
    <p:extLst>
      <p:ext uri="{BB962C8B-B14F-4D97-AF65-F5344CB8AC3E}">
        <p14:creationId xmlns:p14="http://schemas.microsoft.com/office/powerpoint/2010/main" val="210711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This is a good place to emphasize that good internal controls are necessary, as an integrated database has the benefit of inputting data once in the system; if that input is inaccurate, it will be useless. That is why most people only have access to certain portions of the system and that good data entry controls are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289301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Cost accounting systems can help organizations achieve their manufacturing goals by these three principal objectives.</a:t>
            </a:r>
          </a:p>
          <a:p>
            <a:pPr marL="0" lvl="0" indent="0" algn="l" rtl="0">
              <a:spcBef>
                <a:spcPts val="0"/>
              </a:spcBef>
              <a:spcAft>
                <a:spcPts val="0"/>
              </a:spcAft>
              <a:buNone/>
            </a:pPr>
            <a:r>
              <a:rPr lang="en-IN" dirty="0"/>
              <a:t>Accomplishing the first objective requires that an organization’s cost accounting system collects real-time data about the performance and production activities for management to make timely decisions.</a:t>
            </a:r>
          </a:p>
          <a:p>
            <a:pPr marL="0" lvl="0" indent="0" algn="l" rtl="0">
              <a:spcBef>
                <a:spcPts val="0"/>
              </a:spcBef>
              <a:spcAft>
                <a:spcPts val="0"/>
              </a:spcAft>
              <a:buNone/>
            </a:pPr>
            <a:r>
              <a:rPr lang="en-IN" dirty="0"/>
              <a:t>Accomplishing the last two objectives requires organizations to classify and assign costs. Types of costs that are collected and classified are:</a:t>
            </a:r>
          </a:p>
          <a:p>
            <a:pPr marL="0" lvl="0" indent="0" algn="l" rtl="0">
              <a:spcBef>
                <a:spcPts val="0"/>
              </a:spcBef>
              <a:spcAft>
                <a:spcPts val="0"/>
              </a:spcAft>
              <a:buNone/>
            </a:pPr>
            <a:r>
              <a:rPr lang="en-IN" dirty="0"/>
              <a:t>	Raw materials usage data</a:t>
            </a:r>
          </a:p>
          <a:p>
            <a:pPr marL="0" lvl="0" indent="0" algn="l" rtl="0">
              <a:spcBef>
                <a:spcPts val="0"/>
              </a:spcBef>
              <a:spcAft>
                <a:spcPts val="0"/>
              </a:spcAft>
              <a:buNone/>
            </a:pPr>
            <a:r>
              <a:rPr lang="en-IN" dirty="0"/>
              <a:t>	Direct </a:t>
            </a:r>
            <a:r>
              <a:rPr lang="en-IN" dirty="0" err="1"/>
              <a:t>labor</a:t>
            </a:r>
            <a:r>
              <a:rPr lang="en-IN" dirty="0"/>
              <a:t> costs</a:t>
            </a:r>
          </a:p>
          <a:p>
            <a:pPr marL="0" lvl="0" indent="0" algn="l" rtl="0">
              <a:spcBef>
                <a:spcPts val="0"/>
              </a:spcBef>
              <a:spcAft>
                <a:spcPts val="0"/>
              </a:spcAft>
              <a:buNone/>
            </a:pPr>
            <a:r>
              <a:rPr lang="en-IN" dirty="0"/>
              <a:t>	Machinery and equipment usage</a:t>
            </a:r>
          </a:p>
          <a:p>
            <a:pPr marL="0" lvl="0" indent="0" algn="l" rtl="0">
              <a:spcBef>
                <a:spcPts val="0"/>
              </a:spcBef>
              <a:spcAft>
                <a:spcPts val="0"/>
              </a:spcAft>
              <a:buNone/>
            </a:pPr>
            <a:r>
              <a:rPr lang="en-IN" dirty="0"/>
              <a:t>	Manufacturing overhead costs</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Assigning costs can be done in one of several ways:</a:t>
            </a:r>
          </a:p>
          <a:p>
            <a:pPr marL="0" lvl="0" indent="0" algn="l" rtl="0">
              <a:spcBef>
                <a:spcPts val="0"/>
              </a:spcBef>
              <a:spcAft>
                <a:spcPts val="0"/>
              </a:spcAft>
              <a:buNone/>
            </a:pPr>
            <a:r>
              <a:rPr lang="en-IN" dirty="0"/>
              <a:t>	Job-order costing: costs assigned to a specific production job or batch</a:t>
            </a:r>
          </a:p>
          <a:p>
            <a:pPr marL="0" lvl="0" indent="0" algn="l" rtl="0">
              <a:spcBef>
                <a:spcPts val="0"/>
              </a:spcBef>
              <a:spcAft>
                <a:spcPts val="0"/>
              </a:spcAft>
              <a:buNone/>
            </a:pPr>
            <a:r>
              <a:rPr lang="en-IN" dirty="0"/>
              <a:t>	Process costing: costs assigned to each process in the production cycle and averages costs for all units produced</a:t>
            </a:r>
          </a:p>
          <a:p>
            <a:pPr marL="0" lvl="0" indent="0" algn="l" rtl="0">
              <a:spcBef>
                <a:spcPts val="0"/>
              </a:spcBef>
              <a:spcAft>
                <a:spcPts val="0"/>
              </a:spcAft>
              <a:buNone/>
            </a:pPr>
            <a:r>
              <a:rPr lang="en-IN" dirty="0"/>
              <a:t>	Activity-based costing: tracing costs to the activities.</a:t>
            </a:r>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708704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Figure 2.2 on page 37 is a great example of showing students how to follow a transaction to the various subledgers and the general ledger. This helps them visualize the structure of how data is stored in an AIS. </a:t>
            </a:r>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2180845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772860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2389002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Long Description: </a:t>
            </a:r>
          </a:p>
          <a:p>
            <a:r>
              <a:rPr lang="en-US" dirty="0">
                <a:effectLst/>
              </a:rPr>
              <a:t>The table shows the six different symbols used in drawing a business process diagram as follows:</a:t>
            </a:r>
            <a:endParaRPr lang="en-IN" dirty="0">
              <a:effectLst/>
            </a:endParaRPr>
          </a:p>
          <a:p>
            <a:r>
              <a:rPr lang="en-US" b="1" dirty="0">
                <a:effectLst/>
              </a:rPr>
              <a:t> </a:t>
            </a:r>
            <a:endParaRPr lang="en-IN" dirty="0">
              <a:effectLst/>
            </a:endParaRPr>
          </a:p>
          <a:p>
            <a:r>
              <a:rPr lang="en-US" dirty="0">
                <a:effectLst/>
              </a:rPr>
              <a:t>Symbol</a:t>
            </a:r>
            <a:endParaRPr lang="en-IN" dirty="0">
              <a:effectLst/>
            </a:endParaRPr>
          </a:p>
          <a:p>
            <a:r>
              <a:rPr lang="en-US" dirty="0">
                <a:effectLst/>
              </a:rPr>
              <a:t>Name</a:t>
            </a:r>
            <a:endParaRPr lang="en-IN" dirty="0">
              <a:effectLst/>
            </a:endParaRPr>
          </a:p>
          <a:p>
            <a:r>
              <a:rPr lang="en-US" dirty="0">
                <a:effectLst/>
              </a:rPr>
              <a:t>Explanation</a:t>
            </a:r>
            <a:endParaRPr lang="en-IN" dirty="0">
              <a:effectLst/>
            </a:endParaRPr>
          </a:p>
          <a:p>
            <a:r>
              <a:rPr lang="en-US" dirty="0">
                <a:effectLst/>
              </a:rPr>
              <a:t>Circle with thin outline</a:t>
            </a:r>
            <a:endParaRPr lang="en-IN" dirty="0">
              <a:effectLst/>
            </a:endParaRPr>
          </a:p>
          <a:p>
            <a:r>
              <a:rPr lang="en-US" dirty="0">
                <a:effectLst/>
              </a:rPr>
              <a:t>Start/Begin</a:t>
            </a:r>
            <a:endParaRPr lang="en-IN" dirty="0">
              <a:effectLst/>
            </a:endParaRPr>
          </a:p>
          <a:p>
            <a:r>
              <a:rPr lang="en-US" dirty="0">
                <a:effectLst/>
              </a:rPr>
              <a:t>The start or beginning of a process is represented by a small circle.</a:t>
            </a:r>
            <a:endParaRPr lang="en-IN" dirty="0">
              <a:effectLst/>
            </a:endParaRPr>
          </a:p>
          <a:p>
            <a:r>
              <a:rPr lang="en-US" dirty="0">
                <a:effectLst/>
              </a:rPr>
              <a:t>Circle with thick outline</a:t>
            </a:r>
            <a:endParaRPr lang="en-IN" dirty="0">
              <a:effectLst/>
            </a:endParaRPr>
          </a:p>
          <a:p>
            <a:r>
              <a:rPr lang="en-US" dirty="0">
                <a:effectLst/>
              </a:rPr>
              <a:t>End</a:t>
            </a:r>
            <a:endParaRPr lang="en-IN" dirty="0">
              <a:effectLst/>
            </a:endParaRPr>
          </a:p>
          <a:p>
            <a:r>
              <a:rPr lang="en-US" dirty="0">
                <a:effectLst/>
              </a:rPr>
              <a:t>The end of a process is represented by a small bolded circle.</a:t>
            </a:r>
            <a:endParaRPr lang="en-IN" dirty="0">
              <a:effectLst/>
            </a:endParaRPr>
          </a:p>
          <a:p>
            <a:r>
              <a:rPr lang="en-US" dirty="0">
                <a:effectLst/>
              </a:rPr>
              <a:t>Rounded rectangle</a:t>
            </a:r>
            <a:endParaRPr lang="en-IN" dirty="0">
              <a:effectLst/>
            </a:endParaRPr>
          </a:p>
          <a:p>
            <a:r>
              <a:rPr lang="en-US" dirty="0">
                <a:effectLst/>
              </a:rPr>
              <a:t>Activity in a process</a:t>
            </a:r>
            <a:endParaRPr lang="en-IN" dirty="0">
              <a:effectLst/>
            </a:endParaRPr>
          </a:p>
          <a:p>
            <a:r>
              <a:rPr lang="en-US" dirty="0">
                <a:effectLst/>
              </a:rPr>
              <a:t>An activity in a process is represented by a rounded-edge rectangle. An explanation of the activity is placed inside the rectangle.</a:t>
            </a:r>
            <a:endParaRPr lang="en-IN" dirty="0">
              <a:effectLst/>
            </a:endParaRPr>
          </a:p>
          <a:p>
            <a:r>
              <a:rPr lang="en-US" dirty="0">
                <a:effectLst/>
              </a:rPr>
              <a:t>Rhombus</a:t>
            </a:r>
            <a:endParaRPr lang="en-IN" dirty="0">
              <a:effectLst/>
            </a:endParaRPr>
          </a:p>
          <a:p>
            <a:r>
              <a:rPr lang="en-US" dirty="0">
                <a:effectLst/>
              </a:rPr>
              <a:t>Decision</a:t>
            </a:r>
            <a:endParaRPr lang="en-IN" dirty="0">
              <a:effectLst/>
            </a:endParaRPr>
          </a:p>
          <a:p>
            <a:r>
              <a:rPr lang="en-US" dirty="0">
                <a:effectLst/>
              </a:rPr>
              <a:t>A decision made during the process is represented by a diamond. An explanation of the decision is placed inside the symbol.</a:t>
            </a:r>
            <a:endParaRPr lang="en-IN" dirty="0">
              <a:effectLst/>
            </a:endParaRPr>
          </a:p>
          <a:p>
            <a:r>
              <a:rPr lang="en-US" dirty="0">
                <a:effectLst/>
              </a:rPr>
              <a:t>Solid arrow</a:t>
            </a:r>
            <a:endParaRPr lang="en-IN" dirty="0">
              <a:effectLst/>
            </a:endParaRPr>
          </a:p>
          <a:p>
            <a:r>
              <a:rPr lang="en-US" dirty="0">
                <a:effectLst/>
              </a:rPr>
              <a:t>Flow</a:t>
            </a:r>
            <a:endParaRPr lang="en-IN" dirty="0">
              <a:effectLst/>
            </a:endParaRPr>
          </a:p>
          <a:p>
            <a:r>
              <a:rPr lang="en-US" dirty="0">
                <a:effectLst/>
              </a:rPr>
              <a:t>The flow of data or information is indicated by an arrow.</a:t>
            </a:r>
            <a:endParaRPr lang="en-IN" dirty="0">
              <a:effectLst/>
            </a:endParaRPr>
          </a:p>
          <a:p>
            <a:r>
              <a:rPr lang="en-US" dirty="0">
                <a:effectLst/>
              </a:rPr>
              <a:t>Dotted arrow</a:t>
            </a:r>
            <a:endParaRPr lang="en-IN" dirty="0">
              <a:effectLst/>
            </a:endParaRPr>
          </a:p>
          <a:p>
            <a:r>
              <a:rPr lang="en-US" dirty="0">
                <a:effectLst/>
              </a:rPr>
              <a:t>Annotation information</a:t>
            </a:r>
            <a:endParaRPr lang="en-IN" dirty="0">
              <a:effectLst/>
            </a:endParaRPr>
          </a:p>
          <a:p>
            <a:r>
              <a:rPr lang="en-US" dirty="0">
                <a:effectLst/>
              </a:rPr>
              <a:t>Information that helps explain a business process is entered in the BPD and, if needed, a bolded dashed arrow is drawn from the explanation to the symbol.</a:t>
            </a:r>
            <a:endParaRPr lang="en-IN" dirty="0">
              <a:effectLst/>
            </a:endParaRPr>
          </a:p>
          <a:p>
            <a:r>
              <a:rPr lang="en-US" b="1" dirty="0">
                <a:effectLst/>
              </a:rPr>
              <a:t> </a:t>
            </a:r>
            <a:endParaRPr lang="en-IN" dirty="0">
              <a:effectLst/>
            </a:endParaRPr>
          </a:p>
          <a:p>
            <a:pPr marL="0" lvl="0" indent="0" algn="l" rtl="0">
              <a:spcBef>
                <a:spcPts val="0"/>
              </a:spcBef>
              <a:spcAft>
                <a:spcPts val="0"/>
              </a:spcAft>
              <a:buNone/>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382922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Note that a major difference between the data flow diagrams and flowcharts compared to the business process diagram is that the business process diagram can distinguish the department or location that the activity takes place. These rows—such as New Employee, Human Resources, Payroll, and so on—in the above figure are called swim lanes.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r>
              <a:rPr lang="en-US" sz="1200" b="0" kern="1200" dirty="0">
                <a:solidFill>
                  <a:schemeClr val="tx1"/>
                </a:solidFill>
                <a:effectLst/>
                <a:latin typeface="+mn-lt"/>
                <a:ea typeface="+mn-ea"/>
                <a:cs typeface="+mn-cs"/>
              </a:rPr>
              <a:t>Long Description: </a:t>
            </a:r>
          </a:p>
          <a:p>
            <a:r>
              <a:rPr lang="en-US" dirty="0">
                <a:effectLst/>
              </a:rPr>
              <a:t>The table shows the activities performed in the case of each employee flowing from one row to the next row starting from new employee in the first row as follows:</a:t>
            </a:r>
            <a:endParaRPr lang="en-IN" dirty="0">
              <a:effectLst/>
            </a:endParaRPr>
          </a:p>
          <a:p>
            <a:r>
              <a:rPr lang="en-US" dirty="0">
                <a:effectLst/>
              </a:rPr>
              <a:t> </a:t>
            </a:r>
            <a:endParaRPr lang="en-IN" dirty="0">
              <a:effectLst/>
            </a:endParaRPr>
          </a:p>
          <a:p>
            <a:r>
              <a:rPr lang="en-US" dirty="0">
                <a:effectLst/>
              </a:rPr>
              <a:t>Employee</a:t>
            </a:r>
            <a:endParaRPr lang="en-IN" dirty="0">
              <a:effectLst/>
            </a:endParaRPr>
          </a:p>
          <a:p>
            <a:r>
              <a:rPr lang="en-US" dirty="0">
                <a:effectLst/>
              </a:rPr>
              <a:t>Activities Performed</a:t>
            </a:r>
            <a:endParaRPr lang="en-IN" dirty="0">
              <a:effectLst/>
            </a:endParaRPr>
          </a:p>
          <a:p>
            <a:r>
              <a:rPr lang="en-US" dirty="0">
                <a:effectLst/>
              </a:rPr>
              <a:t>New Employee</a:t>
            </a:r>
            <a:endParaRPr lang="en-IN" dirty="0">
              <a:effectLst/>
            </a:endParaRPr>
          </a:p>
          <a:p>
            <a:r>
              <a:rPr lang="en-US" dirty="0">
                <a:effectLst/>
              </a:rPr>
              <a:t>Complete new employee form (arrow flowing to third row via second row)</a:t>
            </a:r>
            <a:endParaRPr lang="en-IN" dirty="0">
              <a:effectLst/>
            </a:endParaRPr>
          </a:p>
          <a:p>
            <a:r>
              <a:rPr lang="en-US" dirty="0">
                <a:effectLst/>
              </a:rPr>
              <a:t>Human Resources</a:t>
            </a:r>
            <a:endParaRPr lang="en-IN" dirty="0">
              <a:effectLst/>
            </a:endParaRPr>
          </a:p>
          <a:p>
            <a:r>
              <a:rPr lang="en-US" dirty="0">
                <a:effectLst/>
              </a:rPr>
              <a:t>Complete employee change form (arrow flowing to third row)</a:t>
            </a:r>
            <a:endParaRPr lang="en-IN" dirty="0">
              <a:effectLst/>
            </a:endParaRPr>
          </a:p>
          <a:p>
            <a:r>
              <a:rPr lang="en-US" dirty="0">
                <a:effectLst/>
              </a:rPr>
              <a:t>Payroll</a:t>
            </a:r>
            <a:endParaRPr lang="en-IN" dirty="0">
              <a:effectLst/>
            </a:endParaRPr>
          </a:p>
          <a:p>
            <a:r>
              <a:rPr lang="en-US" dirty="0">
                <a:effectLst/>
              </a:rPr>
              <a:t>From Departments</a:t>
            </a:r>
            <a:endParaRPr lang="en-IN" dirty="0">
              <a:effectLst/>
            </a:endParaRPr>
          </a:p>
          <a:p>
            <a:pPr lvl="0"/>
            <a:r>
              <a:rPr lang="en-US" sz="1200" kern="1200" dirty="0">
                <a:solidFill>
                  <a:schemeClr val="tx1"/>
                </a:solidFill>
                <a:effectLst/>
                <a:latin typeface="+mn-lt"/>
                <a:ea typeface="+mn-ea"/>
                <a:cs typeface="+mn-cs"/>
              </a:rPr>
              <a:t>Receive employee timecards</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Prepare employee paychecks, payroll summary (arrow flowing to fifth row)</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Prepare payroll register, tax report</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Update employee/payroll files</a:t>
            </a:r>
            <a:endParaRPr lang="en-IN" sz="1200" kern="1200" dirty="0">
              <a:solidFill>
                <a:schemeClr val="tx1"/>
              </a:solidFill>
              <a:effectLst/>
              <a:latin typeface="+mn-lt"/>
              <a:ea typeface="+mn-ea"/>
              <a:cs typeface="+mn-cs"/>
            </a:endParaRPr>
          </a:p>
          <a:p>
            <a:r>
              <a:rPr lang="en-US" dirty="0">
                <a:effectLst/>
              </a:rPr>
              <a:t>Accounts Payable</a:t>
            </a:r>
            <a:endParaRPr lang="en-IN" dirty="0">
              <a:effectLst/>
            </a:endParaRPr>
          </a:p>
          <a:p>
            <a:r>
              <a:rPr lang="en-US" dirty="0">
                <a:effectLst/>
              </a:rPr>
              <a:t>Prepare tax check, total payroll check, and disbursement voucher (arrow flowing to fifth row)</a:t>
            </a:r>
            <a:endParaRPr lang="en-IN" dirty="0">
              <a:effectLst/>
            </a:endParaRPr>
          </a:p>
          <a:p>
            <a:r>
              <a:rPr lang="en-US" dirty="0">
                <a:effectLst/>
              </a:rPr>
              <a:t>Susan</a:t>
            </a:r>
            <a:endParaRPr lang="en-IN" dirty="0">
              <a:effectLst/>
            </a:endParaRPr>
          </a:p>
          <a:p>
            <a:pPr lvl="0"/>
            <a:r>
              <a:rPr lang="en-US" sz="1200" kern="1200" dirty="0">
                <a:solidFill>
                  <a:schemeClr val="tx1"/>
                </a:solidFill>
                <a:effectLst/>
                <a:latin typeface="+mn-lt"/>
                <a:ea typeface="+mn-ea"/>
                <a:cs typeface="+mn-cs"/>
              </a:rPr>
              <a:t>Approve and sign paychecks, tax check, and payroll check</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Disburse checks and reports to employees, bank, and government</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Forward cash disbursement vouchers (arrow flowing to sixth row)</a:t>
            </a:r>
            <a:endParaRPr lang="en-IN" sz="1200" kern="1200" dirty="0">
              <a:solidFill>
                <a:schemeClr val="tx1"/>
              </a:solidFill>
              <a:effectLst/>
              <a:latin typeface="+mn-lt"/>
              <a:ea typeface="+mn-ea"/>
              <a:cs typeface="+mn-cs"/>
            </a:endParaRPr>
          </a:p>
          <a:p>
            <a:r>
              <a:rPr lang="en-US" dirty="0">
                <a:effectLst/>
              </a:rPr>
              <a:t>Ashton</a:t>
            </a:r>
            <a:endParaRPr lang="en-IN" dirty="0">
              <a:effectLst/>
            </a:endParaRPr>
          </a:p>
          <a:p>
            <a:r>
              <a:rPr lang="en-US" dirty="0">
                <a:effectLst/>
              </a:rPr>
              <a:t>Update general ledger, cancel journal vouchers</a:t>
            </a:r>
            <a:endParaRPr lang="en-IN" dirty="0">
              <a:effectLst/>
            </a:endParaRPr>
          </a:p>
          <a:p>
            <a:r>
              <a:rPr lang="en-US" dirty="0">
                <a:effectLst/>
              </a:rPr>
              <a:t> </a:t>
            </a:r>
            <a:endParaRPr lang="en-IN"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pPr marL="0" lvl="0" indent="0" algn="l" rtl="0">
              <a:spcBef>
                <a:spcPts val="0"/>
              </a:spcBef>
              <a:spcAft>
                <a:spcPts val="0"/>
              </a:spcAft>
              <a:buNone/>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680576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effectLst/>
              </a:rPr>
              <a:t>Long Description:</a:t>
            </a:r>
          </a:p>
          <a:p>
            <a:r>
              <a:rPr lang="en-US" dirty="0">
                <a:effectLst/>
              </a:rPr>
              <a:t>The table with common flowcharting symbols for input/output, processing, and storage appears as follows:</a:t>
            </a:r>
            <a:endParaRPr lang="en-IN" dirty="0">
              <a:effectLst/>
            </a:endParaRPr>
          </a:p>
          <a:p>
            <a:r>
              <a:rPr lang="en-US" b="1" dirty="0">
                <a:effectLst/>
              </a:rPr>
              <a:t> </a:t>
            </a:r>
            <a:endParaRPr lang="en-IN" dirty="0">
              <a:effectLst/>
            </a:endParaRPr>
          </a:p>
          <a:p>
            <a:r>
              <a:rPr lang="en-US" dirty="0">
                <a:effectLst/>
              </a:rPr>
              <a:t>Symbol</a:t>
            </a:r>
            <a:endParaRPr lang="en-IN" dirty="0">
              <a:effectLst/>
            </a:endParaRPr>
          </a:p>
          <a:p>
            <a:r>
              <a:rPr lang="en-US" dirty="0">
                <a:effectLst/>
              </a:rPr>
              <a:t>Name</a:t>
            </a:r>
            <a:endParaRPr lang="en-IN" dirty="0">
              <a:effectLst/>
            </a:endParaRPr>
          </a:p>
          <a:p>
            <a:r>
              <a:rPr lang="en-US" dirty="0">
                <a:effectLst/>
              </a:rPr>
              <a:t>Explanation</a:t>
            </a:r>
            <a:endParaRPr lang="en-IN" dirty="0">
              <a:effectLst/>
            </a:endParaRPr>
          </a:p>
          <a:p>
            <a:r>
              <a:rPr lang="en-US" dirty="0" err="1">
                <a:effectLst/>
              </a:rPr>
              <a:t>Input/Output</a:t>
            </a:r>
            <a:r>
              <a:rPr lang="en-US" dirty="0">
                <a:effectLst/>
              </a:rPr>
              <a:t> Symbols</a:t>
            </a:r>
            <a:endParaRPr lang="en-IN" dirty="0">
              <a:effectLst/>
            </a:endParaRPr>
          </a:p>
          <a:p>
            <a:r>
              <a:rPr lang="en-US" dirty="0">
                <a:effectLst/>
              </a:rPr>
              <a:t>A rectangle with a wave-like base</a:t>
            </a:r>
            <a:endParaRPr lang="en-IN" dirty="0">
              <a:effectLst/>
            </a:endParaRPr>
          </a:p>
          <a:p>
            <a:r>
              <a:rPr lang="en-US" dirty="0">
                <a:effectLst/>
              </a:rPr>
              <a:t>Document</a:t>
            </a:r>
            <a:endParaRPr lang="en-IN" dirty="0">
              <a:effectLst/>
            </a:endParaRPr>
          </a:p>
          <a:p>
            <a:r>
              <a:rPr lang="en-US" dirty="0">
                <a:effectLst/>
              </a:rPr>
              <a:t>An electronic or paper document or report</a:t>
            </a:r>
            <a:endParaRPr lang="en-IN" dirty="0">
              <a:effectLst/>
            </a:endParaRPr>
          </a:p>
          <a:p>
            <a:r>
              <a:rPr lang="en-US" dirty="0">
                <a:effectLst/>
              </a:rPr>
              <a:t>Three rectangles numbered 1, 2, and 3, each with a wave-like base</a:t>
            </a:r>
            <a:endParaRPr lang="en-IN" dirty="0">
              <a:effectLst/>
            </a:endParaRPr>
          </a:p>
          <a:p>
            <a:r>
              <a:rPr lang="en-US" dirty="0">
                <a:effectLst/>
              </a:rPr>
              <a:t>Multiple copies of one paper document</a:t>
            </a:r>
            <a:endParaRPr lang="en-IN" dirty="0">
              <a:effectLst/>
            </a:endParaRPr>
          </a:p>
          <a:p>
            <a:r>
              <a:rPr lang="en-US" dirty="0">
                <a:effectLst/>
              </a:rPr>
              <a:t>Illustrated by overlapping the document symbol and printing the document number on the face of the document in the upper right corner</a:t>
            </a:r>
            <a:endParaRPr lang="en-IN" dirty="0">
              <a:effectLst/>
            </a:endParaRPr>
          </a:p>
          <a:p>
            <a:r>
              <a:rPr lang="en-US" dirty="0">
                <a:effectLst/>
              </a:rPr>
              <a:t>A pentagon with one curved side</a:t>
            </a:r>
            <a:endParaRPr lang="en-IN" dirty="0">
              <a:effectLst/>
            </a:endParaRPr>
          </a:p>
          <a:p>
            <a:r>
              <a:rPr lang="en-US" dirty="0">
                <a:effectLst/>
              </a:rPr>
              <a:t>Electronic output</a:t>
            </a:r>
            <a:endParaRPr lang="en-IN" dirty="0">
              <a:effectLst/>
            </a:endParaRPr>
          </a:p>
          <a:p>
            <a:r>
              <a:rPr lang="en-US" dirty="0">
                <a:effectLst/>
              </a:rPr>
              <a:t>Information displayed by an electronic output device such as a terminal, monitor, or screen</a:t>
            </a:r>
            <a:endParaRPr lang="en-IN" dirty="0">
              <a:effectLst/>
            </a:endParaRPr>
          </a:p>
          <a:p>
            <a:r>
              <a:rPr lang="en-US" dirty="0">
                <a:effectLst/>
              </a:rPr>
              <a:t>A trapezoid with non-parallel sides much longer than the parallel sides</a:t>
            </a:r>
            <a:endParaRPr lang="en-IN" dirty="0">
              <a:effectLst/>
            </a:endParaRPr>
          </a:p>
          <a:p>
            <a:r>
              <a:rPr lang="en-US" dirty="0">
                <a:effectLst/>
              </a:rPr>
              <a:t>Electronic data entry</a:t>
            </a:r>
            <a:endParaRPr lang="en-IN" dirty="0">
              <a:effectLst/>
            </a:endParaRPr>
          </a:p>
          <a:p>
            <a:r>
              <a:rPr lang="en-US" dirty="0">
                <a:effectLst/>
              </a:rPr>
              <a:t>Electronic data entry device such as a computer, terminal, tablet, or phone</a:t>
            </a:r>
            <a:endParaRPr lang="en-IN" dirty="0">
              <a:effectLst/>
            </a:endParaRPr>
          </a:p>
          <a:p>
            <a:r>
              <a:rPr lang="en-US" dirty="0">
                <a:effectLst/>
              </a:rPr>
              <a:t>Symbol for electronic output connected to symbol for electronic data entry</a:t>
            </a:r>
            <a:endParaRPr lang="en-IN" dirty="0">
              <a:effectLst/>
            </a:endParaRPr>
          </a:p>
          <a:p>
            <a:r>
              <a:rPr lang="en-US" dirty="0">
                <a:effectLst/>
              </a:rPr>
              <a:t>Electronic input and output device</a:t>
            </a:r>
            <a:endParaRPr lang="en-IN" dirty="0">
              <a:effectLst/>
            </a:endParaRPr>
          </a:p>
          <a:p>
            <a:r>
              <a:rPr lang="en-US" dirty="0">
                <a:effectLst/>
              </a:rPr>
              <a:t>The electronic data entry and output symbols are used together to show a device used for both</a:t>
            </a:r>
            <a:endParaRPr lang="en-IN" dirty="0">
              <a:effectLst/>
            </a:endParaRPr>
          </a:p>
          <a:p>
            <a:r>
              <a:rPr lang="en-US" dirty="0">
                <a:effectLst/>
              </a:rPr>
              <a:t>Processing Symbols</a:t>
            </a:r>
            <a:endParaRPr lang="en-IN" dirty="0">
              <a:effectLst/>
            </a:endParaRPr>
          </a:p>
          <a:p>
            <a:r>
              <a:rPr lang="en-US" dirty="0">
                <a:effectLst/>
              </a:rPr>
              <a:t>Rectangle</a:t>
            </a:r>
            <a:endParaRPr lang="en-IN" dirty="0">
              <a:effectLst/>
            </a:endParaRPr>
          </a:p>
          <a:p>
            <a:r>
              <a:rPr lang="en-US" dirty="0">
                <a:effectLst/>
              </a:rPr>
              <a:t>Computer processing</a:t>
            </a:r>
            <a:endParaRPr lang="en-IN" dirty="0">
              <a:effectLst/>
            </a:endParaRPr>
          </a:p>
          <a:p>
            <a:r>
              <a:rPr lang="en-US" dirty="0">
                <a:effectLst/>
              </a:rPr>
              <a:t>A computer-performed processing function; usually results in a change in data or information</a:t>
            </a:r>
            <a:endParaRPr lang="en-IN" dirty="0">
              <a:effectLst/>
            </a:endParaRPr>
          </a:p>
          <a:p>
            <a:r>
              <a:rPr lang="en-US" dirty="0">
                <a:effectLst/>
              </a:rPr>
              <a:t>Trapezoid</a:t>
            </a:r>
            <a:endParaRPr lang="en-IN" dirty="0">
              <a:effectLst/>
            </a:endParaRPr>
          </a:p>
          <a:p>
            <a:r>
              <a:rPr lang="en-US" dirty="0">
                <a:effectLst/>
              </a:rPr>
              <a:t>Manual operation</a:t>
            </a:r>
            <a:endParaRPr lang="en-IN" dirty="0">
              <a:effectLst/>
            </a:endParaRPr>
          </a:p>
          <a:p>
            <a:r>
              <a:rPr lang="en-US" dirty="0">
                <a:effectLst/>
              </a:rPr>
              <a:t>A processing operation performed manually</a:t>
            </a:r>
            <a:endParaRPr lang="en-IN" dirty="0">
              <a:effectLst/>
            </a:endParaRPr>
          </a:p>
          <a:p>
            <a:r>
              <a:rPr lang="en-US" dirty="0">
                <a:effectLst/>
              </a:rPr>
              <a:t>Storage Symbols</a:t>
            </a:r>
            <a:endParaRPr lang="en-IN" dirty="0">
              <a:effectLst/>
            </a:endParaRPr>
          </a:p>
          <a:p>
            <a:r>
              <a:rPr lang="en-US" dirty="0">
                <a:effectLst/>
              </a:rPr>
              <a:t>Cylinder</a:t>
            </a:r>
            <a:endParaRPr lang="en-IN" dirty="0">
              <a:effectLst/>
            </a:endParaRPr>
          </a:p>
          <a:p>
            <a:r>
              <a:rPr lang="en-US" dirty="0">
                <a:effectLst/>
              </a:rPr>
              <a:t>Database</a:t>
            </a:r>
            <a:endParaRPr lang="en-IN" dirty="0">
              <a:effectLst/>
            </a:endParaRPr>
          </a:p>
          <a:p>
            <a:r>
              <a:rPr lang="en-US" dirty="0">
                <a:effectLst/>
              </a:rPr>
              <a:t>Data stored electronically in a database</a:t>
            </a:r>
            <a:endParaRPr lang="en-IN" dirty="0">
              <a:effectLst/>
            </a:endParaRPr>
          </a:p>
          <a:p>
            <a:r>
              <a:rPr lang="en-US" dirty="0">
                <a:effectLst/>
              </a:rPr>
              <a:t>A circle with a terminal point at the bottom</a:t>
            </a:r>
            <a:endParaRPr lang="en-IN" dirty="0">
              <a:effectLst/>
            </a:endParaRPr>
          </a:p>
          <a:p>
            <a:r>
              <a:rPr lang="en-US" dirty="0">
                <a:effectLst/>
              </a:rPr>
              <a:t>Magnetic tape</a:t>
            </a:r>
            <a:endParaRPr lang="en-IN" dirty="0">
              <a:effectLst/>
            </a:endParaRPr>
          </a:p>
          <a:p>
            <a:r>
              <a:rPr lang="en-US" dirty="0">
                <a:effectLst/>
              </a:rPr>
              <a:t>Data stored on a magnetic tape; tapes are popular back-up storage mediums</a:t>
            </a:r>
            <a:endParaRPr lang="en-IN" dirty="0">
              <a:effectLst/>
            </a:endParaRPr>
          </a:p>
          <a:p>
            <a:r>
              <a:rPr lang="en-US" dirty="0">
                <a:effectLst/>
              </a:rPr>
              <a:t>An inverted triangle with letter N inside it</a:t>
            </a:r>
            <a:endParaRPr lang="en-IN" dirty="0">
              <a:effectLst/>
            </a:endParaRPr>
          </a:p>
          <a:p>
            <a:r>
              <a:rPr lang="en-US" dirty="0">
                <a:effectLst/>
              </a:rPr>
              <a:t>Paper document file</a:t>
            </a:r>
            <a:endParaRPr lang="en-IN" dirty="0">
              <a:effectLst/>
            </a:endParaRPr>
          </a:p>
          <a:p>
            <a:r>
              <a:rPr lang="en-US" dirty="0">
                <a:effectLst/>
              </a:rPr>
              <a:t>File of paper documents; letters indicate file-ordering sequence: N: numerically, A: alphabetically, D: by date</a:t>
            </a:r>
            <a:endParaRPr lang="en-IN" dirty="0">
              <a:effectLst/>
            </a:endParaRPr>
          </a:p>
          <a:p>
            <a:r>
              <a:rPr lang="en-US" dirty="0">
                <a:effectLst/>
              </a:rPr>
              <a:t>Parallelogram</a:t>
            </a:r>
            <a:endParaRPr lang="en-IN" dirty="0">
              <a:effectLst/>
            </a:endParaRPr>
          </a:p>
          <a:p>
            <a:r>
              <a:rPr lang="en-US" dirty="0">
                <a:effectLst/>
              </a:rPr>
              <a:t>Journal/ledger</a:t>
            </a:r>
            <a:endParaRPr lang="en-IN" dirty="0">
              <a:effectLst/>
            </a:endParaRPr>
          </a:p>
          <a:p>
            <a:r>
              <a:rPr lang="en-US" dirty="0">
                <a:effectLst/>
              </a:rPr>
              <a:t>Paper-based accounting journals and ledgers</a:t>
            </a:r>
            <a:endParaRPr lang="en-IN" dirty="0">
              <a:effectLst/>
            </a:endParaRPr>
          </a:p>
          <a:p>
            <a:pPr marL="0" lvl="0" indent="0" algn="l" rtl="0">
              <a:spcBef>
                <a:spcPts val="0"/>
              </a:spcBef>
              <a:spcAft>
                <a:spcPts val="0"/>
              </a:spcAft>
              <a:buNone/>
            </a:pPr>
            <a:endParaRPr lang="en-IN" dirty="0">
              <a:effectLst/>
            </a:endParaRPr>
          </a:p>
          <a:p>
            <a:pPr marL="0" lvl="0" indent="0" algn="l" rtl="0">
              <a:spcBef>
                <a:spcPts val="0"/>
              </a:spcBef>
              <a:spcAft>
                <a:spcPts val="0"/>
              </a:spcAft>
              <a:buNone/>
            </a:pPr>
            <a:r>
              <a:rPr lang="en-IN" dirty="0">
                <a:effectLst/>
              </a:rPr>
              <a:t>Long</a:t>
            </a:r>
            <a:r>
              <a:rPr lang="en-IN" baseline="0" dirty="0">
                <a:effectLst/>
              </a:rPr>
              <a:t> Description:</a:t>
            </a:r>
          </a:p>
          <a:p>
            <a:r>
              <a:rPr lang="en-US" dirty="0">
                <a:effectLst/>
              </a:rPr>
              <a:t>The table with common flow and miscellaneous symbols appears as follows:</a:t>
            </a:r>
            <a:endParaRPr lang="en-IN" dirty="0">
              <a:effectLst/>
            </a:endParaRPr>
          </a:p>
          <a:p>
            <a:r>
              <a:rPr lang="en-US" b="1" dirty="0">
                <a:effectLst/>
              </a:rPr>
              <a:t> </a:t>
            </a:r>
            <a:endParaRPr lang="en-IN" dirty="0">
              <a:effectLst/>
            </a:endParaRPr>
          </a:p>
          <a:p>
            <a:r>
              <a:rPr lang="en-US" dirty="0">
                <a:effectLst/>
              </a:rPr>
              <a:t>Symbol</a:t>
            </a:r>
            <a:endParaRPr lang="en-IN" dirty="0">
              <a:effectLst/>
            </a:endParaRPr>
          </a:p>
          <a:p>
            <a:r>
              <a:rPr lang="en-US" dirty="0">
                <a:effectLst/>
              </a:rPr>
              <a:t>Name</a:t>
            </a:r>
            <a:endParaRPr lang="en-IN" dirty="0">
              <a:effectLst/>
            </a:endParaRPr>
          </a:p>
          <a:p>
            <a:r>
              <a:rPr lang="en-US" dirty="0">
                <a:effectLst/>
              </a:rPr>
              <a:t>Explanation</a:t>
            </a:r>
            <a:endParaRPr lang="en-IN" dirty="0">
              <a:effectLst/>
            </a:endParaRPr>
          </a:p>
          <a:p>
            <a:r>
              <a:rPr lang="en-US" dirty="0">
                <a:effectLst/>
              </a:rPr>
              <a:t>Flow and Miscellaneous Symbols</a:t>
            </a:r>
            <a:endParaRPr lang="en-IN" dirty="0">
              <a:effectLst/>
            </a:endParaRPr>
          </a:p>
          <a:p>
            <a:r>
              <a:rPr lang="en-US" dirty="0">
                <a:effectLst/>
              </a:rPr>
              <a:t>Right arrow</a:t>
            </a:r>
            <a:endParaRPr lang="en-IN" dirty="0">
              <a:effectLst/>
            </a:endParaRPr>
          </a:p>
          <a:p>
            <a:r>
              <a:rPr lang="en-US" dirty="0">
                <a:effectLst/>
              </a:rPr>
              <a:t>Document or processing flow</a:t>
            </a:r>
            <a:endParaRPr lang="en-IN" dirty="0">
              <a:effectLst/>
            </a:endParaRPr>
          </a:p>
          <a:p>
            <a:r>
              <a:rPr lang="en-US" dirty="0">
                <a:effectLst/>
              </a:rPr>
              <a:t>Direction of processing or document flow; normal flow is down and to the right</a:t>
            </a:r>
            <a:endParaRPr lang="en-IN" dirty="0">
              <a:effectLst/>
            </a:endParaRPr>
          </a:p>
          <a:p>
            <a:r>
              <a:rPr lang="en-US" dirty="0">
                <a:effectLst/>
              </a:rPr>
              <a:t>Right arrow with a </a:t>
            </a:r>
            <a:r>
              <a:rPr lang="en-US" dirty="0" err="1">
                <a:effectLst/>
              </a:rPr>
              <a:t>zig-zag</a:t>
            </a:r>
            <a:r>
              <a:rPr lang="en-US" dirty="0">
                <a:effectLst/>
              </a:rPr>
              <a:t> tail</a:t>
            </a:r>
            <a:endParaRPr lang="en-IN" dirty="0">
              <a:effectLst/>
            </a:endParaRPr>
          </a:p>
          <a:p>
            <a:r>
              <a:rPr lang="en-US" dirty="0">
                <a:effectLst/>
              </a:rPr>
              <a:t>Communication link</a:t>
            </a:r>
            <a:endParaRPr lang="en-IN" dirty="0">
              <a:effectLst/>
            </a:endParaRPr>
          </a:p>
          <a:p>
            <a:r>
              <a:rPr lang="en-US" dirty="0">
                <a:effectLst/>
              </a:rPr>
              <a:t>Transmission of data from one geographic location to another via communication lines</a:t>
            </a:r>
            <a:endParaRPr lang="en-IN" dirty="0">
              <a:effectLst/>
            </a:endParaRPr>
          </a:p>
          <a:p>
            <a:r>
              <a:rPr lang="en-US" dirty="0">
                <a:effectLst/>
              </a:rPr>
              <a:t>Circle</a:t>
            </a:r>
            <a:endParaRPr lang="en-IN" dirty="0">
              <a:effectLst/>
            </a:endParaRPr>
          </a:p>
          <a:p>
            <a:r>
              <a:rPr lang="en-US" dirty="0">
                <a:effectLst/>
              </a:rPr>
              <a:t>On-page connector</a:t>
            </a:r>
            <a:endParaRPr lang="en-IN" dirty="0">
              <a:effectLst/>
            </a:endParaRPr>
          </a:p>
          <a:p>
            <a:r>
              <a:rPr lang="en-US" dirty="0">
                <a:effectLst/>
              </a:rPr>
              <a:t>Connects the processing flow on the same page; its usage avoids lines crisscrossing a page</a:t>
            </a:r>
            <a:endParaRPr lang="en-IN" dirty="0">
              <a:effectLst/>
            </a:endParaRPr>
          </a:p>
          <a:p>
            <a:r>
              <a:rPr lang="en-US" dirty="0">
                <a:effectLst/>
              </a:rPr>
              <a:t>Pentagon</a:t>
            </a:r>
            <a:endParaRPr lang="en-IN" dirty="0">
              <a:effectLst/>
            </a:endParaRPr>
          </a:p>
          <a:p>
            <a:r>
              <a:rPr lang="en-US" dirty="0">
                <a:effectLst/>
              </a:rPr>
              <a:t>Off-page connector</a:t>
            </a:r>
            <a:endParaRPr lang="en-IN" dirty="0">
              <a:effectLst/>
            </a:endParaRPr>
          </a:p>
          <a:p>
            <a:r>
              <a:rPr lang="en-US" dirty="0">
                <a:effectLst/>
              </a:rPr>
              <a:t>An entry from, or an exit to, another page</a:t>
            </a:r>
            <a:endParaRPr lang="en-IN" dirty="0">
              <a:effectLst/>
            </a:endParaRPr>
          </a:p>
          <a:p>
            <a:r>
              <a:rPr lang="en-US" dirty="0">
                <a:effectLst/>
              </a:rPr>
              <a:t>Rounded rectangle</a:t>
            </a:r>
            <a:endParaRPr lang="en-IN" dirty="0">
              <a:effectLst/>
            </a:endParaRPr>
          </a:p>
          <a:p>
            <a:r>
              <a:rPr lang="en-US" dirty="0">
                <a:effectLst/>
              </a:rPr>
              <a:t>Terminal</a:t>
            </a:r>
            <a:endParaRPr lang="en-IN" dirty="0">
              <a:effectLst/>
            </a:endParaRPr>
          </a:p>
          <a:p>
            <a:r>
              <a:rPr lang="en-US" dirty="0">
                <a:effectLst/>
              </a:rPr>
              <a:t>A beginning, end, or point of interruption in a process; also used to indicate an external party</a:t>
            </a:r>
            <a:endParaRPr lang="en-IN" dirty="0">
              <a:effectLst/>
            </a:endParaRPr>
          </a:p>
          <a:p>
            <a:r>
              <a:rPr lang="en-US" dirty="0">
                <a:effectLst/>
              </a:rPr>
              <a:t>Rhombus</a:t>
            </a:r>
            <a:endParaRPr lang="en-IN" dirty="0">
              <a:effectLst/>
            </a:endParaRPr>
          </a:p>
          <a:p>
            <a:r>
              <a:rPr lang="en-US" dirty="0">
                <a:effectLst/>
              </a:rPr>
              <a:t>Decision</a:t>
            </a:r>
            <a:endParaRPr lang="en-IN" dirty="0">
              <a:effectLst/>
            </a:endParaRPr>
          </a:p>
          <a:p>
            <a:r>
              <a:rPr lang="en-US" dirty="0">
                <a:effectLst/>
              </a:rPr>
              <a:t>A decision-making step</a:t>
            </a:r>
            <a:endParaRPr lang="en-IN" dirty="0">
              <a:effectLst/>
            </a:endParaRPr>
          </a:p>
          <a:p>
            <a:r>
              <a:rPr lang="en-US" dirty="0">
                <a:effectLst/>
              </a:rPr>
              <a:t>A line connected to a square open on the right</a:t>
            </a:r>
            <a:endParaRPr lang="en-IN" dirty="0">
              <a:effectLst/>
            </a:endParaRPr>
          </a:p>
          <a:p>
            <a:r>
              <a:rPr lang="en-US" dirty="0">
                <a:effectLst/>
              </a:rPr>
              <a:t>Annotation</a:t>
            </a:r>
            <a:endParaRPr lang="en-IN" dirty="0">
              <a:effectLst/>
            </a:endParaRPr>
          </a:p>
          <a:p>
            <a:r>
              <a:rPr lang="en-US" dirty="0">
                <a:effectLst/>
              </a:rPr>
              <a:t>Addition of descriptive comments or explanatory notes as clarification</a:t>
            </a:r>
            <a:endParaRPr lang="en-IN" dirty="0">
              <a:effectLst/>
            </a:endParaRPr>
          </a:p>
          <a:p>
            <a:pPr marL="0" lvl="0" indent="0" algn="l" rtl="0">
              <a:spcBef>
                <a:spcPts val="0"/>
              </a:spcBef>
              <a:spcAft>
                <a:spcPts val="0"/>
              </a:spcAft>
              <a:buNone/>
            </a:pPr>
            <a:endParaRPr lang="en-IN" dirty="0">
              <a:effectLs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293447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Long Description:</a:t>
            </a:r>
          </a:p>
          <a:p>
            <a:r>
              <a:rPr lang="en-US" sz="1200" kern="1200" dirty="0">
                <a:solidFill>
                  <a:schemeClr val="tx1"/>
                </a:solidFill>
                <a:effectLst/>
                <a:latin typeface="+mn-lt"/>
                <a:ea typeface="+mn-ea"/>
                <a:cs typeface="+mn-cs"/>
              </a:rPr>
              <a:t>The diagram shows that the production cycle includes:</a:t>
            </a:r>
            <a:endParaRPr lang="en-IN" dirty="0">
              <a:effectLst/>
            </a:endParaRPr>
          </a:p>
          <a:p>
            <a:r>
              <a:rPr lang="en-US" sz="1200" kern="1200" dirty="0">
                <a:solidFill>
                  <a:schemeClr val="tx1"/>
                </a:solidFill>
                <a:effectLst/>
                <a:latin typeface="+mn-lt"/>
                <a:ea typeface="+mn-ea"/>
                <a:cs typeface="+mn-cs"/>
              </a:rPr>
              <a:t> </a:t>
            </a:r>
            <a:endParaRPr lang="en-IN" dirty="0">
              <a:effectLst/>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Providing purchase requisitions to expenditure cycle</a:t>
            </a:r>
            <a:endParaRPr lang="en-IN" dirty="0">
              <a:effectLst/>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Receiving overhead and raw materials from expenditure cycle</a:t>
            </a:r>
            <a:endParaRPr lang="en-IN" dirty="0">
              <a:effectLst/>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Providing labor needs to human resources management/payroll cycle</a:t>
            </a:r>
            <a:endParaRPr lang="en-IN" dirty="0">
              <a:effectLst/>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Receiving labor costs from human resources management/payroll cycle</a:t>
            </a:r>
            <a:endParaRPr lang="en-IN" dirty="0">
              <a:effectLst/>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Providing reports to management</a:t>
            </a:r>
            <a:endParaRPr lang="en-IN" dirty="0">
              <a:effectLst/>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Providing cost of goods manufactured to general ledger and reporting system</a:t>
            </a:r>
            <a:endParaRPr lang="en-IN" dirty="0">
              <a:effectLst/>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Providing finished goods to revenue cycle</a:t>
            </a:r>
            <a:endParaRPr lang="en-IN" dirty="0">
              <a:effectLst/>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Receiving sales forecasts and customer orders from revenue cycle</a:t>
            </a:r>
            <a:endParaRPr lang="en-IN" dirty="0">
              <a:effectLst/>
            </a:endParaRPr>
          </a:p>
          <a:p>
            <a:pPr marL="0" lvl="0" indent="0" algn="l" rtl="0">
              <a:spcBef>
                <a:spcPts val="0"/>
              </a:spcBef>
              <a:spcAft>
                <a:spcPts val="0"/>
              </a:spcAft>
              <a:buNone/>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2930634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MRP-II is thought of as “push” manufacturing because goods are produced in expectation of customer demand.</a:t>
            </a:r>
          </a:p>
          <a:p>
            <a:pPr marL="0" lvl="0" indent="0" algn="l" rtl="0">
              <a:spcBef>
                <a:spcPts val="0"/>
              </a:spcBef>
              <a:spcAft>
                <a:spcPts val="0"/>
              </a:spcAft>
              <a:buNone/>
            </a:pPr>
            <a:r>
              <a:rPr lang="en-IN" dirty="0"/>
              <a:t>Lean manufacturing is thought of as “pull” manufacturing because goods are produced in response to customer demand.</a:t>
            </a:r>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2858067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Rectangle 4"/>
          <p:cNvSpPr>
            <a:spLocks noGrp="1" noChangeArrowheads="1"/>
          </p:cNvSpPr>
          <p:nvPr>
            <p:ph type="dt" sz="half" idx="10"/>
          </p:nvPr>
        </p:nvSpPr>
        <p:spPr>
          <a:ln/>
        </p:spPr>
        <p:txBody>
          <a:bodyPr/>
          <a:lstStyle>
            <a:lvl1pPr>
              <a:defRPr/>
            </a:lvl1pPr>
          </a:lstStyle>
          <a:p>
            <a:fld id="{DDA7E87D-8ABE-B449-A13E-15AE77EF2914}" type="datetime1">
              <a:rPr lang="sv-SE" smtClean="0"/>
              <a:t>2023-02-02</a:t>
            </a:fld>
            <a:endParaRPr lang="sv-SE" dirty="0"/>
          </a:p>
        </p:txBody>
      </p:sp>
      <p:sp>
        <p:nvSpPr>
          <p:cNvPr id="5" name="Rectangle 5"/>
          <p:cNvSpPr>
            <a:spLocks noGrp="1" noChangeArrowheads="1"/>
          </p:cNvSpPr>
          <p:nvPr>
            <p:ph type="ftr" sz="quarter" idx="11"/>
          </p:nvPr>
        </p:nvSpPr>
        <p:spPr>
          <a:ln/>
        </p:spPr>
        <p:txBody>
          <a:bodyPr/>
          <a:lstStyle>
            <a:lvl1pPr>
              <a:defRPr/>
            </a:lvl1pPr>
          </a:lstStyle>
          <a:p>
            <a:r>
              <a:rPr lang="sv-SE"/>
              <a:t>Jan Lindvall 2023</a:t>
            </a:r>
            <a:endParaRPr lang="sv-SE" dirty="0"/>
          </a:p>
        </p:txBody>
      </p:sp>
      <p:sp>
        <p:nvSpPr>
          <p:cNvPr id="6"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dirty="0"/>
          </a:p>
        </p:txBody>
      </p:sp>
    </p:spTree>
    <p:extLst>
      <p:ext uri="{BB962C8B-B14F-4D97-AF65-F5344CB8AC3E}">
        <p14:creationId xmlns:p14="http://schemas.microsoft.com/office/powerpoint/2010/main" val="3911669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1763688" y="609600"/>
            <a:ext cx="6984776" cy="1143000"/>
          </a:xfrm>
        </p:spPr>
        <p:txBody>
          <a:bodyPr/>
          <a:lstStyle>
            <a:lvl1pPr algn="r">
              <a:defRPr sz="3600"/>
            </a:lvl1pPr>
          </a:lstStyle>
          <a:p>
            <a:r>
              <a:rPr lang="sv-SE"/>
              <a:t>Klicka här för att ändra format</a:t>
            </a:r>
            <a:endParaRPr lang="sv-SE" dirty="0"/>
          </a:p>
        </p:txBody>
      </p:sp>
      <p:sp>
        <p:nvSpPr>
          <p:cNvPr id="3" name="Platshållare för lodrät text 2"/>
          <p:cNvSpPr>
            <a:spLocks noGrp="1"/>
          </p:cNvSpPr>
          <p:nvPr>
            <p:ph type="body" orient="vert" idx="1"/>
          </p:nvPr>
        </p:nvSpPr>
        <p:spPr>
          <a:xfrm>
            <a:off x="685800" y="1981200"/>
            <a:ext cx="8062664" cy="41148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ctangle 4"/>
          <p:cNvSpPr>
            <a:spLocks noGrp="1" noChangeArrowheads="1"/>
          </p:cNvSpPr>
          <p:nvPr>
            <p:ph type="dt" sz="half" idx="10"/>
          </p:nvPr>
        </p:nvSpPr>
        <p:spPr>
          <a:ln/>
        </p:spPr>
        <p:txBody>
          <a:bodyPr/>
          <a:lstStyle>
            <a:lvl1pPr>
              <a:defRPr/>
            </a:lvl1pPr>
          </a:lstStyle>
          <a:p>
            <a:fld id="{F2F05A96-B88D-9B4B-ACAA-C01605DDFB12}" type="datetime1">
              <a:rPr lang="sv-SE" smtClean="0"/>
              <a:t>2023-02-02</a:t>
            </a:fld>
            <a:endParaRPr lang="sv-SE"/>
          </a:p>
        </p:txBody>
      </p:sp>
      <p:sp>
        <p:nvSpPr>
          <p:cNvPr id="5" name="Rectangle 5"/>
          <p:cNvSpPr>
            <a:spLocks noGrp="1" noChangeArrowheads="1"/>
          </p:cNvSpPr>
          <p:nvPr>
            <p:ph type="ftr" sz="quarter" idx="11"/>
          </p:nvPr>
        </p:nvSpPr>
        <p:spPr>
          <a:ln/>
        </p:spPr>
        <p:txBody>
          <a:bodyPr/>
          <a:lstStyle>
            <a:lvl1pPr>
              <a:defRPr/>
            </a:lvl1pPr>
          </a:lstStyle>
          <a:p>
            <a:r>
              <a:rPr lang="sv-SE"/>
              <a:t>Jan Lindvall 2023</a:t>
            </a:r>
          </a:p>
        </p:txBody>
      </p:sp>
      <p:sp>
        <p:nvSpPr>
          <p:cNvPr id="6"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23683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fld id="{39478728-BA07-124D-BDDD-4E014CF849D6}" type="datetime1">
              <a:rPr lang="sv-SE" smtClean="0"/>
              <a:t>2023-02-02</a:t>
            </a:fld>
            <a:endParaRPr lang="sv-SE"/>
          </a:p>
        </p:txBody>
      </p:sp>
      <p:sp>
        <p:nvSpPr>
          <p:cNvPr id="5" name="Rectangle 5"/>
          <p:cNvSpPr>
            <a:spLocks noGrp="1" noChangeArrowheads="1"/>
          </p:cNvSpPr>
          <p:nvPr>
            <p:ph type="ftr" sz="quarter" idx="11"/>
          </p:nvPr>
        </p:nvSpPr>
        <p:spPr>
          <a:ln/>
        </p:spPr>
        <p:txBody>
          <a:bodyPr/>
          <a:lstStyle>
            <a:lvl1pPr>
              <a:defRPr/>
            </a:lvl1pPr>
          </a:lstStyle>
          <a:p>
            <a:r>
              <a:rPr lang="sv-SE"/>
              <a:t>Jan Lindvall 2023</a:t>
            </a:r>
          </a:p>
        </p:txBody>
      </p:sp>
      <p:sp>
        <p:nvSpPr>
          <p:cNvPr id="6"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421910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7DDE31-547C-4649-80F5-B1A702B24B14}" type="datetime1">
              <a:rPr lang="sv-SE" smtClean="0"/>
              <a:t>2023-02-02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913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2"/>
            <a:ext cx="82296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2"/>
            <a:ext cx="82296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8C4E0E-AF28-524D-9587-0908807139DA}" type="datetime1">
              <a:rPr lang="sv-SE" smtClean="0"/>
              <a:t>2023-02-02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2"/>
            <a:ext cx="82296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txBox="1">
            <a:spLocks/>
          </p:cNvSpPr>
          <p:nvPr userDrawn="1"/>
        </p:nvSpPr>
        <p:spPr>
          <a:xfrm>
            <a:off x="2743201" y="6451397"/>
            <a:ext cx="5933357" cy="201755"/>
          </a:xfrm>
          <a:prstGeom prst="rect">
            <a:avLst/>
          </a:prstGeom>
        </p:spPr>
        <p:txBody>
          <a:bodyPr vert="horz" wrap="square" lIns="0" tIns="0" rIns="0" bIns="0" rtlCol="0">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lgn="r"/>
            <a:r>
              <a:rPr lang="en-US" sz="900" dirty="0"/>
              <a:t>Copyright © 2021 Pearson Education Ltd.</a:t>
            </a:r>
          </a:p>
        </p:txBody>
      </p:sp>
    </p:spTree>
    <p:extLst>
      <p:ext uri="{BB962C8B-B14F-4D97-AF65-F5344CB8AC3E}">
        <p14:creationId xmlns:p14="http://schemas.microsoft.com/office/powerpoint/2010/main" val="1668155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2"/>
            <a:ext cx="82296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2"/>
            <a:ext cx="82296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C8A83C8-BBBB-204E-A215-941A954793A4}" type="datetime1">
              <a:rPr lang="sv-SE" smtClean="0"/>
              <a:t>2023-02-02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0" name="Footer Placeholder 4"/>
          <p:cNvSpPr>
            <a:spLocks noGrp="1"/>
          </p:cNvSpPr>
          <p:nvPr>
            <p:ph type="ftr" sz="quarter" idx="3"/>
          </p:nvPr>
        </p:nvSpPr>
        <p:spPr>
          <a:xfrm>
            <a:off x="2819401" y="6553202"/>
            <a:ext cx="5857188" cy="161249"/>
          </a:xfrm>
          <a:prstGeom prst="rect">
            <a:avLst/>
          </a:prstGeom>
        </p:spPr>
        <p:txBody>
          <a:bodyPr vert="horz" lIns="0" tIns="0" rIns="0" bIns="0" rtlCol="0" anchor="b">
            <a:noAutofit/>
          </a:bodyPr>
          <a:lstStyle>
            <a:lvl1pPr marL="0" indent="0" algn="r">
              <a:buNone/>
              <a:defRPr sz="900">
                <a:solidFill>
                  <a:schemeClr val="tx1"/>
                </a:solidFill>
              </a:defRPr>
            </a:lvl1pPr>
          </a:lstStyle>
          <a:p>
            <a:r>
              <a:rPr lang="en-IN" sz="900">
                <a:latin typeface="Verdana" panose="020B0604030504040204" pitchFamily="34" charset="0"/>
                <a:ea typeface="Verdana" panose="020B0604030504040204" pitchFamily="34" charset="0"/>
                <a:cs typeface="Verdana" panose="020B0604030504040204" pitchFamily="34" charset="0"/>
              </a:rPr>
              <a:t>Jan Lindvall 2023</a:t>
            </a:r>
            <a:endParaRPr lang="en-IN" sz="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88260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2"/>
            <a:ext cx="82296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2"/>
            <a:ext cx="82296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75B8473-7790-7741-ADAC-4CB23E5CB890}" type="datetime1">
              <a:rPr lang="sv-SE" smtClean="0"/>
              <a:t>2023-02-02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97963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2"/>
            <a:ext cx="82296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2"/>
            <a:ext cx="82296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822D3C8-ADDF-2841-87F2-DA73BDADDBEF}" type="datetime1">
              <a:rPr lang="sv-SE" smtClean="0"/>
              <a:t>2023-02-02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457200" y="5181600"/>
            <a:ext cx="8229600" cy="1066800"/>
          </a:xfrm>
        </p:spPr>
        <p:txBody>
          <a:bodyPr/>
          <a:lstStyle/>
          <a:p>
            <a:endParaRPr lang="en-IN"/>
          </a:p>
        </p:txBody>
      </p:sp>
      <p:sp>
        <p:nvSpPr>
          <p:cNvPr id="10" name="Picture Placeholder 9"/>
          <p:cNvSpPr>
            <a:spLocks noGrp="1"/>
          </p:cNvSpPr>
          <p:nvPr>
            <p:ph type="pic" sz="quarter" idx="15"/>
          </p:nvPr>
        </p:nvSpPr>
        <p:spPr>
          <a:xfrm>
            <a:off x="457200" y="5562600"/>
            <a:ext cx="8077200" cy="685800"/>
          </a:xfrm>
        </p:spPr>
        <p:txBody>
          <a:bodyPr/>
          <a:lstStyle/>
          <a:p>
            <a:endParaRPr lang="en-IN"/>
          </a:p>
        </p:txBody>
      </p:sp>
      <p:sp>
        <p:nvSpPr>
          <p:cNvPr id="12" name="Picture Placeholder 11"/>
          <p:cNvSpPr>
            <a:spLocks noGrp="1"/>
          </p:cNvSpPr>
          <p:nvPr>
            <p:ph type="pic" sz="quarter" idx="16"/>
          </p:nvPr>
        </p:nvSpPr>
        <p:spPr>
          <a:xfrm>
            <a:off x="533401" y="4191000"/>
            <a:ext cx="8143875" cy="990600"/>
          </a:xfrm>
        </p:spPr>
        <p:txBody>
          <a:bodyPr/>
          <a:lstStyle/>
          <a:p>
            <a:endParaRPr lang="en-IN"/>
          </a:p>
        </p:txBody>
      </p:sp>
    </p:spTree>
    <p:extLst>
      <p:ext uri="{BB962C8B-B14F-4D97-AF65-F5344CB8AC3E}">
        <p14:creationId xmlns:p14="http://schemas.microsoft.com/office/powerpoint/2010/main" val="3951762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2"/>
            <a:ext cx="82296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2"/>
            <a:ext cx="82296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2396B44-7EED-F94A-8EC7-883C7FDC4DDB}" type="datetime1">
              <a:rPr lang="sv-SE" smtClean="0"/>
              <a:t>2023-02-02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457200" y="5181600"/>
            <a:ext cx="8229600" cy="1066800"/>
          </a:xfrm>
        </p:spPr>
        <p:txBody>
          <a:bodyPr/>
          <a:lstStyle/>
          <a:p>
            <a:endParaRPr lang="en-IN"/>
          </a:p>
        </p:txBody>
      </p:sp>
      <p:sp>
        <p:nvSpPr>
          <p:cNvPr id="10" name="Picture Placeholder 9"/>
          <p:cNvSpPr>
            <a:spLocks noGrp="1"/>
          </p:cNvSpPr>
          <p:nvPr>
            <p:ph type="pic" sz="quarter" idx="15"/>
          </p:nvPr>
        </p:nvSpPr>
        <p:spPr>
          <a:xfrm>
            <a:off x="457200" y="5562600"/>
            <a:ext cx="8077200" cy="685800"/>
          </a:xfrm>
        </p:spPr>
        <p:txBody>
          <a:bodyPr/>
          <a:lstStyle/>
          <a:p>
            <a:endParaRPr lang="en-IN"/>
          </a:p>
        </p:txBody>
      </p:sp>
      <p:sp>
        <p:nvSpPr>
          <p:cNvPr id="12" name="Picture Placeholder 11"/>
          <p:cNvSpPr>
            <a:spLocks noGrp="1"/>
          </p:cNvSpPr>
          <p:nvPr>
            <p:ph type="pic" sz="quarter" idx="16"/>
          </p:nvPr>
        </p:nvSpPr>
        <p:spPr>
          <a:xfrm>
            <a:off x="533401" y="4191000"/>
            <a:ext cx="8143875" cy="990600"/>
          </a:xfrm>
        </p:spPr>
        <p:txBody>
          <a:bodyPr/>
          <a:lstStyle/>
          <a:p>
            <a:endParaRPr lang="en-IN"/>
          </a:p>
        </p:txBody>
      </p:sp>
    </p:spTree>
    <p:extLst>
      <p:ext uri="{BB962C8B-B14F-4D97-AF65-F5344CB8AC3E}">
        <p14:creationId xmlns:p14="http://schemas.microsoft.com/office/powerpoint/2010/main" val="3140233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7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2"/>
            <a:ext cx="82296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2"/>
            <a:ext cx="82296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17800B2-BC39-6C4C-B0CD-6B7B5F9ED383}" type="datetime1">
              <a:rPr lang="sv-SE" smtClean="0"/>
              <a:t>2023-02-02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457200" y="5181600"/>
            <a:ext cx="8229600" cy="1066800"/>
          </a:xfrm>
        </p:spPr>
        <p:txBody>
          <a:bodyPr/>
          <a:lstStyle/>
          <a:p>
            <a:endParaRPr lang="en-IN"/>
          </a:p>
        </p:txBody>
      </p:sp>
      <p:sp>
        <p:nvSpPr>
          <p:cNvPr id="10" name="Picture Placeholder 9"/>
          <p:cNvSpPr>
            <a:spLocks noGrp="1"/>
          </p:cNvSpPr>
          <p:nvPr>
            <p:ph type="pic" sz="quarter" idx="15"/>
          </p:nvPr>
        </p:nvSpPr>
        <p:spPr>
          <a:xfrm>
            <a:off x="457200" y="5562600"/>
            <a:ext cx="8077200" cy="685800"/>
          </a:xfrm>
        </p:spPr>
        <p:txBody>
          <a:bodyPr/>
          <a:lstStyle/>
          <a:p>
            <a:endParaRPr lang="en-IN"/>
          </a:p>
        </p:txBody>
      </p:sp>
      <p:sp>
        <p:nvSpPr>
          <p:cNvPr id="12" name="Picture Placeholder 11"/>
          <p:cNvSpPr>
            <a:spLocks noGrp="1"/>
          </p:cNvSpPr>
          <p:nvPr>
            <p:ph type="pic" sz="quarter" idx="16"/>
          </p:nvPr>
        </p:nvSpPr>
        <p:spPr>
          <a:xfrm>
            <a:off x="533401" y="4191000"/>
            <a:ext cx="8143875" cy="990600"/>
          </a:xfrm>
        </p:spPr>
        <p:txBody>
          <a:bodyPr/>
          <a:lstStyle/>
          <a:p>
            <a:endParaRPr lang="en-IN"/>
          </a:p>
        </p:txBody>
      </p:sp>
    </p:spTree>
    <p:extLst>
      <p:ext uri="{BB962C8B-B14F-4D97-AF65-F5344CB8AC3E}">
        <p14:creationId xmlns:p14="http://schemas.microsoft.com/office/powerpoint/2010/main" val="1138930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700">
                <a:latin typeface="+mj-lt"/>
              </a:defRPr>
            </a:lvl1pPr>
          </a:lstStyle>
          <a:p>
            <a:r>
              <a:rPr lang="en-US" dirty="0"/>
              <a:t>Click to edit Master title style</a:t>
            </a:r>
          </a:p>
        </p:txBody>
      </p:sp>
      <p:sp>
        <p:nvSpPr>
          <p:cNvPr id="3" name="Date Placeholder 2"/>
          <p:cNvSpPr>
            <a:spLocks noGrp="1"/>
          </p:cNvSpPr>
          <p:nvPr>
            <p:ph type="dt" sz="half" idx="10"/>
          </p:nvPr>
        </p:nvSpPr>
        <p:spPr/>
        <p:txBody>
          <a:bodyPr/>
          <a:lstStyle/>
          <a:p>
            <a:fld id="{8A564314-0DEB-BB47-A1B6-9C8DE842E5D0}" type="datetime1">
              <a:rPr lang="sv-SE" smtClean="0"/>
              <a:t>2023-02-02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
        <p:nvSpPr>
          <p:cNvPr id="12" name="Picture Placeholder 11"/>
          <p:cNvSpPr>
            <a:spLocks noGrp="1"/>
          </p:cNvSpPr>
          <p:nvPr>
            <p:ph type="pic" sz="quarter" idx="13"/>
          </p:nvPr>
        </p:nvSpPr>
        <p:spPr>
          <a:xfrm>
            <a:off x="533400" y="2514600"/>
            <a:ext cx="8153400" cy="1066800"/>
          </a:xfrm>
        </p:spPr>
        <p:txBody>
          <a:bodyPr/>
          <a:lstStyle/>
          <a:p>
            <a:endParaRPr lang="en-IN"/>
          </a:p>
        </p:txBody>
      </p:sp>
      <p:sp>
        <p:nvSpPr>
          <p:cNvPr id="14" name="Text Placeholder 13"/>
          <p:cNvSpPr>
            <a:spLocks noGrp="1"/>
          </p:cNvSpPr>
          <p:nvPr>
            <p:ph type="body" sz="quarter" idx="14"/>
          </p:nvPr>
        </p:nvSpPr>
        <p:spPr>
          <a:xfrm>
            <a:off x="1066800" y="3810000"/>
            <a:ext cx="6858000" cy="137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5"/>
          </p:nvPr>
        </p:nvSpPr>
        <p:spPr>
          <a:xfrm>
            <a:off x="1143000" y="5257800"/>
            <a:ext cx="4648200" cy="609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141647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763688" y="609600"/>
            <a:ext cx="6984776" cy="1143000"/>
          </a:xfrm>
        </p:spPr>
        <p:txBody>
          <a:bodyPr/>
          <a:lstStyle>
            <a:lvl1pPr algn="r">
              <a:defRPr sz="3600"/>
            </a:lvl1pPr>
          </a:lstStyle>
          <a:p>
            <a:r>
              <a:rPr lang="sv-SE"/>
              <a:t>Klicka här för att ändra format</a:t>
            </a:r>
            <a:endParaRPr lang="sv-SE" dirty="0"/>
          </a:p>
        </p:txBody>
      </p:sp>
      <p:sp>
        <p:nvSpPr>
          <p:cNvPr id="3" name="Platshållare för innehåll 2"/>
          <p:cNvSpPr>
            <a:spLocks noGrp="1"/>
          </p:cNvSpPr>
          <p:nvPr>
            <p:ph idx="1"/>
          </p:nvPr>
        </p:nvSpPr>
        <p:spPr>
          <a:xfrm>
            <a:off x="685800" y="1981200"/>
            <a:ext cx="8062664" cy="4114800"/>
          </a:xfrm>
        </p:spPr>
        <p:txBody>
          <a:bodyPr/>
          <a:lstStyle>
            <a:lvl1pPr>
              <a:defRPr sz="2400"/>
            </a:lvl1pPr>
            <a:lvl2pPr>
              <a:defRPr sz="2400"/>
            </a:lvl2pPr>
            <a:lvl3pPr>
              <a:defRPr sz="2400"/>
            </a:lvl3pPr>
            <a:lvl4pPr>
              <a:defRPr sz="2400"/>
            </a:lvl4pPr>
            <a:lvl5pPr>
              <a:defRPr sz="2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ctangle 4"/>
          <p:cNvSpPr>
            <a:spLocks noGrp="1" noChangeArrowheads="1"/>
          </p:cNvSpPr>
          <p:nvPr>
            <p:ph type="dt" sz="half" idx="10"/>
          </p:nvPr>
        </p:nvSpPr>
        <p:spPr>
          <a:ln/>
        </p:spPr>
        <p:txBody>
          <a:bodyPr/>
          <a:lstStyle>
            <a:lvl1pPr>
              <a:defRPr/>
            </a:lvl1pPr>
          </a:lstStyle>
          <a:p>
            <a:fld id="{742E7016-4541-BF48-807E-36E5B3034220}" type="datetime1">
              <a:rPr lang="sv-SE" smtClean="0"/>
              <a:t>2023-02-02</a:t>
            </a:fld>
            <a:endParaRPr lang="sv-SE"/>
          </a:p>
        </p:txBody>
      </p:sp>
      <p:sp>
        <p:nvSpPr>
          <p:cNvPr id="5" name="Rectangle 5"/>
          <p:cNvSpPr>
            <a:spLocks noGrp="1" noChangeArrowheads="1"/>
          </p:cNvSpPr>
          <p:nvPr>
            <p:ph type="ftr" sz="quarter" idx="11"/>
          </p:nvPr>
        </p:nvSpPr>
        <p:spPr>
          <a:ln/>
        </p:spPr>
        <p:txBody>
          <a:bodyPr/>
          <a:lstStyle>
            <a:lvl1pPr>
              <a:defRPr/>
            </a:lvl1pPr>
          </a:lstStyle>
          <a:p>
            <a:r>
              <a:rPr lang="sv-SE"/>
              <a:t>Jan Lindvall 2023</a:t>
            </a:r>
          </a:p>
        </p:txBody>
      </p:sp>
      <p:sp>
        <p:nvSpPr>
          <p:cNvPr id="6"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3498719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7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200"/>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743202"/>
            <a:ext cx="8229600" cy="1371601"/>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5B59503-5B47-E34D-882E-AC8D5560C77C}" type="datetime1">
              <a:rPr lang="sv-SE" smtClean="0"/>
              <a:t>2023-02-02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602481"/>
            <a:ext cx="8229600" cy="609600"/>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txBox="1">
            <a:spLocks/>
          </p:cNvSpPr>
          <p:nvPr userDrawn="1"/>
        </p:nvSpPr>
        <p:spPr>
          <a:xfrm>
            <a:off x="3810001" y="6425684"/>
            <a:ext cx="4866589" cy="184666"/>
          </a:xfrm>
          <a:prstGeom prst="rect">
            <a:avLst/>
          </a:prstGeom>
        </p:spPr>
        <p:txBody>
          <a:bodyPr vert="horz" lIns="0" tIns="0" rIns="0" bIns="0" rtlCol="0" anchor="b">
            <a:noAutofit/>
          </a:bodyPr>
          <a:lstStyle>
            <a:defPPr>
              <a:defRPr lang="en-US"/>
            </a:defPPr>
            <a:lvl1pPr marL="0" indent="0" algn="r" defTabSz="914400" rtl="0" eaLnBrk="1" latinLnBrk="0" hangingPunct="1">
              <a:buNone/>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900" dirty="0">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a:extLst>
              <a:ext uri="{FF2B5EF4-FFF2-40B4-BE49-F238E27FC236}">
                <a16:creationId xmlns:a16="http://schemas.microsoft.com/office/drawing/2014/main" id="{EA13232C-DF31-4CED-AB61-62F26E3165BA}"/>
              </a:ext>
            </a:extLst>
          </p:cNvPr>
          <p:cNvSpPr>
            <a:spLocks noGrp="1"/>
          </p:cNvSpPr>
          <p:nvPr>
            <p:ph sz="quarter" idx="15"/>
          </p:nvPr>
        </p:nvSpPr>
        <p:spPr>
          <a:xfrm>
            <a:off x="533400" y="3733800"/>
            <a:ext cx="8077200" cy="53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Content Placeholder 10">
            <a:extLst>
              <a:ext uri="{FF2B5EF4-FFF2-40B4-BE49-F238E27FC236}">
                <a16:creationId xmlns:a16="http://schemas.microsoft.com/office/drawing/2014/main" id="{25DD6962-3095-446C-A57F-4E808E224A95}"/>
              </a:ext>
            </a:extLst>
          </p:cNvPr>
          <p:cNvSpPr>
            <a:spLocks noGrp="1"/>
          </p:cNvSpPr>
          <p:nvPr>
            <p:ph sz="quarter" idx="16"/>
          </p:nvPr>
        </p:nvSpPr>
        <p:spPr>
          <a:xfrm>
            <a:off x="762000" y="5619750"/>
            <a:ext cx="7848600" cy="323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4" name="Content Placeholder 13">
            <a:extLst>
              <a:ext uri="{FF2B5EF4-FFF2-40B4-BE49-F238E27FC236}">
                <a16:creationId xmlns:a16="http://schemas.microsoft.com/office/drawing/2014/main" id="{FD058FF3-6114-471E-A9AA-A3D250496F47}"/>
              </a:ext>
            </a:extLst>
          </p:cNvPr>
          <p:cNvSpPr>
            <a:spLocks noGrp="1"/>
          </p:cNvSpPr>
          <p:nvPr>
            <p:ph sz="quarter" idx="17"/>
          </p:nvPr>
        </p:nvSpPr>
        <p:spPr>
          <a:xfrm>
            <a:off x="381000" y="2255838"/>
            <a:ext cx="8458200" cy="334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240715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0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200"/>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743202"/>
            <a:ext cx="8229600" cy="1371601"/>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41EA3B5-525C-2542-990D-4FCADD2FC4CC}" type="datetime1">
              <a:rPr lang="sv-SE" smtClean="0"/>
              <a:t>2023-02-02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602481"/>
            <a:ext cx="8229600" cy="609600"/>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txBox="1">
            <a:spLocks/>
          </p:cNvSpPr>
          <p:nvPr userDrawn="1"/>
        </p:nvSpPr>
        <p:spPr>
          <a:xfrm>
            <a:off x="3810001" y="6425684"/>
            <a:ext cx="4866589" cy="184666"/>
          </a:xfrm>
          <a:prstGeom prst="rect">
            <a:avLst/>
          </a:prstGeom>
        </p:spPr>
        <p:txBody>
          <a:bodyPr vert="horz" lIns="0" tIns="0" rIns="0" bIns="0" rtlCol="0" anchor="b">
            <a:noAutofit/>
          </a:bodyPr>
          <a:lstStyle>
            <a:defPPr>
              <a:defRPr lang="en-US"/>
            </a:defPPr>
            <a:lvl1pPr marL="0" indent="0" algn="r" defTabSz="914400" rtl="0" eaLnBrk="1" latinLnBrk="0" hangingPunct="1">
              <a:buNone/>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900" dirty="0">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a:extLst>
              <a:ext uri="{FF2B5EF4-FFF2-40B4-BE49-F238E27FC236}">
                <a16:creationId xmlns:a16="http://schemas.microsoft.com/office/drawing/2014/main" id="{EA13232C-DF31-4CED-AB61-62F26E3165BA}"/>
              </a:ext>
            </a:extLst>
          </p:cNvPr>
          <p:cNvSpPr>
            <a:spLocks noGrp="1"/>
          </p:cNvSpPr>
          <p:nvPr>
            <p:ph sz="quarter" idx="15"/>
          </p:nvPr>
        </p:nvSpPr>
        <p:spPr>
          <a:xfrm>
            <a:off x="533400" y="3733800"/>
            <a:ext cx="8077200" cy="53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Content Placeholder 10">
            <a:extLst>
              <a:ext uri="{FF2B5EF4-FFF2-40B4-BE49-F238E27FC236}">
                <a16:creationId xmlns:a16="http://schemas.microsoft.com/office/drawing/2014/main" id="{25DD6962-3095-446C-A57F-4E808E224A95}"/>
              </a:ext>
            </a:extLst>
          </p:cNvPr>
          <p:cNvSpPr>
            <a:spLocks noGrp="1"/>
          </p:cNvSpPr>
          <p:nvPr>
            <p:ph sz="quarter" idx="16"/>
          </p:nvPr>
        </p:nvSpPr>
        <p:spPr>
          <a:xfrm>
            <a:off x="762000" y="5619750"/>
            <a:ext cx="7848600" cy="323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4" name="Content Placeholder 13">
            <a:extLst>
              <a:ext uri="{FF2B5EF4-FFF2-40B4-BE49-F238E27FC236}">
                <a16:creationId xmlns:a16="http://schemas.microsoft.com/office/drawing/2014/main" id="{FD058FF3-6114-471E-A9AA-A3D250496F47}"/>
              </a:ext>
            </a:extLst>
          </p:cNvPr>
          <p:cNvSpPr>
            <a:spLocks noGrp="1"/>
          </p:cNvSpPr>
          <p:nvPr>
            <p:ph sz="quarter" idx="17"/>
          </p:nvPr>
        </p:nvSpPr>
        <p:spPr>
          <a:xfrm>
            <a:off x="381000" y="2255838"/>
            <a:ext cx="8458200" cy="334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10106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fld id="{CA9EA8B0-36A5-1C44-8D2E-21DFE1CE3DE4}" type="datetime1">
              <a:rPr lang="sv-SE" smtClean="0"/>
              <a:t>2023-02-02</a:t>
            </a:fld>
            <a:endParaRPr lang="sv-SE"/>
          </a:p>
        </p:txBody>
      </p:sp>
      <p:sp>
        <p:nvSpPr>
          <p:cNvPr id="5" name="Rectangle 5"/>
          <p:cNvSpPr>
            <a:spLocks noGrp="1" noChangeArrowheads="1"/>
          </p:cNvSpPr>
          <p:nvPr>
            <p:ph type="ftr" sz="quarter" idx="11"/>
          </p:nvPr>
        </p:nvSpPr>
        <p:spPr>
          <a:ln/>
        </p:spPr>
        <p:txBody>
          <a:bodyPr/>
          <a:lstStyle>
            <a:lvl1pPr>
              <a:defRPr/>
            </a:lvl1pPr>
          </a:lstStyle>
          <a:p>
            <a:r>
              <a:rPr lang="sv-SE"/>
              <a:t>Jan Lindvall 2023</a:t>
            </a:r>
          </a:p>
        </p:txBody>
      </p:sp>
      <p:sp>
        <p:nvSpPr>
          <p:cNvPr id="6"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2625312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763688" y="609600"/>
            <a:ext cx="6912768" cy="1143000"/>
          </a:xfrm>
        </p:spPr>
        <p:txBody>
          <a:bodyPr/>
          <a:lstStyle>
            <a:lvl1pPr algn="r">
              <a:defRPr sz="3600"/>
            </a:lvl1pPr>
          </a:lstStyle>
          <a:p>
            <a:r>
              <a:rPr lang="sv-SE"/>
              <a:t>Klicka här för att ändra format</a:t>
            </a:r>
            <a:endParaRPr lang="sv-SE" dirty="0"/>
          </a:p>
        </p:txBody>
      </p:sp>
      <p:sp>
        <p:nvSpPr>
          <p:cNvPr id="3" name="Platshållare för innehåll 2"/>
          <p:cNvSpPr>
            <a:spLocks noGrp="1"/>
          </p:cNvSpPr>
          <p:nvPr>
            <p:ph sz="half" idx="1"/>
          </p:nvPr>
        </p:nvSpPr>
        <p:spPr>
          <a:xfrm>
            <a:off x="685800" y="1981200"/>
            <a:ext cx="3810000" cy="41148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981200"/>
            <a:ext cx="4028256" cy="41148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Rectangle 4"/>
          <p:cNvSpPr>
            <a:spLocks noGrp="1" noChangeArrowheads="1"/>
          </p:cNvSpPr>
          <p:nvPr>
            <p:ph type="dt" sz="half" idx="10"/>
          </p:nvPr>
        </p:nvSpPr>
        <p:spPr>
          <a:ln/>
        </p:spPr>
        <p:txBody>
          <a:bodyPr/>
          <a:lstStyle>
            <a:lvl1pPr>
              <a:defRPr/>
            </a:lvl1pPr>
          </a:lstStyle>
          <a:p>
            <a:fld id="{C8E9A982-20A8-A646-8222-AC36E26891FF}" type="datetime1">
              <a:rPr lang="sv-SE" smtClean="0"/>
              <a:t>2023-02-02</a:t>
            </a:fld>
            <a:endParaRPr lang="sv-SE"/>
          </a:p>
        </p:txBody>
      </p:sp>
      <p:sp>
        <p:nvSpPr>
          <p:cNvPr id="6" name="Rectangle 5"/>
          <p:cNvSpPr>
            <a:spLocks noGrp="1" noChangeArrowheads="1"/>
          </p:cNvSpPr>
          <p:nvPr>
            <p:ph type="ftr" sz="quarter" idx="11"/>
          </p:nvPr>
        </p:nvSpPr>
        <p:spPr>
          <a:ln/>
        </p:spPr>
        <p:txBody>
          <a:bodyPr/>
          <a:lstStyle>
            <a:lvl1pPr>
              <a:defRPr/>
            </a:lvl1pPr>
          </a:lstStyle>
          <a:p>
            <a:r>
              <a:rPr lang="sv-SE"/>
              <a:t>Jan Lindvall 2023</a:t>
            </a:r>
          </a:p>
        </p:txBody>
      </p:sp>
      <p:sp>
        <p:nvSpPr>
          <p:cNvPr id="7"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1749654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835696" y="260648"/>
            <a:ext cx="6984776" cy="1143000"/>
          </a:xfrm>
        </p:spPr>
        <p:txBody>
          <a:bodyPr/>
          <a:lstStyle>
            <a:lvl1pPr algn="r">
              <a:defRPr sz="3600"/>
            </a:lvl1pPr>
          </a:lstStyle>
          <a:p>
            <a:r>
              <a:rPr lang="sv-SE"/>
              <a:t>Klicka här för att ändra format</a:t>
            </a:r>
            <a:endParaRPr lang="sv-SE" dirty="0"/>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645025" y="1535113"/>
            <a:ext cx="41754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175447"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ctangle 4"/>
          <p:cNvSpPr>
            <a:spLocks noGrp="1" noChangeArrowheads="1"/>
          </p:cNvSpPr>
          <p:nvPr>
            <p:ph type="dt" sz="half" idx="10"/>
          </p:nvPr>
        </p:nvSpPr>
        <p:spPr>
          <a:ln/>
        </p:spPr>
        <p:txBody>
          <a:bodyPr/>
          <a:lstStyle>
            <a:lvl1pPr>
              <a:defRPr/>
            </a:lvl1pPr>
          </a:lstStyle>
          <a:p>
            <a:fld id="{16DBE1B8-90E9-9742-8CE4-4F9FE9ACA757}" type="datetime1">
              <a:rPr lang="sv-SE" smtClean="0"/>
              <a:t>2023-02-02</a:t>
            </a:fld>
            <a:endParaRPr lang="sv-SE"/>
          </a:p>
        </p:txBody>
      </p:sp>
      <p:sp>
        <p:nvSpPr>
          <p:cNvPr id="8" name="Rectangle 5"/>
          <p:cNvSpPr>
            <a:spLocks noGrp="1" noChangeArrowheads="1"/>
          </p:cNvSpPr>
          <p:nvPr>
            <p:ph type="ftr" sz="quarter" idx="11"/>
          </p:nvPr>
        </p:nvSpPr>
        <p:spPr>
          <a:ln/>
        </p:spPr>
        <p:txBody>
          <a:bodyPr/>
          <a:lstStyle>
            <a:lvl1pPr>
              <a:defRPr/>
            </a:lvl1pPr>
          </a:lstStyle>
          <a:p>
            <a:r>
              <a:rPr lang="sv-SE"/>
              <a:t>Jan Lindvall 2023</a:t>
            </a:r>
          </a:p>
        </p:txBody>
      </p:sp>
      <p:sp>
        <p:nvSpPr>
          <p:cNvPr id="9"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394492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1763688" y="609600"/>
            <a:ext cx="6984776" cy="1143000"/>
          </a:xfrm>
        </p:spPr>
        <p:txBody>
          <a:bodyPr/>
          <a:lstStyle>
            <a:lvl1pPr algn="r">
              <a:defRPr sz="3600"/>
            </a:lvl1pPr>
          </a:lstStyle>
          <a:p>
            <a:r>
              <a:rPr lang="sv-SE"/>
              <a:t>Klicka här för att ändra format</a:t>
            </a:r>
            <a:endParaRPr lang="sv-SE" dirty="0"/>
          </a:p>
        </p:txBody>
      </p:sp>
      <p:sp>
        <p:nvSpPr>
          <p:cNvPr id="3" name="Rectangle 4"/>
          <p:cNvSpPr>
            <a:spLocks noGrp="1" noChangeArrowheads="1"/>
          </p:cNvSpPr>
          <p:nvPr>
            <p:ph type="dt" sz="half" idx="10"/>
          </p:nvPr>
        </p:nvSpPr>
        <p:spPr>
          <a:ln/>
        </p:spPr>
        <p:txBody>
          <a:bodyPr/>
          <a:lstStyle>
            <a:lvl1pPr>
              <a:defRPr/>
            </a:lvl1pPr>
          </a:lstStyle>
          <a:p>
            <a:fld id="{2778FBA1-9014-B446-A73C-EFF4D47D1604}" type="datetime1">
              <a:rPr lang="sv-SE" smtClean="0"/>
              <a:t>2023-02-02</a:t>
            </a:fld>
            <a:endParaRPr lang="sv-SE"/>
          </a:p>
        </p:txBody>
      </p:sp>
      <p:sp>
        <p:nvSpPr>
          <p:cNvPr id="4" name="Rectangle 5"/>
          <p:cNvSpPr>
            <a:spLocks noGrp="1" noChangeArrowheads="1"/>
          </p:cNvSpPr>
          <p:nvPr>
            <p:ph type="ftr" sz="quarter" idx="11"/>
          </p:nvPr>
        </p:nvSpPr>
        <p:spPr>
          <a:ln/>
        </p:spPr>
        <p:txBody>
          <a:bodyPr/>
          <a:lstStyle>
            <a:lvl1pPr>
              <a:defRPr/>
            </a:lvl1pPr>
          </a:lstStyle>
          <a:p>
            <a:r>
              <a:rPr lang="sv-SE"/>
              <a:t>Jan Lindvall 2023</a:t>
            </a:r>
          </a:p>
        </p:txBody>
      </p:sp>
      <p:sp>
        <p:nvSpPr>
          <p:cNvPr id="5"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102508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8E3EA6D-E9D9-1241-84A3-07416AE59052}" type="datetime1">
              <a:rPr lang="sv-SE" smtClean="0"/>
              <a:t>2023-02-02</a:t>
            </a:fld>
            <a:endParaRPr lang="sv-SE"/>
          </a:p>
        </p:txBody>
      </p:sp>
      <p:sp>
        <p:nvSpPr>
          <p:cNvPr id="3" name="Rectangle 5"/>
          <p:cNvSpPr>
            <a:spLocks noGrp="1" noChangeArrowheads="1"/>
          </p:cNvSpPr>
          <p:nvPr>
            <p:ph type="ftr" sz="quarter" idx="11"/>
          </p:nvPr>
        </p:nvSpPr>
        <p:spPr>
          <a:ln/>
        </p:spPr>
        <p:txBody>
          <a:bodyPr/>
          <a:lstStyle>
            <a:lvl1pPr>
              <a:defRPr/>
            </a:lvl1pPr>
          </a:lstStyle>
          <a:p>
            <a:r>
              <a:rPr lang="sv-SE"/>
              <a:t>Jan Lindvall 2023</a:t>
            </a:r>
          </a:p>
        </p:txBody>
      </p:sp>
      <p:sp>
        <p:nvSpPr>
          <p:cNvPr id="4"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351962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835696" y="285082"/>
            <a:ext cx="1653880" cy="1055686"/>
          </a:xfrm>
        </p:spPr>
        <p:txBody>
          <a:bodyPr anchor="b"/>
          <a:lstStyle>
            <a:lvl1pPr algn="l">
              <a:defRPr sz="2000" b="1"/>
            </a:lvl1pPr>
          </a:lstStyle>
          <a:p>
            <a:r>
              <a:rPr lang="sv-SE"/>
              <a:t>Klicka här för att ändra format</a:t>
            </a:r>
            <a:endParaRPr lang="sv-SE" dirty="0"/>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457200" y="1700808"/>
            <a:ext cx="3008313" cy="44253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fld id="{15A7BCC8-5560-9D4E-BD29-83DB68B87184}" type="datetime1">
              <a:rPr lang="sv-SE" smtClean="0"/>
              <a:t>2023-02-02</a:t>
            </a:fld>
            <a:endParaRPr lang="sv-SE"/>
          </a:p>
        </p:txBody>
      </p:sp>
      <p:sp>
        <p:nvSpPr>
          <p:cNvPr id="6" name="Rectangle 5"/>
          <p:cNvSpPr>
            <a:spLocks noGrp="1" noChangeArrowheads="1"/>
          </p:cNvSpPr>
          <p:nvPr>
            <p:ph type="ftr" sz="quarter" idx="11"/>
          </p:nvPr>
        </p:nvSpPr>
        <p:spPr>
          <a:ln/>
        </p:spPr>
        <p:txBody>
          <a:bodyPr/>
          <a:lstStyle>
            <a:lvl1pPr>
              <a:defRPr/>
            </a:lvl1pPr>
          </a:lstStyle>
          <a:p>
            <a:r>
              <a:rPr lang="sv-SE"/>
              <a:t>Jan Lindvall 2023</a:t>
            </a:r>
          </a:p>
        </p:txBody>
      </p:sp>
      <p:sp>
        <p:nvSpPr>
          <p:cNvPr id="7"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144790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fld id="{48AADFAA-35AA-A649-8B02-69F72B86E77E}" type="datetime1">
              <a:rPr lang="sv-SE" smtClean="0"/>
              <a:t>2023-02-02</a:t>
            </a:fld>
            <a:endParaRPr lang="sv-SE"/>
          </a:p>
        </p:txBody>
      </p:sp>
      <p:sp>
        <p:nvSpPr>
          <p:cNvPr id="6" name="Rectangle 5"/>
          <p:cNvSpPr>
            <a:spLocks noGrp="1" noChangeArrowheads="1"/>
          </p:cNvSpPr>
          <p:nvPr>
            <p:ph type="ftr" sz="quarter" idx="11"/>
          </p:nvPr>
        </p:nvSpPr>
        <p:spPr>
          <a:ln/>
        </p:spPr>
        <p:txBody>
          <a:bodyPr/>
          <a:lstStyle>
            <a:lvl1pPr>
              <a:defRPr/>
            </a:lvl1pPr>
          </a:lstStyle>
          <a:p>
            <a:r>
              <a:rPr lang="sv-SE"/>
              <a:t>Jan Lindvall 2023</a:t>
            </a:r>
          </a:p>
        </p:txBody>
      </p:sp>
      <p:sp>
        <p:nvSpPr>
          <p:cNvPr id="7"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282644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fld id="{3671ABB3-1D97-0A49-AC9F-71AF0DEF8B46}" type="datetime1">
              <a:rPr lang="sv-SE" smtClean="0"/>
              <a:t>2023-02-02</a:t>
            </a:fld>
            <a:endParaRPr lang="sv-S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defRPr>
            </a:lvl1pPr>
          </a:lstStyle>
          <a:p>
            <a:r>
              <a:rPr lang="sv-SE"/>
              <a:t>Jan Lindvall 2023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fld id="{36053086-40E5-4673-9B4A-FC81B10CE5DE}" type="slidenum">
              <a:rPr lang="sv-SE" smtClean="0"/>
              <a:t>‹#›</a:t>
            </a:fld>
            <a:endParaRPr lang="sv-SE"/>
          </a:p>
        </p:txBody>
      </p:sp>
      <p:pic>
        <p:nvPicPr>
          <p:cNvPr id="1031" name="Picture 7" descr="powertojobo"/>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p:nvSpPr>
        <p:spPr bwMode="auto">
          <a:xfrm>
            <a:off x="2895600" y="1600200"/>
            <a:ext cx="2895600" cy="457200"/>
          </a:xfrm>
          <a:prstGeom prst="rect">
            <a:avLst/>
          </a:prstGeom>
          <a:noFill/>
          <a:ln w="9525">
            <a:noFill/>
            <a:miter lim="800000"/>
            <a:headEnd/>
            <a:tailEnd/>
          </a:ln>
        </p:spPr>
        <p:txBody>
          <a:bodyPr>
            <a:spAutoFit/>
          </a:bodyPr>
          <a:lstStyle>
            <a:lvl1pPr>
              <a:defRPr sz="2400">
                <a:solidFill>
                  <a:schemeClr val="tx1"/>
                </a:solidFill>
                <a:latin typeface="Berling" pitchFamily="18" charset="0"/>
                <a:ea typeface="ＭＳ Ｐゴシック" charset="-128"/>
              </a:defRPr>
            </a:lvl1pPr>
            <a:lvl2pPr marL="37931725" indent="-37474525">
              <a:defRPr sz="2400">
                <a:solidFill>
                  <a:schemeClr val="tx1"/>
                </a:solidFill>
                <a:latin typeface="Berling" pitchFamily="18" charset="0"/>
                <a:ea typeface="ＭＳ Ｐゴシック" charset="-128"/>
              </a:defRPr>
            </a:lvl2pPr>
            <a:lvl3pPr>
              <a:defRPr sz="2400">
                <a:solidFill>
                  <a:schemeClr val="tx1"/>
                </a:solidFill>
                <a:latin typeface="Berling" pitchFamily="18" charset="0"/>
                <a:ea typeface="ＭＳ Ｐゴシック" charset="-128"/>
              </a:defRPr>
            </a:lvl3pPr>
            <a:lvl4pPr>
              <a:defRPr sz="2400">
                <a:solidFill>
                  <a:schemeClr val="tx1"/>
                </a:solidFill>
                <a:latin typeface="Berling" pitchFamily="18" charset="0"/>
                <a:ea typeface="ＭＳ Ｐゴシック" charset="-128"/>
              </a:defRPr>
            </a:lvl4pPr>
            <a:lvl5pPr>
              <a:defRPr sz="2400">
                <a:solidFill>
                  <a:schemeClr val="tx1"/>
                </a:solidFill>
                <a:latin typeface="Berling" pitchFamily="18" charset="0"/>
                <a:ea typeface="ＭＳ Ｐゴシック" charset="-128"/>
              </a:defRPr>
            </a:lvl5pPr>
            <a:lvl6pPr marL="457200" eaLnBrk="0" fontAlgn="base" hangingPunct="0">
              <a:spcBef>
                <a:spcPct val="0"/>
              </a:spcBef>
              <a:spcAft>
                <a:spcPct val="0"/>
              </a:spcAft>
              <a:defRPr sz="2400">
                <a:solidFill>
                  <a:schemeClr val="tx1"/>
                </a:solidFill>
                <a:latin typeface="Berling" pitchFamily="18" charset="0"/>
                <a:ea typeface="ＭＳ Ｐゴシック" charset="-128"/>
              </a:defRPr>
            </a:lvl6pPr>
            <a:lvl7pPr marL="914400" eaLnBrk="0" fontAlgn="base" hangingPunct="0">
              <a:spcBef>
                <a:spcPct val="0"/>
              </a:spcBef>
              <a:spcAft>
                <a:spcPct val="0"/>
              </a:spcAft>
              <a:defRPr sz="2400">
                <a:solidFill>
                  <a:schemeClr val="tx1"/>
                </a:solidFill>
                <a:latin typeface="Berling" pitchFamily="18" charset="0"/>
                <a:ea typeface="ＭＳ Ｐゴシック" charset="-128"/>
              </a:defRPr>
            </a:lvl7pPr>
            <a:lvl8pPr marL="1371600" eaLnBrk="0" fontAlgn="base" hangingPunct="0">
              <a:spcBef>
                <a:spcPct val="0"/>
              </a:spcBef>
              <a:spcAft>
                <a:spcPct val="0"/>
              </a:spcAft>
              <a:defRPr sz="2400">
                <a:solidFill>
                  <a:schemeClr val="tx1"/>
                </a:solidFill>
                <a:latin typeface="Berling" pitchFamily="18" charset="0"/>
                <a:ea typeface="ＭＳ Ｐゴシック" charset="-128"/>
              </a:defRPr>
            </a:lvl8pPr>
            <a:lvl9pPr marL="1828800" eaLnBrk="0" fontAlgn="base" hangingPunct="0">
              <a:spcBef>
                <a:spcPct val="0"/>
              </a:spcBef>
              <a:spcAft>
                <a:spcPct val="0"/>
              </a:spcAft>
              <a:defRPr sz="2400">
                <a:solidFill>
                  <a:schemeClr val="tx1"/>
                </a:solidFill>
                <a:latin typeface="Berling" pitchFamily="18" charset="0"/>
                <a:ea typeface="ＭＳ Ｐゴシック" charset="-128"/>
              </a:defRPr>
            </a:lvl9pPr>
          </a:lstStyle>
          <a:p>
            <a:pPr>
              <a:spcBef>
                <a:spcPct val="50000"/>
              </a:spcBef>
              <a:defRPr/>
            </a:pPr>
            <a:endParaRPr lang="sv-SE">
              <a:latin typeface="Arial" charset="0"/>
            </a:endParaRPr>
          </a:p>
        </p:txBody>
      </p:sp>
      <p:pic>
        <p:nvPicPr>
          <p:cNvPr id="9" name="Bildobjekt 8"/>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Lst>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352E99-459C-9149-84A8-08C7179D3DF6}"/>
              </a:ext>
            </a:extLst>
          </p:cNvPr>
          <p:cNvSpPr>
            <a:spLocks noGrp="1"/>
          </p:cNvSpPr>
          <p:nvPr>
            <p:ph type="ctrTitle"/>
          </p:nvPr>
        </p:nvSpPr>
        <p:spPr/>
        <p:txBody>
          <a:bodyPr/>
          <a:lstStyle/>
          <a:p>
            <a:r>
              <a:rPr lang="sv-SE" dirty="0" err="1"/>
              <a:t>Lecture</a:t>
            </a:r>
            <a:r>
              <a:rPr lang="sv-SE" dirty="0"/>
              <a:t> 9. ERP Systems</a:t>
            </a:r>
          </a:p>
        </p:txBody>
      </p:sp>
      <p:sp>
        <p:nvSpPr>
          <p:cNvPr id="3" name="Underrubrik 2">
            <a:extLst>
              <a:ext uri="{FF2B5EF4-FFF2-40B4-BE49-F238E27FC236}">
                <a16:creationId xmlns:a16="http://schemas.microsoft.com/office/drawing/2014/main" id="{9CE1D5D2-663F-634E-9AD6-09E9C4BA78F2}"/>
              </a:ext>
            </a:extLst>
          </p:cNvPr>
          <p:cNvSpPr>
            <a:spLocks noGrp="1"/>
          </p:cNvSpPr>
          <p:nvPr>
            <p:ph type="subTitle" idx="1"/>
          </p:nvPr>
        </p:nvSpPr>
        <p:spPr/>
        <p:txBody>
          <a:bodyPr/>
          <a:lstStyle/>
          <a:p>
            <a:r>
              <a:rPr lang="sv-SE" dirty="0"/>
              <a:t>230202</a:t>
            </a:r>
          </a:p>
          <a:p>
            <a:r>
              <a:rPr lang="sv-SE" dirty="0"/>
              <a:t>Jan Lindvall</a:t>
            </a:r>
          </a:p>
        </p:txBody>
      </p:sp>
      <p:sp>
        <p:nvSpPr>
          <p:cNvPr id="4" name="Platshållare för sidfot 3">
            <a:extLst>
              <a:ext uri="{FF2B5EF4-FFF2-40B4-BE49-F238E27FC236}">
                <a16:creationId xmlns:a16="http://schemas.microsoft.com/office/drawing/2014/main" id="{61E1BCE3-6996-A344-93EB-EB032B02282F}"/>
              </a:ext>
            </a:extLst>
          </p:cNvPr>
          <p:cNvSpPr>
            <a:spLocks noGrp="1"/>
          </p:cNvSpPr>
          <p:nvPr>
            <p:ph type="ftr" sz="quarter" idx="11"/>
          </p:nvPr>
        </p:nvSpPr>
        <p:spPr/>
        <p:txBody>
          <a:bodyPr/>
          <a:lstStyle/>
          <a:p>
            <a:r>
              <a:rPr lang="sv-SE"/>
              <a:t>Jan Lindvall 2023</a:t>
            </a:r>
            <a:endParaRPr lang="sv-SE" dirty="0"/>
          </a:p>
        </p:txBody>
      </p:sp>
      <p:sp>
        <p:nvSpPr>
          <p:cNvPr id="5" name="Platshållare för bildnummer 4">
            <a:extLst>
              <a:ext uri="{FF2B5EF4-FFF2-40B4-BE49-F238E27FC236}">
                <a16:creationId xmlns:a16="http://schemas.microsoft.com/office/drawing/2014/main" id="{7E365E5E-DD2F-1442-98BF-E994BBB2BDE0}"/>
              </a:ext>
            </a:extLst>
          </p:cNvPr>
          <p:cNvSpPr>
            <a:spLocks noGrp="1"/>
          </p:cNvSpPr>
          <p:nvPr>
            <p:ph type="sldNum" sz="quarter" idx="12"/>
          </p:nvPr>
        </p:nvSpPr>
        <p:spPr/>
        <p:txBody>
          <a:bodyPr/>
          <a:lstStyle/>
          <a:p>
            <a:fld id="{36053086-40E5-4673-9B4A-FC81B10CE5DE}" type="slidenum">
              <a:rPr lang="sv-SE" smtClean="0"/>
              <a:t>1</a:t>
            </a:fld>
            <a:endParaRPr lang="sv-SE" dirty="0"/>
          </a:p>
        </p:txBody>
      </p:sp>
    </p:spTree>
    <p:extLst>
      <p:ext uri="{BB962C8B-B14F-4D97-AF65-F5344CB8AC3E}">
        <p14:creationId xmlns:p14="http://schemas.microsoft.com/office/powerpoint/2010/main" val="314081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85900" y="923138"/>
            <a:ext cx="6172200" cy="507831"/>
          </a:xfrm>
        </p:spPr>
        <p:txBody>
          <a:bodyPr anchor="ctr">
            <a:spAutoFit/>
          </a:bodyPr>
          <a:lstStyle/>
          <a:p>
            <a:r>
              <a:rPr lang="en-IN" sz="2700" dirty="0"/>
              <a:t>Business Process Diagrams</a:t>
            </a:r>
          </a:p>
        </p:txBody>
      </p:sp>
      <p:sp>
        <p:nvSpPr>
          <p:cNvPr id="2" name="Content Placeholder 1"/>
          <p:cNvSpPr>
            <a:spLocks noGrp="1"/>
          </p:cNvSpPr>
          <p:nvPr>
            <p:ph idx="13"/>
          </p:nvPr>
        </p:nvSpPr>
        <p:spPr>
          <a:xfrm>
            <a:off x="1485900" y="1600200"/>
            <a:ext cx="6172200" cy="3629000"/>
          </a:xfrm>
        </p:spPr>
        <p:txBody>
          <a:bodyPr/>
          <a:lstStyle/>
          <a:p>
            <a:pPr marL="253604" indent="-191691">
              <a:buSzPts val="2400"/>
            </a:pPr>
            <a:r>
              <a:rPr lang="en-IN" sz="1800" dirty="0"/>
              <a:t>Is a </a:t>
            </a:r>
            <a:r>
              <a:rPr lang="en-IN" sz="1800" b="1" dirty="0"/>
              <a:t>visual way </a:t>
            </a:r>
            <a:r>
              <a:rPr lang="en-IN" sz="1800" dirty="0"/>
              <a:t>to represent the activities in a business process.</a:t>
            </a:r>
          </a:p>
          <a:p>
            <a:pPr marL="253604" indent="-191691">
              <a:buSzPts val="2400"/>
            </a:pPr>
            <a:endParaRPr lang="en-IN" sz="1800" dirty="0"/>
          </a:p>
          <a:p>
            <a:pPr marL="253604" indent="-191691">
              <a:buSzPts val="2400"/>
            </a:pPr>
            <a:r>
              <a:rPr lang="en-IN" sz="1800" dirty="0"/>
              <a:t>Intent is that all business users </a:t>
            </a:r>
            <a:r>
              <a:rPr lang="en-IN" sz="1800" b="1" dirty="0"/>
              <a:t>can easily understand </a:t>
            </a:r>
            <a:r>
              <a:rPr lang="en-IN" sz="1800" dirty="0"/>
              <a:t>the process from a standard notation (</a:t>
            </a:r>
            <a:r>
              <a:rPr lang="en-IN" sz="1800" spc="-225" dirty="0"/>
              <a:t>B P M </a:t>
            </a:r>
            <a:r>
              <a:rPr lang="en-IN" sz="1800" dirty="0"/>
              <a:t>N: Business Process </a:t>
            </a:r>
            <a:r>
              <a:rPr lang="en-IN" sz="1800" dirty="0" err="1"/>
              <a:t>Modeling</a:t>
            </a:r>
            <a:r>
              <a:rPr lang="en-IN" sz="1800" dirty="0"/>
              <a:t> Notation).</a:t>
            </a:r>
          </a:p>
          <a:p>
            <a:pPr marL="253604" indent="-191691">
              <a:buSzPts val="2400"/>
            </a:pPr>
            <a:endParaRPr lang="en-IN" sz="1800" dirty="0"/>
          </a:p>
          <a:p>
            <a:pPr marL="253604" indent="-191691">
              <a:buSzPts val="2400"/>
            </a:pPr>
            <a:r>
              <a:rPr lang="en-IN" sz="1800" dirty="0"/>
              <a:t>Can </a:t>
            </a:r>
            <a:r>
              <a:rPr lang="en-IN" sz="1800" b="1" dirty="0"/>
              <a:t>show</a:t>
            </a:r>
            <a:r>
              <a:rPr lang="en-IN" sz="1800" dirty="0"/>
              <a:t> the organizational unit </a:t>
            </a:r>
            <a:r>
              <a:rPr lang="en-IN" sz="1800" b="1" dirty="0"/>
              <a:t>performing the activity</a:t>
            </a:r>
            <a:r>
              <a:rPr lang="en-IN" sz="1800" dirty="0"/>
              <a:t>.</a:t>
            </a:r>
          </a:p>
        </p:txBody>
      </p:sp>
      <p:sp>
        <p:nvSpPr>
          <p:cNvPr id="3" name="Platshållare för sidfot 2">
            <a:extLst>
              <a:ext uri="{FF2B5EF4-FFF2-40B4-BE49-F238E27FC236}">
                <a16:creationId xmlns:a16="http://schemas.microsoft.com/office/drawing/2014/main" id="{AD98C2A0-CBC3-C041-A96A-AE4C03141F4E}"/>
              </a:ext>
            </a:extLst>
          </p:cNvPr>
          <p:cNvSpPr>
            <a:spLocks noGrp="1"/>
          </p:cNvSpPr>
          <p:nvPr>
            <p:ph type="ftr" sz="quarter" idx="3"/>
          </p:nvPr>
        </p:nvSpPr>
        <p:spPr/>
        <p:txBody>
          <a:bodyPr/>
          <a:lstStyle/>
          <a:p>
            <a:r>
              <a:rPr lang="en-IN" sz="900">
                <a:latin typeface="Verdana" panose="020B0604030504040204" pitchFamily="34" charset="0"/>
                <a:ea typeface="Verdana" panose="020B0604030504040204" pitchFamily="34" charset="0"/>
                <a:cs typeface="Verdana" panose="020B0604030504040204" pitchFamily="34" charset="0"/>
              </a:rPr>
              <a:t>Jan Lindvall 2023</a:t>
            </a:r>
            <a:endParaRPr lang="en-IN" sz="900" dirty="0">
              <a:latin typeface="Verdana" panose="020B0604030504040204" pitchFamily="34" charset="0"/>
              <a:ea typeface="Verdana" panose="020B0604030504040204" pitchFamily="34" charset="0"/>
              <a:cs typeface="Verdana" panose="020B0604030504040204" pitchFamily="34" charset="0"/>
            </a:endParaRPr>
          </a:p>
        </p:txBody>
      </p:sp>
      <p:sp>
        <p:nvSpPr>
          <p:cNvPr id="4" name="Platshållare för bildnummer 3">
            <a:extLst>
              <a:ext uri="{FF2B5EF4-FFF2-40B4-BE49-F238E27FC236}">
                <a16:creationId xmlns:a16="http://schemas.microsoft.com/office/drawing/2014/main" id="{4AD3CD3A-E4AE-7D4A-81F1-183600A34333}"/>
              </a:ext>
            </a:extLst>
          </p:cNvPr>
          <p:cNvSpPr>
            <a:spLocks noGrp="1"/>
          </p:cNvSpPr>
          <p:nvPr>
            <p:ph type="sldNum" sz="quarter" idx="12"/>
          </p:nvPr>
        </p:nvSpPr>
        <p:spPr/>
        <p:txBody>
          <a:bodyPr/>
          <a:lstStyle/>
          <a:p>
            <a:fld id="{200B2350-5261-4F5C-9DF5-EF0D264FC8D2}" type="slidenum">
              <a:rPr lang="en-US" smtClean="0"/>
              <a:t>10</a:t>
            </a:fld>
            <a:endParaRPr lang="en-US" dirty="0"/>
          </a:p>
        </p:txBody>
      </p:sp>
    </p:spTree>
    <p:extLst>
      <p:ext uri="{BB962C8B-B14F-4D97-AF65-F5344CB8AC3E}">
        <p14:creationId xmlns:p14="http://schemas.microsoft.com/office/powerpoint/2010/main" val="1667800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763688" y="476672"/>
            <a:ext cx="5894412" cy="952079"/>
          </a:xfrm>
        </p:spPr>
        <p:txBody>
          <a:bodyPr anchor="ctr">
            <a:noAutofit/>
          </a:bodyPr>
          <a:lstStyle/>
          <a:p>
            <a:r>
              <a:rPr lang="en-US" sz="3600" dirty="0"/>
              <a:t>Types of </a:t>
            </a:r>
            <a:r>
              <a:rPr lang="en-US" sz="3600" b="1" dirty="0"/>
              <a:t>Flowcharts</a:t>
            </a:r>
            <a:endParaRPr lang="en-IN" sz="3600" b="1" dirty="0"/>
          </a:p>
        </p:txBody>
      </p:sp>
      <p:sp>
        <p:nvSpPr>
          <p:cNvPr id="2" name="Content Placeholder 1"/>
          <p:cNvSpPr>
            <a:spLocks noGrp="1"/>
          </p:cNvSpPr>
          <p:nvPr>
            <p:ph idx="13"/>
          </p:nvPr>
        </p:nvSpPr>
        <p:spPr>
          <a:xfrm>
            <a:off x="1478756" y="1600200"/>
            <a:ext cx="6172200" cy="3701008"/>
          </a:xfrm>
        </p:spPr>
        <p:txBody>
          <a:bodyPr/>
          <a:lstStyle/>
          <a:p>
            <a:pPr lvl="0">
              <a:buSzPts val="2400"/>
            </a:pPr>
            <a:endParaRPr lang="en-IN" sz="1800" b="1" dirty="0"/>
          </a:p>
          <a:p>
            <a:pPr lvl="0">
              <a:buSzPts val="2400"/>
            </a:pPr>
            <a:r>
              <a:rPr lang="en-IN" sz="1800" b="1" dirty="0"/>
              <a:t>Document: </a:t>
            </a:r>
            <a:r>
              <a:rPr lang="en-IN" sz="1800" dirty="0"/>
              <a:t>shows the flow of documents and data for a process, useful in evaluating internal controls</a:t>
            </a:r>
          </a:p>
          <a:p>
            <a:pPr lvl="0">
              <a:buSzPts val="2400"/>
            </a:pPr>
            <a:r>
              <a:rPr lang="en-IN" sz="1800" b="1" dirty="0"/>
              <a:t>System: </a:t>
            </a:r>
            <a:r>
              <a:rPr lang="en-IN" sz="1800" dirty="0"/>
              <a:t>depicts the data processing cycle for a process</a:t>
            </a:r>
          </a:p>
          <a:p>
            <a:pPr lvl="0">
              <a:buSzPts val="2400"/>
            </a:pPr>
            <a:r>
              <a:rPr lang="en-IN" sz="1800" b="1" dirty="0"/>
              <a:t>Program: </a:t>
            </a:r>
            <a:r>
              <a:rPr lang="en-IN" sz="1800" dirty="0"/>
              <a:t>illustrates the sequence of logic in the system process</a:t>
            </a:r>
          </a:p>
        </p:txBody>
      </p:sp>
      <p:sp>
        <p:nvSpPr>
          <p:cNvPr id="3" name="Platshållare för bildnummer 2">
            <a:extLst>
              <a:ext uri="{FF2B5EF4-FFF2-40B4-BE49-F238E27FC236}">
                <a16:creationId xmlns:a16="http://schemas.microsoft.com/office/drawing/2014/main" id="{5CB85B38-C072-CC41-8C96-864F36A5C301}"/>
              </a:ext>
            </a:extLst>
          </p:cNvPr>
          <p:cNvSpPr>
            <a:spLocks noGrp="1"/>
          </p:cNvSpPr>
          <p:nvPr>
            <p:ph type="sldNum" sz="quarter" idx="12"/>
          </p:nvPr>
        </p:nvSpPr>
        <p:spPr/>
        <p:txBody>
          <a:bodyPr/>
          <a:lstStyle/>
          <a:p>
            <a:fld id="{200B2350-5261-4F5C-9DF5-EF0D264FC8D2}" type="slidenum">
              <a:rPr lang="en-US" smtClean="0"/>
              <a:t>11</a:t>
            </a:fld>
            <a:endParaRPr lang="en-US" dirty="0"/>
          </a:p>
        </p:txBody>
      </p:sp>
    </p:spTree>
    <p:extLst>
      <p:ext uri="{BB962C8B-B14F-4D97-AF65-F5344CB8AC3E}">
        <p14:creationId xmlns:p14="http://schemas.microsoft.com/office/powerpoint/2010/main" val="785037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07703" y="548680"/>
            <a:ext cx="5765803" cy="1253401"/>
          </a:xfrm>
        </p:spPr>
        <p:txBody>
          <a:bodyPr>
            <a:noAutofit/>
          </a:bodyPr>
          <a:lstStyle/>
          <a:p>
            <a:r>
              <a:rPr lang="en-US" sz="2700" dirty="0"/>
              <a:t>Example: Figure 3.1 Business Process Diagram Symbols</a:t>
            </a:r>
            <a:endParaRPr lang="en-IN" sz="2700" dirty="0"/>
          </a:p>
        </p:txBody>
      </p:sp>
      <p:pic>
        <p:nvPicPr>
          <p:cNvPr id="6" name="Picture Placeholder 5" descr="A table shows symbols used in drawing a business process diagram.&#10;Long description is available in notes, press F6"/>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158766" y="2136153"/>
            <a:ext cx="6828440" cy="3603409"/>
          </a:xfrm>
          <a:prstGeom prst="rect">
            <a:avLst/>
          </a:prstGeom>
        </p:spPr>
      </p:pic>
      <p:sp>
        <p:nvSpPr>
          <p:cNvPr id="2" name="Platshållare för bildnummer 1">
            <a:extLst>
              <a:ext uri="{FF2B5EF4-FFF2-40B4-BE49-F238E27FC236}">
                <a16:creationId xmlns:a16="http://schemas.microsoft.com/office/drawing/2014/main" id="{D51FD8A0-2F39-9842-9A7D-48789324E0C2}"/>
              </a:ext>
            </a:extLst>
          </p:cNvPr>
          <p:cNvSpPr>
            <a:spLocks noGrp="1"/>
          </p:cNvSpPr>
          <p:nvPr>
            <p:ph type="sldNum" sz="quarter" idx="12"/>
          </p:nvPr>
        </p:nvSpPr>
        <p:spPr/>
        <p:txBody>
          <a:bodyPr/>
          <a:lstStyle/>
          <a:p>
            <a:fld id="{200B2350-5261-4F5C-9DF5-EF0D264FC8D2}" type="slidenum">
              <a:rPr lang="en-US" smtClean="0"/>
              <a:t>12</a:t>
            </a:fld>
            <a:endParaRPr lang="en-US" dirty="0"/>
          </a:p>
        </p:txBody>
      </p:sp>
    </p:spTree>
    <p:extLst>
      <p:ext uri="{BB962C8B-B14F-4D97-AF65-F5344CB8AC3E}">
        <p14:creationId xmlns:p14="http://schemas.microsoft.com/office/powerpoint/2010/main" val="2788336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01307" y="548680"/>
            <a:ext cx="6172200" cy="1253401"/>
          </a:xfrm>
        </p:spPr>
        <p:txBody>
          <a:bodyPr>
            <a:noAutofit/>
          </a:bodyPr>
          <a:lstStyle/>
          <a:p>
            <a:r>
              <a:rPr lang="en-US" sz="2700" dirty="0"/>
              <a:t>Figure 3.2 Business Process Diagram of Payroll Processing at S&amp;S. </a:t>
            </a:r>
            <a:r>
              <a:rPr lang="en-US" sz="1800" dirty="0"/>
              <a:t>ACTIVITIE: VERB!</a:t>
            </a:r>
            <a:endParaRPr lang="en-IN" sz="1800" dirty="0"/>
          </a:p>
        </p:txBody>
      </p:sp>
      <p:pic>
        <p:nvPicPr>
          <p:cNvPr id="3" name="Picture Placeholder 2" descr="A table shows the business process diagram of payroll processing at S and S.&#10;Long description is available in notes, press F6"/>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1557158" y="2116521"/>
            <a:ext cx="5996729" cy="3683219"/>
          </a:xfrm>
          <a:prstGeom prst="rect">
            <a:avLst/>
          </a:prstGeom>
        </p:spPr>
      </p:pic>
      <p:sp>
        <p:nvSpPr>
          <p:cNvPr id="2" name="Platshållare för bildnummer 1">
            <a:extLst>
              <a:ext uri="{FF2B5EF4-FFF2-40B4-BE49-F238E27FC236}">
                <a16:creationId xmlns:a16="http://schemas.microsoft.com/office/drawing/2014/main" id="{DB63F0CA-9057-CE48-8666-C34E31CDE131}"/>
              </a:ext>
            </a:extLst>
          </p:cNvPr>
          <p:cNvSpPr>
            <a:spLocks noGrp="1"/>
          </p:cNvSpPr>
          <p:nvPr>
            <p:ph type="sldNum" sz="quarter" idx="12"/>
          </p:nvPr>
        </p:nvSpPr>
        <p:spPr/>
        <p:txBody>
          <a:bodyPr/>
          <a:lstStyle/>
          <a:p>
            <a:fld id="{200B2350-5261-4F5C-9DF5-EF0D264FC8D2}" type="slidenum">
              <a:rPr lang="en-US" smtClean="0"/>
              <a:t>13</a:t>
            </a:fld>
            <a:endParaRPr lang="en-US" dirty="0"/>
          </a:p>
        </p:txBody>
      </p:sp>
    </p:spTree>
    <p:extLst>
      <p:ext uri="{BB962C8B-B14F-4D97-AF65-F5344CB8AC3E}">
        <p14:creationId xmlns:p14="http://schemas.microsoft.com/office/powerpoint/2010/main" val="4150770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195735" y="332657"/>
            <a:ext cx="5472303" cy="1296143"/>
          </a:xfrm>
        </p:spPr>
        <p:txBody>
          <a:bodyPr>
            <a:noAutofit/>
          </a:bodyPr>
          <a:lstStyle/>
          <a:p>
            <a:r>
              <a:rPr lang="en-US" sz="2700" dirty="0"/>
              <a:t>Figure 3.3 Common Flowcharts Symbols</a:t>
            </a:r>
            <a:endParaRPr lang="en-IN" sz="2700" dirty="0"/>
          </a:p>
        </p:txBody>
      </p:sp>
      <p:pic>
        <p:nvPicPr>
          <p:cNvPr id="30" name="Picture Placeholder 29" descr="A table shows common flowcharting symbols for input/output, processing, and storage.&#10;Long description is available in notes, press F6"/>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b="31514"/>
          <a:stretch/>
        </p:blipFill>
        <p:spPr>
          <a:xfrm>
            <a:off x="189186" y="1897142"/>
            <a:ext cx="3811314" cy="3623180"/>
          </a:xfrm>
          <a:prstGeom prst="rect">
            <a:avLst/>
          </a:prstGeom>
        </p:spPr>
      </p:pic>
      <p:pic>
        <p:nvPicPr>
          <p:cNvPr id="31" name="Picture Placeholder 30" descr="A table shows common flow and miscellaneous symbols.&#10;Long description is available in notes, press F6"/>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tretch>
            <a:fillRect/>
          </a:stretch>
        </p:blipFill>
        <p:spPr>
          <a:xfrm>
            <a:off x="4275019" y="1939159"/>
            <a:ext cx="3332591" cy="3470384"/>
          </a:xfrm>
          <a:prstGeom prst="rect">
            <a:avLst/>
          </a:prstGeom>
        </p:spPr>
      </p:pic>
      <p:sp>
        <p:nvSpPr>
          <p:cNvPr id="2" name="Platshållare för bildnummer 1">
            <a:extLst>
              <a:ext uri="{FF2B5EF4-FFF2-40B4-BE49-F238E27FC236}">
                <a16:creationId xmlns:a16="http://schemas.microsoft.com/office/drawing/2014/main" id="{05BF3D40-DA49-034A-833C-422B281C100C}"/>
              </a:ext>
            </a:extLst>
          </p:cNvPr>
          <p:cNvSpPr>
            <a:spLocks noGrp="1"/>
          </p:cNvSpPr>
          <p:nvPr>
            <p:ph type="sldNum" sz="quarter" idx="12"/>
          </p:nvPr>
        </p:nvSpPr>
        <p:spPr/>
        <p:txBody>
          <a:bodyPr/>
          <a:lstStyle/>
          <a:p>
            <a:fld id="{200B2350-5261-4F5C-9DF5-EF0D264FC8D2}" type="slidenum">
              <a:rPr lang="en-US" smtClean="0"/>
              <a:t>14</a:t>
            </a:fld>
            <a:endParaRPr lang="en-US" dirty="0"/>
          </a:p>
        </p:txBody>
      </p:sp>
    </p:spTree>
    <p:extLst>
      <p:ext uri="{BB962C8B-B14F-4D97-AF65-F5344CB8AC3E}">
        <p14:creationId xmlns:p14="http://schemas.microsoft.com/office/powerpoint/2010/main" val="4111377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CF3C41-199F-D14C-8D82-07EA6D86BB91}"/>
              </a:ext>
            </a:extLst>
          </p:cNvPr>
          <p:cNvSpPr>
            <a:spLocks noGrp="1"/>
          </p:cNvSpPr>
          <p:nvPr>
            <p:ph type="title"/>
          </p:nvPr>
        </p:nvSpPr>
        <p:spPr/>
        <p:txBody>
          <a:bodyPr/>
          <a:lstStyle/>
          <a:p>
            <a:r>
              <a:rPr lang="sv-SE" dirty="0"/>
              <a:t>General </a:t>
            </a:r>
            <a:r>
              <a:rPr lang="sv-SE" dirty="0" err="1"/>
              <a:t>Ledger</a:t>
            </a:r>
            <a:endParaRPr lang="sv-SE" dirty="0"/>
          </a:p>
        </p:txBody>
      </p:sp>
      <p:pic>
        <p:nvPicPr>
          <p:cNvPr id="5" name="Platshållare för innehåll 4">
            <a:extLst>
              <a:ext uri="{FF2B5EF4-FFF2-40B4-BE49-F238E27FC236}">
                <a16:creationId xmlns:a16="http://schemas.microsoft.com/office/drawing/2014/main" id="{ABBCA766-2B51-7840-9173-32253D4EB785}"/>
              </a:ext>
            </a:extLst>
          </p:cNvPr>
          <p:cNvPicPr>
            <a:picLocks noGrp="1" noChangeAspect="1"/>
          </p:cNvPicPr>
          <p:nvPr>
            <p:ph sz="half" idx="1"/>
          </p:nvPr>
        </p:nvPicPr>
        <p:blipFill>
          <a:blip r:embed="rId2"/>
          <a:stretch>
            <a:fillRect/>
          </a:stretch>
        </p:blipFill>
        <p:spPr>
          <a:xfrm>
            <a:off x="628650" y="2226470"/>
            <a:ext cx="3886200" cy="3010917"/>
          </a:xfrm>
        </p:spPr>
      </p:pic>
      <p:sp>
        <p:nvSpPr>
          <p:cNvPr id="6" name="Platshållare för innehåll 5">
            <a:extLst>
              <a:ext uri="{FF2B5EF4-FFF2-40B4-BE49-F238E27FC236}">
                <a16:creationId xmlns:a16="http://schemas.microsoft.com/office/drawing/2014/main" id="{C40AB2B4-16E6-034F-A806-A40E3A52F164}"/>
              </a:ext>
            </a:extLst>
          </p:cNvPr>
          <p:cNvSpPr>
            <a:spLocks noGrp="1"/>
          </p:cNvSpPr>
          <p:nvPr>
            <p:ph sz="half" idx="2"/>
          </p:nvPr>
        </p:nvSpPr>
        <p:spPr/>
        <p:txBody>
          <a:bodyPr/>
          <a:lstStyle/>
          <a:p>
            <a:r>
              <a:rPr lang="sv-SE" dirty="0" err="1"/>
              <a:t>Integrates</a:t>
            </a:r>
            <a:r>
              <a:rPr lang="sv-SE" dirty="0"/>
              <a:t> and </a:t>
            </a:r>
            <a:r>
              <a:rPr lang="sv-SE" dirty="0" err="1"/>
              <a:t>summaries</a:t>
            </a:r>
            <a:endParaRPr lang="sv-SE" dirty="0"/>
          </a:p>
          <a:p>
            <a:endParaRPr lang="sv-SE" dirty="0"/>
          </a:p>
          <a:p>
            <a:r>
              <a:rPr lang="sv-SE" dirty="0"/>
              <a:t>Central </a:t>
            </a:r>
            <a:r>
              <a:rPr lang="sv-SE" b="1" dirty="0"/>
              <a:t>master </a:t>
            </a:r>
            <a:r>
              <a:rPr lang="sv-SE" b="1" dirty="0" err="1"/>
              <a:t>file</a:t>
            </a:r>
            <a:endParaRPr lang="sv-SE" b="1" dirty="0"/>
          </a:p>
          <a:p>
            <a:endParaRPr lang="sv-SE" b="1" dirty="0"/>
          </a:p>
          <a:p>
            <a:r>
              <a:rPr lang="sv-SE" dirty="0"/>
              <a:t>OUTPUT: FINANCIAL STATEMENTS AND MANAGERIAL REPORTS</a:t>
            </a:r>
          </a:p>
        </p:txBody>
      </p:sp>
      <p:sp>
        <p:nvSpPr>
          <p:cNvPr id="3" name="Platshållare för sidfot 2">
            <a:extLst>
              <a:ext uri="{FF2B5EF4-FFF2-40B4-BE49-F238E27FC236}">
                <a16:creationId xmlns:a16="http://schemas.microsoft.com/office/drawing/2014/main" id="{2CA1F0FE-9863-574A-858C-11AF5D333B0C}"/>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FA9AFD84-A71F-5349-B6C4-E07B04B0CF83}"/>
              </a:ext>
            </a:extLst>
          </p:cNvPr>
          <p:cNvSpPr>
            <a:spLocks noGrp="1"/>
          </p:cNvSpPr>
          <p:nvPr>
            <p:ph type="sldNum" sz="quarter" idx="12"/>
          </p:nvPr>
        </p:nvSpPr>
        <p:spPr/>
        <p:txBody>
          <a:bodyPr/>
          <a:lstStyle/>
          <a:p>
            <a:fld id="{36053086-40E5-4673-9B4A-FC81B10CE5DE}" type="slidenum">
              <a:rPr lang="sv-SE" smtClean="0"/>
              <a:t>15</a:t>
            </a:fld>
            <a:endParaRPr lang="sv-SE"/>
          </a:p>
        </p:txBody>
      </p:sp>
    </p:spTree>
    <p:extLst>
      <p:ext uri="{BB962C8B-B14F-4D97-AF65-F5344CB8AC3E}">
        <p14:creationId xmlns:p14="http://schemas.microsoft.com/office/powerpoint/2010/main" val="889605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E28964-7281-2742-A565-E6F3C68EB507}"/>
              </a:ext>
            </a:extLst>
          </p:cNvPr>
          <p:cNvSpPr>
            <a:spLocks noGrp="1"/>
          </p:cNvSpPr>
          <p:nvPr>
            <p:ph type="title"/>
          </p:nvPr>
        </p:nvSpPr>
        <p:spPr/>
        <p:txBody>
          <a:bodyPr/>
          <a:lstStyle/>
          <a:p>
            <a:r>
              <a:rPr lang="sv-SE" dirty="0"/>
              <a:t>General </a:t>
            </a:r>
            <a:r>
              <a:rPr lang="sv-SE" dirty="0" err="1"/>
              <a:t>Ledger</a:t>
            </a:r>
            <a:r>
              <a:rPr lang="sv-SE" dirty="0"/>
              <a:t> &amp; </a:t>
            </a:r>
            <a:r>
              <a:rPr lang="sv-SE" dirty="0" err="1"/>
              <a:t>Reporting</a:t>
            </a:r>
            <a:r>
              <a:rPr lang="sv-SE" dirty="0"/>
              <a:t> System</a:t>
            </a:r>
          </a:p>
        </p:txBody>
      </p:sp>
      <p:pic>
        <p:nvPicPr>
          <p:cNvPr id="5" name="Platshållare för innehåll 4">
            <a:extLst>
              <a:ext uri="{FF2B5EF4-FFF2-40B4-BE49-F238E27FC236}">
                <a16:creationId xmlns:a16="http://schemas.microsoft.com/office/drawing/2014/main" id="{3FDB504C-7049-CE43-A653-DD7AB90EB46D}"/>
              </a:ext>
            </a:extLst>
          </p:cNvPr>
          <p:cNvPicPr>
            <a:picLocks noGrp="1" noChangeAspect="1"/>
          </p:cNvPicPr>
          <p:nvPr>
            <p:ph idx="1"/>
          </p:nvPr>
        </p:nvPicPr>
        <p:blipFill>
          <a:blip r:embed="rId2"/>
          <a:stretch>
            <a:fillRect/>
          </a:stretch>
        </p:blipFill>
        <p:spPr>
          <a:xfrm>
            <a:off x="283778" y="1844824"/>
            <a:ext cx="8680709" cy="3907619"/>
          </a:xfrm>
        </p:spPr>
      </p:pic>
      <p:sp>
        <p:nvSpPr>
          <p:cNvPr id="3" name="Platshållare för sidfot 2">
            <a:extLst>
              <a:ext uri="{FF2B5EF4-FFF2-40B4-BE49-F238E27FC236}">
                <a16:creationId xmlns:a16="http://schemas.microsoft.com/office/drawing/2014/main" id="{5B397A3C-875A-3340-BC19-2A22DED881D7}"/>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22BA799B-5F74-1A4A-9221-CC672BCA93F8}"/>
              </a:ext>
            </a:extLst>
          </p:cNvPr>
          <p:cNvSpPr>
            <a:spLocks noGrp="1"/>
          </p:cNvSpPr>
          <p:nvPr>
            <p:ph type="sldNum" sz="quarter" idx="12"/>
          </p:nvPr>
        </p:nvSpPr>
        <p:spPr/>
        <p:txBody>
          <a:bodyPr/>
          <a:lstStyle/>
          <a:p>
            <a:fld id="{36053086-40E5-4673-9B4A-FC81B10CE5DE}" type="slidenum">
              <a:rPr lang="sv-SE" smtClean="0"/>
              <a:t>16</a:t>
            </a:fld>
            <a:endParaRPr lang="sv-SE"/>
          </a:p>
        </p:txBody>
      </p:sp>
    </p:spTree>
    <p:extLst>
      <p:ext uri="{BB962C8B-B14F-4D97-AF65-F5344CB8AC3E}">
        <p14:creationId xmlns:p14="http://schemas.microsoft.com/office/powerpoint/2010/main" val="2798080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FF5692-BE1A-E74F-B15A-4FD03E904C43}"/>
              </a:ext>
            </a:extLst>
          </p:cNvPr>
          <p:cNvSpPr>
            <a:spLocks noGrp="1"/>
          </p:cNvSpPr>
          <p:nvPr>
            <p:ph type="title"/>
          </p:nvPr>
        </p:nvSpPr>
        <p:spPr/>
        <p:txBody>
          <a:bodyPr/>
          <a:lstStyle/>
          <a:p>
            <a:r>
              <a:rPr lang="sv-SE" dirty="0"/>
              <a:t>ONLINE GL &amp; </a:t>
            </a:r>
            <a:r>
              <a:rPr lang="sv-SE" dirty="0" err="1"/>
              <a:t>Reports</a:t>
            </a:r>
            <a:endParaRPr lang="sv-SE" dirty="0"/>
          </a:p>
        </p:txBody>
      </p:sp>
      <p:pic>
        <p:nvPicPr>
          <p:cNvPr id="5" name="Platshållare för innehåll 4">
            <a:extLst>
              <a:ext uri="{FF2B5EF4-FFF2-40B4-BE49-F238E27FC236}">
                <a16:creationId xmlns:a16="http://schemas.microsoft.com/office/drawing/2014/main" id="{F0C2375E-0C3F-0343-94A6-C138E8CBB4A4}"/>
              </a:ext>
            </a:extLst>
          </p:cNvPr>
          <p:cNvPicPr>
            <a:picLocks noGrp="1" noChangeAspect="1"/>
          </p:cNvPicPr>
          <p:nvPr>
            <p:ph idx="1"/>
          </p:nvPr>
        </p:nvPicPr>
        <p:blipFill>
          <a:blip r:embed="rId2"/>
          <a:stretch>
            <a:fillRect/>
          </a:stretch>
        </p:blipFill>
        <p:spPr>
          <a:xfrm>
            <a:off x="490702" y="2226469"/>
            <a:ext cx="8185754" cy="3472766"/>
          </a:xfrm>
        </p:spPr>
      </p:pic>
      <p:sp>
        <p:nvSpPr>
          <p:cNvPr id="3" name="Platshållare för sidfot 2">
            <a:extLst>
              <a:ext uri="{FF2B5EF4-FFF2-40B4-BE49-F238E27FC236}">
                <a16:creationId xmlns:a16="http://schemas.microsoft.com/office/drawing/2014/main" id="{293912F0-20BE-F44B-B961-065F45BCAFB2}"/>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A792783E-111F-1646-B51B-23F366F85304}"/>
              </a:ext>
            </a:extLst>
          </p:cNvPr>
          <p:cNvSpPr>
            <a:spLocks noGrp="1"/>
          </p:cNvSpPr>
          <p:nvPr>
            <p:ph type="sldNum" sz="quarter" idx="12"/>
          </p:nvPr>
        </p:nvSpPr>
        <p:spPr/>
        <p:txBody>
          <a:bodyPr/>
          <a:lstStyle/>
          <a:p>
            <a:fld id="{36053086-40E5-4673-9B4A-FC81B10CE5DE}" type="slidenum">
              <a:rPr lang="sv-SE" smtClean="0"/>
              <a:t>17</a:t>
            </a:fld>
            <a:endParaRPr lang="sv-SE"/>
          </a:p>
        </p:txBody>
      </p:sp>
    </p:spTree>
    <p:extLst>
      <p:ext uri="{BB962C8B-B14F-4D97-AF65-F5344CB8AC3E}">
        <p14:creationId xmlns:p14="http://schemas.microsoft.com/office/powerpoint/2010/main" val="3952892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F6589B-28E6-604D-8AF2-D8B318F8CDC2}"/>
              </a:ext>
            </a:extLst>
          </p:cNvPr>
          <p:cNvSpPr>
            <a:spLocks noGrp="1"/>
          </p:cNvSpPr>
          <p:nvPr>
            <p:ph type="title"/>
          </p:nvPr>
        </p:nvSpPr>
        <p:spPr/>
        <p:txBody>
          <a:bodyPr>
            <a:normAutofit/>
          </a:bodyPr>
          <a:lstStyle/>
          <a:p>
            <a:r>
              <a:rPr lang="sv-SE" sz="2700" dirty="0" err="1"/>
              <a:t>Exampel</a:t>
            </a:r>
            <a:r>
              <a:rPr lang="sv-SE" sz="2700" dirty="0"/>
              <a:t>: </a:t>
            </a:r>
            <a:r>
              <a:rPr lang="sv-SE" sz="2700" dirty="0" err="1"/>
              <a:t>Expenditure</a:t>
            </a:r>
            <a:r>
              <a:rPr lang="sv-SE" sz="2700" dirty="0"/>
              <a:t> </a:t>
            </a:r>
            <a:r>
              <a:rPr lang="sv-SE" sz="2700" dirty="0" err="1"/>
              <a:t>Cycle</a:t>
            </a:r>
            <a:endParaRPr lang="sv-SE" sz="2700" dirty="0"/>
          </a:p>
        </p:txBody>
      </p:sp>
      <p:sp>
        <p:nvSpPr>
          <p:cNvPr id="6" name="Platshållare för text 5">
            <a:extLst>
              <a:ext uri="{FF2B5EF4-FFF2-40B4-BE49-F238E27FC236}">
                <a16:creationId xmlns:a16="http://schemas.microsoft.com/office/drawing/2014/main" id="{167FA5C9-AB53-744A-9E19-BA88CB6ABB75}"/>
              </a:ext>
            </a:extLst>
          </p:cNvPr>
          <p:cNvSpPr>
            <a:spLocks noGrp="1"/>
          </p:cNvSpPr>
          <p:nvPr>
            <p:ph type="body" idx="1"/>
          </p:nvPr>
        </p:nvSpPr>
        <p:spPr/>
        <p:txBody>
          <a:bodyPr/>
          <a:lstStyle/>
          <a:p>
            <a:r>
              <a:rPr lang="sv-SE" dirty="0"/>
              <a:t>Definition</a:t>
            </a:r>
          </a:p>
        </p:txBody>
      </p:sp>
      <p:pic>
        <p:nvPicPr>
          <p:cNvPr id="5" name="Platshållare för innehåll 4">
            <a:extLst>
              <a:ext uri="{FF2B5EF4-FFF2-40B4-BE49-F238E27FC236}">
                <a16:creationId xmlns:a16="http://schemas.microsoft.com/office/drawing/2014/main" id="{8FB3F890-CFC1-AB42-8FD5-76E62EE2AAF7}"/>
              </a:ext>
            </a:extLst>
          </p:cNvPr>
          <p:cNvPicPr>
            <a:picLocks noGrp="1" noChangeAspect="1"/>
          </p:cNvPicPr>
          <p:nvPr>
            <p:ph sz="half" idx="2"/>
          </p:nvPr>
        </p:nvPicPr>
        <p:blipFill>
          <a:blip r:embed="rId2"/>
          <a:stretch>
            <a:fillRect/>
          </a:stretch>
        </p:blipFill>
        <p:spPr>
          <a:xfrm>
            <a:off x="629842" y="2306341"/>
            <a:ext cx="3868340" cy="3339686"/>
          </a:xfrm>
        </p:spPr>
      </p:pic>
      <p:sp>
        <p:nvSpPr>
          <p:cNvPr id="7" name="Platshållare för text 6">
            <a:extLst>
              <a:ext uri="{FF2B5EF4-FFF2-40B4-BE49-F238E27FC236}">
                <a16:creationId xmlns:a16="http://schemas.microsoft.com/office/drawing/2014/main" id="{B51BFEDF-06D7-9448-A22B-C4BDFDF11A84}"/>
              </a:ext>
            </a:extLst>
          </p:cNvPr>
          <p:cNvSpPr>
            <a:spLocks noGrp="1"/>
          </p:cNvSpPr>
          <p:nvPr>
            <p:ph type="body" sz="quarter" idx="3"/>
          </p:nvPr>
        </p:nvSpPr>
        <p:spPr/>
        <p:txBody>
          <a:bodyPr/>
          <a:lstStyle/>
          <a:p>
            <a:r>
              <a:rPr lang="sv-SE" dirty="0" err="1"/>
              <a:t>Activities</a:t>
            </a:r>
            <a:r>
              <a:rPr lang="sv-SE" dirty="0"/>
              <a:t>: </a:t>
            </a:r>
            <a:r>
              <a:rPr lang="sv-SE" dirty="0" err="1"/>
              <a:t>what</a:t>
            </a:r>
            <a:r>
              <a:rPr lang="sv-SE" dirty="0"/>
              <a:t> &amp; </a:t>
            </a:r>
            <a:r>
              <a:rPr lang="sv-SE" dirty="0" err="1"/>
              <a:t>how</a:t>
            </a:r>
            <a:r>
              <a:rPr lang="sv-SE" dirty="0"/>
              <a:t> </a:t>
            </a:r>
            <a:r>
              <a:rPr lang="sv-SE" dirty="0" err="1"/>
              <a:t>we</a:t>
            </a:r>
            <a:r>
              <a:rPr lang="sv-SE" dirty="0"/>
              <a:t> </a:t>
            </a:r>
            <a:r>
              <a:rPr lang="sv-SE" dirty="0" err="1"/>
              <a:t>doing</a:t>
            </a:r>
            <a:r>
              <a:rPr lang="sv-SE" dirty="0"/>
              <a:t> </a:t>
            </a:r>
            <a:r>
              <a:rPr lang="sv-SE" dirty="0" err="1"/>
              <a:t>work</a:t>
            </a:r>
            <a:endParaRPr lang="sv-SE" dirty="0"/>
          </a:p>
        </p:txBody>
      </p:sp>
      <p:sp>
        <p:nvSpPr>
          <p:cNvPr id="8" name="Platshållare för innehåll 7">
            <a:extLst>
              <a:ext uri="{FF2B5EF4-FFF2-40B4-BE49-F238E27FC236}">
                <a16:creationId xmlns:a16="http://schemas.microsoft.com/office/drawing/2014/main" id="{A842FB66-636C-EC48-9EDD-2CB1185F0A38}"/>
              </a:ext>
            </a:extLst>
          </p:cNvPr>
          <p:cNvSpPr>
            <a:spLocks noGrp="1"/>
          </p:cNvSpPr>
          <p:nvPr>
            <p:ph sz="quarter" idx="4"/>
          </p:nvPr>
        </p:nvSpPr>
        <p:spPr>
          <a:xfrm>
            <a:off x="4645025" y="2636911"/>
            <a:ext cx="4175447" cy="3489251"/>
          </a:xfrm>
        </p:spPr>
        <p:txBody>
          <a:bodyPr/>
          <a:lstStyle/>
          <a:p>
            <a:r>
              <a:rPr lang="sv-SE" dirty="0" err="1"/>
              <a:t>Order</a:t>
            </a:r>
            <a:r>
              <a:rPr lang="sv-SE" b="1" dirty="0" err="1"/>
              <a:t>ing</a:t>
            </a:r>
            <a:r>
              <a:rPr lang="sv-SE" dirty="0"/>
              <a:t> mtrl</a:t>
            </a:r>
          </a:p>
          <a:p>
            <a:r>
              <a:rPr lang="sv-SE" dirty="0" err="1"/>
              <a:t>Receiv</a:t>
            </a:r>
            <a:r>
              <a:rPr lang="sv-SE" b="1" dirty="0" err="1"/>
              <a:t>ing</a:t>
            </a:r>
            <a:r>
              <a:rPr lang="sv-SE" dirty="0"/>
              <a:t> mtrl</a:t>
            </a:r>
          </a:p>
          <a:p>
            <a:r>
              <a:rPr lang="sv-SE" dirty="0" err="1"/>
              <a:t>Approv</a:t>
            </a:r>
            <a:r>
              <a:rPr lang="sv-SE" b="1" dirty="0" err="1"/>
              <a:t>ing</a:t>
            </a:r>
            <a:r>
              <a:rPr lang="sv-SE" dirty="0"/>
              <a:t> </a:t>
            </a:r>
            <a:r>
              <a:rPr lang="sv-SE" dirty="0" err="1"/>
              <a:t>invoices</a:t>
            </a:r>
            <a:endParaRPr lang="sv-SE" dirty="0"/>
          </a:p>
          <a:p>
            <a:r>
              <a:rPr lang="sv-SE" dirty="0" err="1"/>
              <a:t>Pay</a:t>
            </a:r>
            <a:r>
              <a:rPr lang="sv-SE" b="1" dirty="0" err="1"/>
              <a:t>ing</a:t>
            </a:r>
            <a:r>
              <a:rPr lang="sv-SE" dirty="0"/>
              <a:t> </a:t>
            </a:r>
            <a:r>
              <a:rPr lang="sv-SE" dirty="0" err="1"/>
              <a:t>invoices</a:t>
            </a:r>
            <a:endParaRPr lang="sv-SE" dirty="0"/>
          </a:p>
          <a:p>
            <a:endParaRPr lang="sv-SE" dirty="0"/>
          </a:p>
        </p:txBody>
      </p:sp>
      <p:sp>
        <p:nvSpPr>
          <p:cNvPr id="3" name="Platshållare för sidfot 2">
            <a:extLst>
              <a:ext uri="{FF2B5EF4-FFF2-40B4-BE49-F238E27FC236}">
                <a16:creationId xmlns:a16="http://schemas.microsoft.com/office/drawing/2014/main" id="{8D81EB62-62BF-904A-914A-D01FC0CE99EA}"/>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3011725C-93D8-2C4C-97BF-DE9CB9DA76E7}"/>
              </a:ext>
            </a:extLst>
          </p:cNvPr>
          <p:cNvSpPr>
            <a:spLocks noGrp="1"/>
          </p:cNvSpPr>
          <p:nvPr>
            <p:ph type="sldNum" sz="quarter" idx="12"/>
          </p:nvPr>
        </p:nvSpPr>
        <p:spPr/>
        <p:txBody>
          <a:bodyPr/>
          <a:lstStyle/>
          <a:p>
            <a:fld id="{36053086-40E5-4673-9B4A-FC81B10CE5DE}" type="slidenum">
              <a:rPr lang="sv-SE" smtClean="0"/>
              <a:t>18</a:t>
            </a:fld>
            <a:endParaRPr lang="sv-SE"/>
          </a:p>
        </p:txBody>
      </p:sp>
    </p:spTree>
    <p:extLst>
      <p:ext uri="{BB962C8B-B14F-4D97-AF65-F5344CB8AC3E}">
        <p14:creationId xmlns:p14="http://schemas.microsoft.com/office/powerpoint/2010/main" val="3752517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F002CB-A0F1-FC47-9D96-24E563E157ED}"/>
              </a:ext>
            </a:extLst>
          </p:cNvPr>
          <p:cNvSpPr>
            <a:spLocks noGrp="1"/>
          </p:cNvSpPr>
          <p:nvPr>
            <p:ph type="title"/>
          </p:nvPr>
        </p:nvSpPr>
        <p:spPr/>
        <p:txBody>
          <a:bodyPr>
            <a:normAutofit/>
          </a:bodyPr>
          <a:lstStyle/>
          <a:p>
            <a:r>
              <a:rPr lang="sv-SE" sz="2700" dirty="0"/>
              <a:t>Revenue </a:t>
            </a:r>
            <a:r>
              <a:rPr lang="sv-SE" sz="2700" b="1" dirty="0"/>
              <a:t>(”</a:t>
            </a:r>
            <a:r>
              <a:rPr lang="sv-SE" sz="2700" b="1" dirty="0" err="1"/>
              <a:t>Accounts</a:t>
            </a:r>
            <a:r>
              <a:rPr lang="sv-SE" sz="2700" b="1" dirty="0"/>
              <a:t> </a:t>
            </a:r>
            <a:r>
              <a:rPr lang="sv-SE" sz="2700" b="1" dirty="0" err="1"/>
              <a:t>Receivable</a:t>
            </a:r>
            <a:r>
              <a:rPr lang="sv-SE" sz="2700" b="1" dirty="0"/>
              <a:t>”) </a:t>
            </a:r>
            <a:r>
              <a:rPr lang="sv-SE" sz="2700" dirty="0"/>
              <a:t>&amp; </a:t>
            </a:r>
            <a:r>
              <a:rPr lang="sv-SE" sz="2700" dirty="0" err="1"/>
              <a:t>Expenditure</a:t>
            </a:r>
            <a:r>
              <a:rPr lang="sv-SE" sz="2700" dirty="0"/>
              <a:t> </a:t>
            </a:r>
            <a:r>
              <a:rPr lang="sv-SE" sz="2700" b="1" dirty="0"/>
              <a:t>(”</a:t>
            </a:r>
            <a:r>
              <a:rPr lang="sv-SE" sz="2700" b="1" dirty="0" err="1"/>
              <a:t>Accounts</a:t>
            </a:r>
            <a:r>
              <a:rPr lang="sv-SE" sz="2700" b="1" dirty="0"/>
              <a:t> </a:t>
            </a:r>
            <a:r>
              <a:rPr lang="sv-SE" sz="2700" b="1" dirty="0" err="1"/>
              <a:t>Payable</a:t>
            </a:r>
            <a:r>
              <a:rPr lang="sv-SE" sz="2700" b="1" dirty="0"/>
              <a:t>”).</a:t>
            </a:r>
          </a:p>
        </p:txBody>
      </p:sp>
      <p:pic>
        <p:nvPicPr>
          <p:cNvPr id="5" name="Platshållare för innehåll 4">
            <a:extLst>
              <a:ext uri="{FF2B5EF4-FFF2-40B4-BE49-F238E27FC236}">
                <a16:creationId xmlns:a16="http://schemas.microsoft.com/office/drawing/2014/main" id="{5997F9DC-2722-D34A-8863-CE9565968413}"/>
              </a:ext>
            </a:extLst>
          </p:cNvPr>
          <p:cNvPicPr>
            <a:picLocks noGrp="1" noChangeAspect="1"/>
          </p:cNvPicPr>
          <p:nvPr>
            <p:ph idx="1"/>
          </p:nvPr>
        </p:nvPicPr>
        <p:blipFill>
          <a:blip r:embed="rId2"/>
          <a:stretch>
            <a:fillRect/>
          </a:stretch>
        </p:blipFill>
        <p:spPr>
          <a:xfrm>
            <a:off x="628650" y="2226469"/>
            <a:ext cx="7287611" cy="3263504"/>
          </a:xfrm>
        </p:spPr>
      </p:pic>
      <p:sp>
        <p:nvSpPr>
          <p:cNvPr id="3" name="Platshållare för sidfot 2">
            <a:extLst>
              <a:ext uri="{FF2B5EF4-FFF2-40B4-BE49-F238E27FC236}">
                <a16:creationId xmlns:a16="http://schemas.microsoft.com/office/drawing/2014/main" id="{A4061A4A-0D72-0145-8C4A-E14762D40023}"/>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DA83D650-87FB-A949-94D1-7F9B17C9A40A}"/>
              </a:ext>
            </a:extLst>
          </p:cNvPr>
          <p:cNvSpPr>
            <a:spLocks noGrp="1"/>
          </p:cNvSpPr>
          <p:nvPr>
            <p:ph type="sldNum" sz="quarter" idx="12"/>
          </p:nvPr>
        </p:nvSpPr>
        <p:spPr/>
        <p:txBody>
          <a:bodyPr/>
          <a:lstStyle/>
          <a:p>
            <a:fld id="{36053086-40E5-4673-9B4A-FC81B10CE5DE}" type="slidenum">
              <a:rPr lang="sv-SE" smtClean="0"/>
              <a:t>19</a:t>
            </a:fld>
            <a:endParaRPr lang="sv-SE"/>
          </a:p>
        </p:txBody>
      </p:sp>
    </p:spTree>
    <p:extLst>
      <p:ext uri="{BB962C8B-B14F-4D97-AF65-F5344CB8AC3E}">
        <p14:creationId xmlns:p14="http://schemas.microsoft.com/office/powerpoint/2010/main" val="888683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A9376E-3FA9-9A4C-BA92-1405E45B3717}"/>
              </a:ext>
            </a:extLst>
          </p:cNvPr>
          <p:cNvSpPr>
            <a:spLocks noGrp="1"/>
          </p:cNvSpPr>
          <p:nvPr>
            <p:ph type="title"/>
          </p:nvPr>
        </p:nvSpPr>
        <p:spPr/>
        <p:txBody>
          <a:bodyPr/>
          <a:lstStyle/>
          <a:p>
            <a:r>
              <a:rPr lang="sv-SE" dirty="0"/>
              <a:t>Disposition</a:t>
            </a:r>
          </a:p>
        </p:txBody>
      </p:sp>
      <p:sp>
        <p:nvSpPr>
          <p:cNvPr id="3" name="Platshållare för innehåll 2">
            <a:extLst>
              <a:ext uri="{FF2B5EF4-FFF2-40B4-BE49-F238E27FC236}">
                <a16:creationId xmlns:a16="http://schemas.microsoft.com/office/drawing/2014/main" id="{466C9B5B-80AA-1243-86D3-C2221BF39EF9}"/>
              </a:ext>
            </a:extLst>
          </p:cNvPr>
          <p:cNvSpPr>
            <a:spLocks noGrp="1"/>
          </p:cNvSpPr>
          <p:nvPr>
            <p:ph idx="1"/>
          </p:nvPr>
        </p:nvSpPr>
        <p:spPr/>
        <p:txBody>
          <a:bodyPr>
            <a:normAutofit lnSpcReduction="10000"/>
          </a:bodyPr>
          <a:lstStyle/>
          <a:p>
            <a:r>
              <a:rPr lang="sv-SE" dirty="0"/>
              <a:t>ERP – system: </a:t>
            </a:r>
            <a:r>
              <a:rPr lang="sv-SE" sz="1700" dirty="0"/>
              <a:t>”The BACKBONE”: </a:t>
            </a:r>
            <a:r>
              <a:rPr lang="sv-SE" sz="1700" b="1" dirty="0" err="1"/>
              <a:t>Transactions</a:t>
            </a:r>
            <a:r>
              <a:rPr lang="sv-SE" sz="1700" b="1" dirty="0"/>
              <a:t> </a:t>
            </a:r>
          </a:p>
          <a:p>
            <a:r>
              <a:rPr lang="sv-SE" dirty="0" err="1"/>
              <a:t>Visualisation</a:t>
            </a:r>
            <a:r>
              <a:rPr lang="sv-SE" dirty="0"/>
              <a:t> </a:t>
            </a:r>
            <a:r>
              <a:rPr lang="sv-SE" sz="1700" dirty="0"/>
              <a:t>– Business Process: </a:t>
            </a:r>
            <a:r>
              <a:rPr lang="sv-SE" sz="1700" dirty="0" err="1"/>
              <a:t>Activities</a:t>
            </a:r>
            <a:r>
              <a:rPr lang="sv-SE" sz="1700" dirty="0"/>
              <a:t>: </a:t>
            </a:r>
            <a:r>
              <a:rPr lang="sv-SE" sz="1700" b="1" dirty="0" err="1"/>
              <a:t>How</a:t>
            </a:r>
            <a:r>
              <a:rPr lang="sv-SE" sz="1700" b="1" dirty="0"/>
              <a:t>/Verb </a:t>
            </a:r>
          </a:p>
          <a:p>
            <a:r>
              <a:rPr lang="sv-SE" dirty="0"/>
              <a:t>General </a:t>
            </a:r>
            <a:r>
              <a:rPr lang="sv-SE" dirty="0" err="1"/>
              <a:t>Ledger</a:t>
            </a:r>
            <a:r>
              <a:rPr lang="sv-SE" dirty="0"/>
              <a:t> </a:t>
            </a:r>
            <a:r>
              <a:rPr lang="sv-SE" sz="1700" dirty="0"/>
              <a:t>– Start and End for </a:t>
            </a:r>
            <a:r>
              <a:rPr lang="sv-SE" sz="1700" dirty="0" err="1"/>
              <a:t>financial</a:t>
            </a:r>
            <a:r>
              <a:rPr lang="sv-SE" sz="1700" dirty="0"/>
              <a:t> information</a:t>
            </a:r>
          </a:p>
          <a:p>
            <a:r>
              <a:rPr lang="sv-SE" dirty="0"/>
              <a:t>(REVENUE CYCLE</a:t>
            </a:r>
            <a:r>
              <a:rPr lang="sv-SE" sz="1600" dirty="0"/>
              <a:t>): INCOME STATEMENT. ”</a:t>
            </a:r>
            <a:r>
              <a:rPr lang="sv-SE" sz="1600" dirty="0" err="1"/>
              <a:t>First</a:t>
            </a:r>
            <a:r>
              <a:rPr lang="sv-SE" sz="1600" dirty="0"/>
              <a:t> Line”</a:t>
            </a:r>
          </a:p>
          <a:p>
            <a:endParaRPr lang="sv-SE" dirty="0"/>
          </a:p>
          <a:p>
            <a:r>
              <a:rPr lang="sv-SE" dirty="0" err="1"/>
              <a:t>Expediture</a:t>
            </a:r>
            <a:r>
              <a:rPr lang="sv-SE" dirty="0"/>
              <a:t> </a:t>
            </a:r>
            <a:r>
              <a:rPr lang="sv-SE" dirty="0" err="1"/>
              <a:t>Cycle</a:t>
            </a:r>
            <a:r>
              <a:rPr lang="sv-SE" dirty="0"/>
              <a:t>: </a:t>
            </a:r>
            <a:r>
              <a:rPr lang="sv-SE" sz="1600" dirty="0"/>
              <a:t>WHAT and </a:t>
            </a:r>
            <a:r>
              <a:rPr lang="sv-SE" sz="1600" b="1" dirty="0"/>
              <a:t>HOW</a:t>
            </a:r>
            <a:r>
              <a:rPr lang="sv-SE" sz="1600" dirty="0"/>
              <a:t> WE BUY AND PAY: </a:t>
            </a:r>
            <a:r>
              <a:rPr lang="sv-SE" sz="1350" dirty="0"/>
              <a:t>INCOME STATEMENT (</a:t>
            </a:r>
            <a:r>
              <a:rPr lang="sv-SE" sz="1350" dirty="0" err="1"/>
              <a:t>mostly</a:t>
            </a:r>
            <a:r>
              <a:rPr lang="sv-SE" sz="1350" dirty="0"/>
              <a:t>), </a:t>
            </a:r>
            <a:r>
              <a:rPr lang="sv-SE" sz="1350" dirty="0" err="1"/>
              <a:t>but</a:t>
            </a:r>
            <a:r>
              <a:rPr lang="sv-SE" sz="1350" dirty="0"/>
              <a:t> </a:t>
            </a:r>
            <a:r>
              <a:rPr lang="sv-SE" sz="1350" dirty="0" err="1"/>
              <a:t>also</a:t>
            </a:r>
            <a:r>
              <a:rPr lang="sv-SE" sz="1350" dirty="0"/>
              <a:t> BALANCE SHEET (</a:t>
            </a:r>
            <a:r>
              <a:rPr lang="sv-SE" sz="1350" dirty="0" err="1"/>
              <a:t>inventory;WIP</a:t>
            </a:r>
            <a:r>
              <a:rPr lang="sv-SE" sz="1350" dirty="0"/>
              <a:t>). </a:t>
            </a:r>
          </a:p>
          <a:p>
            <a:endParaRPr lang="sv-SE" dirty="0"/>
          </a:p>
          <a:p>
            <a:r>
              <a:rPr lang="sv-SE" dirty="0" err="1"/>
              <a:t>Production</a:t>
            </a:r>
            <a:r>
              <a:rPr lang="sv-SE" dirty="0"/>
              <a:t> </a:t>
            </a:r>
            <a:r>
              <a:rPr lang="sv-SE" dirty="0" err="1"/>
              <a:t>Cycle</a:t>
            </a:r>
            <a:r>
              <a:rPr lang="sv-SE" dirty="0"/>
              <a:t>: </a:t>
            </a:r>
            <a:r>
              <a:rPr lang="sv-SE" sz="1600" b="1" dirty="0"/>
              <a:t>HOW</a:t>
            </a:r>
            <a:r>
              <a:rPr lang="sv-SE" sz="1600" dirty="0"/>
              <a:t> WE PRODUCE; DISTRIBUTE AND GET MONEY. INCOME STATEMENT (</a:t>
            </a:r>
            <a:r>
              <a:rPr lang="sv-SE" sz="1600" dirty="0" err="1"/>
              <a:t>mostly</a:t>
            </a:r>
            <a:r>
              <a:rPr lang="sv-SE" sz="1600" dirty="0"/>
              <a:t>: </a:t>
            </a:r>
            <a:r>
              <a:rPr lang="sv-SE" sz="1600" b="1" dirty="0"/>
              <a:t>COGS</a:t>
            </a:r>
            <a:r>
              <a:rPr lang="sv-SE" sz="1600" dirty="0"/>
              <a:t>), </a:t>
            </a:r>
            <a:r>
              <a:rPr lang="sv-SE" sz="1600" dirty="0" err="1"/>
              <a:t>but</a:t>
            </a:r>
            <a:r>
              <a:rPr lang="sv-SE" sz="1600" dirty="0"/>
              <a:t> </a:t>
            </a:r>
            <a:r>
              <a:rPr lang="sv-SE" sz="1600" dirty="0" err="1"/>
              <a:t>also</a:t>
            </a:r>
            <a:r>
              <a:rPr lang="sv-SE" sz="1600" dirty="0"/>
              <a:t> BALANCE SHEET (</a:t>
            </a:r>
            <a:r>
              <a:rPr lang="sv-SE" sz="1600" dirty="0" err="1"/>
              <a:t>inventory;WIP</a:t>
            </a:r>
            <a:r>
              <a:rPr lang="sv-SE" sz="1600" dirty="0"/>
              <a:t>). </a:t>
            </a:r>
          </a:p>
          <a:p>
            <a:endParaRPr lang="sv-SE" dirty="0"/>
          </a:p>
          <a:p>
            <a:endParaRPr lang="sv-SE" dirty="0"/>
          </a:p>
        </p:txBody>
      </p:sp>
      <p:sp>
        <p:nvSpPr>
          <p:cNvPr id="4" name="Platshållare för sidfot 3">
            <a:extLst>
              <a:ext uri="{FF2B5EF4-FFF2-40B4-BE49-F238E27FC236}">
                <a16:creationId xmlns:a16="http://schemas.microsoft.com/office/drawing/2014/main" id="{6DF17F9B-45F5-1F4E-AF2E-C1DBAE490A5E}"/>
              </a:ext>
            </a:extLst>
          </p:cNvPr>
          <p:cNvSpPr>
            <a:spLocks noGrp="1"/>
          </p:cNvSpPr>
          <p:nvPr>
            <p:ph type="ftr" sz="quarter" idx="11"/>
          </p:nvPr>
        </p:nvSpPr>
        <p:spPr/>
        <p:txBody>
          <a:bodyPr/>
          <a:lstStyle/>
          <a:p>
            <a:r>
              <a:rPr lang="sv-SE"/>
              <a:t>Jan Lindvall 2023</a:t>
            </a:r>
          </a:p>
        </p:txBody>
      </p:sp>
      <p:sp>
        <p:nvSpPr>
          <p:cNvPr id="5" name="Platshållare för bildnummer 4">
            <a:extLst>
              <a:ext uri="{FF2B5EF4-FFF2-40B4-BE49-F238E27FC236}">
                <a16:creationId xmlns:a16="http://schemas.microsoft.com/office/drawing/2014/main" id="{44B42C20-5E48-9640-8AB2-676C30CD4926}"/>
              </a:ext>
            </a:extLst>
          </p:cNvPr>
          <p:cNvSpPr>
            <a:spLocks noGrp="1"/>
          </p:cNvSpPr>
          <p:nvPr>
            <p:ph type="sldNum" sz="quarter" idx="12"/>
          </p:nvPr>
        </p:nvSpPr>
        <p:spPr/>
        <p:txBody>
          <a:bodyPr/>
          <a:lstStyle/>
          <a:p>
            <a:fld id="{36053086-40E5-4673-9B4A-FC81B10CE5DE}" type="slidenum">
              <a:rPr lang="sv-SE" smtClean="0"/>
              <a:t>2</a:t>
            </a:fld>
            <a:endParaRPr lang="sv-SE"/>
          </a:p>
        </p:txBody>
      </p:sp>
    </p:spTree>
    <p:extLst>
      <p:ext uri="{BB962C8B-B14F-4D97-AF65-F5344CB8AC3E}">
        <p14:creationId xmlns:p14="http://schemas.microsoft.com/office/powerpoint/2010/main" val="3570575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D68EE2-639B-D746-869E-D1514D4C84AA}"/>
              </a:ext>
            </a:extLst>
          </p:cNvPr>
          <p:cNvSpPr>
            <a:spLocks noGrp="1"/>
          </p:cNvSpPr>
          <p:nvPr>
            <p:ph type="title"/>
          </p:nvPr>
        </p:nvSpPr>
        <p:spPr/>
        <p:txBody>
          <a:bodyPr/>
          <a:lstStyle/>
          <a:p>
            <a:r>
              <a:rPr lang="sv-SE" sz="3200" dirty="0" err="1"/>
              <a:t>Context</a:t>
            </a:r>
            <a:r>
              <a:rPr lang="sv-SE" sz="3200" dirty="0"/>
              <a:t> Diagram </a:t>
            </a:r>
            <a:r>
              <a:rPr lang="sv-SE" sz="3200" dirty="0" err="1"/>
              <a:t>Expenditure</a:t>
            </a:r>
            <a:r>
              <a:rPr lang="sv-SE" sz="3200" dirty="0"/>
              <a:t> </a:t>
            </a:r>
            <a:r>
              <a:rPr lang="sv-SE" sz="3200" dirty="0" err="1"/>
              <a:t>Cycle</a:t>
            </a:r>
            <a:r>
              <a:rPr lang="sv-SE" sz="3200" dirty="0"/>
              <a:t>: SUPPLIERS/VENDORS </a:t>
            </a:r>
          </a:p>
        </p:txBody>
      </p:sp>
      <p:pic>
        <p:nvPicPr>
          <p:cNvPr id="5" name="Platshållare för innehåll 4">
            <a:extLst>
              <a:ext uri="{FF2B5EF4-FFF2-40B4-BE49-F238E27FC236}">
                <a16:creationId xmlns:a16="http://schemas.microsoft.com/office/drawing/2014/main" id="{9C8D794A-6D92-BD4B-AD66-BE9A364645C4}"/>
              </a:ext>
            </a:extLst>
          </p:cNvPr>
          <p:cNvPicPr>
            <a:picLocks noGrp="1" noChangeAspect="1"/>
          </p:cNvPicPr>
          <p:nvPr>
            <p:ph idx="1"/>
          </p:nvPr>
        </p:nvPicPr>
        <p:blipFill>
          <a:blip r:embed="rId2"/>
          <a:stretch>
            <a:fillRect/>
          </a:stretch>
        </p:blipFill>
        <p:spPr>
          <a:xfrm>
            <a:off x="804042" y="2226469"/>
            <a:ext cx="7800406" cy="3263504"/>
          </a:xfrm>
        </p:spPr>
      </p:pic>
      <p:sp>
        <p:nvSpPr>
          <p:cNvPr id="3" name="Platshållare för sidfot 2">
            <a:extLst>
              <a:ext uri="{FF2B5EF4-FFF2-40B4-BE49-F238E27FC236}">
                <a16:creationId xmlns:a16="http://schemas.microsoft.com/office/drawing/2014/main" id="{AF67A34F-3B2E-A64C-B48F-7794C59F1B49}"/>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4B1DD974-3930-274E-A1AC-F0E68D1145BB}"/>
              </a:ext>
            </a:extLst>
          </p:cNvPr>
          <p:cNvSpPr>
            <a:spLocks noGrp="1"/>
          </p:cNvSpPr>
          <p:nvPr>
            <p:ph type="sldNum" sz="quarter" idx="12"/>
          </p:nvPr>
        </p:nvSpPr>
        <p:spPr/>
        <p:txBody>
          <a:bodyPr/>
          <a:lstStyle/>
          <a:p>
            <a:fld id="{36053086-40E5-4673-9B4A-FC81B10CE5DE}" type="slidenum">
              <a:rPr lang="sv-SE" smtClean="0"/>
              <a:t>20</a:t>
            </a:fld>
            <a:endParaRPr lang="sv-SE"/>
          </a:p>
        </p:txBody>
      </p:sp>
    </p:spTree>
    <p:extLst>
      <p:ext uri="{BB962C8B-B14F-4D97-AF65-F5344CB8AC3E}">
        <p14:creationId xmlns:p14="http://schemas.microsoft.com/office/powerpoint/2010/main" val="138198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36A12C-1C44-EA45-8F9A-D07B791C5C27}"/>
              </a:ext>
            </a:extLst>
          </p:cNvPr>
          <p:cNvSpPr>
            <a:spLocks noGrp="1"/>
          </p:cNvSpPr>
          <p:nvPr>
            <p:ph type="title"/>
          </p:nvPr>
        </p:nvSpPr>
        <p:spPr/>
        <p:txBody>
          <a:bodyPr/>
          <a:lstStyle/>
          <a:p>
            <a:r>
              <a:rPr lang="sv-SE" dirty="0"/>
              <a:t>ERP support EXP </a:t>
            </a:r>
            <a:r>
              <a:rPr lang="sv-SE" dirty="0" err="1"/>
              <a:t>Cycle</a:t>
            </a:r>
            <a:endParaRPr lang="sv-SE" dirty="0"/>
          </a:p>
        </p:txBody>
      </p:sp>
      <p:pic>
        <p:nvPicPr>
          <p:cNvPr id="5" name="Platshållare för innehåll 4">
            <a:extLst>
              <a:ext uri="{FF2B5EF4-FFF2-40B4-BE49-F238E27FC236}">
                <a16:creationId xmlns:a16="http://schemas.microsoft.com/office/drawing/2014/main" id="{A3B2538A-77E6-A04E-9055-D19436791B59}"/>
              </a:ext>
            </a:extLst>
          </p:cNvPr>
          <p:cNvPicPr>
            <a:picLocks noGrp="1" noChangeAspect="1"/>
          </p:cNvPicPr>
          <p:nvPr>
            <p:ph idx="1"/>
          </p:nvPr>
        </p:nvPicPr>
        <p:blipFill>
          <a:blip r:embed="rId2"/>
          <a:stretch>
            <a:fillRect/>
          </a:stretch>
        </p:blipFill>
        <p:spPr>
          <a:xfrm>
            <a:off x="1052349" y="2226469"/>
            <a:ext cx="5682726" cy="3263504"/>
          </a:xfrm>
        </p:spPr>
      </p:pic>
      <p:sp>
        <p:nvSpPr>
          <p:cNvPr id="3" name="Platshållare för sidfot 2">
            <a:extLst>
              <a:ext uri="{FF2B5EF4-FFF2-40B4-BE49-F238E27FC236}">
                <a16:creationId xmlns:a16="http://schemas.microsoft.com/office/drawing/2014/main" id="{FF9E292B-AE1E-654B-954B-BFFF6C154481}"/>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64F80E57-5052-5B4C-B7C7-1BAEE1C9439B}"/>
              </a:ext>
            </a:extLst>
          </p:cNvPr>
          <p:cNvSpPr>
            <a:spLocks noGrp="1"/>
          </p:cNvSpPr>
          <p:nvPr>
            <p:ph type="sldNum" sz="quarter" idx="12"/>
          </p:nvPr>
        </p:nvSpPr>
        <p:spPr/>
        <p:txBody>
          <a:bodyPr/>
          <a:lstStyle/>
          <a:p>
            <a:fld id="{36053086-40E5-4673-9B4A-FC81B10CE5DE}" type="slidenum">
              <a:rPr lang="sv-SE" smtClean="0"/>
              <a:t>21</a:t>
            </a:fld>
            <a:endParaRPr lang="sv-SE"/>
          </a:p>
        </p:txBody>
      </p:sp>
    </p:spTree>
    <p:extLst>
      <p:ext uri="{BB962C8B-B14F-4D97-AF65-F5344CB8AC3E}">
        <p14:creationId xmlns:p14="http://schemas.microsoft.com/office/powerpoint/2010/main" val="327600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07A5856-B5E5-8E4D-B449-7EC29C5A9151}"/>
              </a:ext>
            </a:extLst>
          </p:cNvPr>
          <p:cNvSpPr>
            <a:spLocks noGrp="1"/>
          </p:cNvSpPr>
          <p:nvPr>
            <p:ph type="title"/>
          </p:nvPr>
        </p:nvSpPr>
        <p:spPr/>
        <p:txBody>
          <a:bodyPr>
            <a:normAutofit/>
          </a:bodyPr>
          <a:lstStyle/>
          <a:p>
            <a:r>
              <a:rPr lang="sv-SE" sz="3200" dirty="0"/>
              <a:t>DATA </a:t>
            </a:r>
            <a:r>
              <a:rPr lang="sv-SE" sz="3200" dirty="0" err="1"/>
              <a:t>FLOW:Ordering,Receiving</a:t>
            </a:r>
            <a:r>
              <a:rPr lang="sv-SE" sz="3200" dirty="0"/>
              <a:t>, </a:t>
            </a:r>
            <a:r>
              <a:rPr lang="sv-SE" sz="3200" dirty="0" err="1"/>
              <a:t>Approving</a:t>
            </a:r>
            <a:r>
              <a:rPr lang="sv-SE" sz="3200" dirty="0"/>
              <a:t>, </a:t>
            </a:r>
            <a:r>
              <a:rPr lang="sv-SE" sz="3200" dirty="0" err="1"/>
              <a:t>Paying</a:t>
            </a:r>
            <a:endParaRPr lang="sv-SE" sz="3200" dirty="0"/>
          </a:p>
        </p:txBody>
      </p:sp>
      <p:pic>
        <p:nvPicPr>
          <p:cNvPr id="13" name="Platshållare för innehåll 12">
            <a:extLst>
              <a:ext uri="{FF2B5EF4-FFF2-40B4-BE49-F238E27FC236}">
                <a16:creationId xmlns:a16="http://schemas.microsoft.com/office/drawing/2014/main" id="{0C22AB63-9399-9B42-963E-B73DB5007B11}"/>
              </a:ext>
            </a:extLst>
          </p:cNvPr>
          <p:cNvPicPr>
            <a:picLocks noGrp="1" noChangeAspect="1"/>
          </p:cNvPicPr>
          <p:nvPr>
            <p:ph sz="half" idx="2"/>
          </p:nvPr>
        </p:nvPicPr>
        <p:blipFill>
          <a:blip r:embed="rId2"/>
          <a:stretch>
            <a:fillRect/>
          </a:stretch>
        </p:blipFill>
        <p:spPr>
          <a:xfrm>
            <a:off x="4629150" y="2678260"/>
            <a:ext cx="3886200" cy="2359922"/>
          </a:xfrm>
        </p:spPr>
      </p:pic>
      <p:pic>
        <p:nvPicPr>
          <p:cNvPr id="11" name="Platshållare för innehåll 10">
            <a:extLst>
              <a:ext uri="{FF2B5EF4-FFF2-40B4-BE49-F238E27FC236}">
                <a16:creationId xmlns:a16="http://schemas.microsoft.com/office/drawing/2014/main" id="{38F490E9-2C05-CD44-B3BB-5F15A17A993F}"/>
              </a:ext>
            </a:extLst>
          </p:cNvPr>
          <p:cNvPicPr>
            <a:picLocks noGrp="1" noChangeAspect="1"/>
          </p:cNvPicPr>
          <p:nvPr>
            <p:ph sz="half" idx="1"/>
          </p:nvPr>
        </p:nvPicPr>
        <p:blipFill>
          <a:blip r:embed="rId3"/>
          <a:stretch>
            <a:fillRect/>
          </a:stretch>
        </p:blipFill>
        <p:spPr>
          <a:xfrm>
            <a:off x="956548" y="2051488"/>
            <a:ext cx="3230405" cy="3570890"/>
          </a:xfrm>
        </p:spPr>
      </p:pic>
      <p:sp>
        <p:nvSpPr>
          <p:cNvPr id="2" name="Platshållare för sidfot 1">
            <a:extLst>
              <a:ext uri="{FF2B5EF4-FFF2-40B4-BE49-F238E27FC236}">
                <a16:creationId xmlns:a16="http://schemas.microsoft.com/office/drawing/2014/main" id="{AA1E9DC9-A38D-0244-972A-D33A6661B797}"/>
              </a:ext>
            </a:extLst>
          </p:cNvPr>
          <p:cNvSpPr>
            <a:spLocks noGrp="1"/>
          </p:cNvSpPr>
          <p:nvPr>
            <p:ph type="ftr" sz="quarter" idx="11"/>
          </p:nvPr>
        </p:nvSpPr>
        <p:spPr/>
        <p:txBody>
          <a:bodyPr/>
          <a:lstStyle/>
          <a:p>
            <a:r>
              <a:rPr lang="sv-SE"/>
              <a:t>Jan Lindvall 2023</a:t>
            </a:r>
          </a:p>
        </p:txBody>
      </p:sp>
      <p:sp>
        <p:nvSpPr>
          <p:cNvPr id="3" name="Platshållare för bildnummer 2">
            <a:extLst>
              <a:ext uri="{FF2B5EF4-FFF2-40B4-BE49-F238E27FC236}">
                <a16:creationId xmlns:a16="http://schemas.microsoft.com/office/drawing/2014/main" id="{2115B481-DEDD-6E48-B4C6-5D4B0F3F1C5C}"/>
              </a:ext>
            </a:extLst>
          </p:cNvPr>
          <p:cNvSpPr>
            <a:spLocks noGrp="1"/>
          </p:cNvSpPr>
          <p:nvPr>
            <p:ph type="sldNum" sz="quarter" idx="12"/>
          </p:nvPr>
        </p:nvSpPr>
        <p:spPr/>
        <p:txBody>
          <a:bodyPr/>
          <a:lstStyle/>
          <a:p>
            <a:fld id="{36053086-40E5-4673-9B4A-FC81B10CE5DE}" type="slidenum">
              <a:rPr lang="sv-SE" smtClean="0"/>
              <a:t>22</a:t>
            </a:fld>
            <a:endParaRPr lang="sv-SE"/>
          </a:p>
        </p:txBody>
      </p:sp>
    </p:spTree>
    <p:extLst>
      <p:ext uri="{BB962C8B-B14F-4D97-AF65-F5344CB8AC3E}">
        <p14:creationId xmlns:p14="http://schemas.microsoft.com/office/powerpoint/2010/main" val="64484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B879AB-9213-254C-AB2E-0F30576D202B}"/>
              </a:ext>
            </a:extLst>
          </p:cNvPr>
          <p:cNvSpPr>
            <a:spLocks noGrp="1"/>
          </p:cNvSpPr>
          <p:nvPr>
            <p:ph type="title"/>
          </p:nvPr>
        </p:nvSpPr>
        <p:spPr/>
        <p:txBody>
          <a:bodyPr/>
          <a:lstStyle/>
          <a:p>
            <a:r>
              <a:rPr lang="sv-SE" sz="3200" dirty="0"/>
              <a:t>MORE DETAILED VIEW. STEP 1. </a:t>
            </a:r>
            <a:r>
              <a:rPr lang="sv-SE" sz="3200" dirty="0" err="1"/>
              <a:t>Ordering</a:t>
            </a:r>
            <a:r>
              <a:rPr lang="sv-SE" sz="3200" dirty="0"/>
              <a:t> materials – </a:t>
            </a:r>
            <a:r>
              <a:rPr lang="sv-SE" sz="3200" dirty="0" err="1"/>
              <a:t>How</a:t>
            </a:r>
            <a:r>
              <a:rPr lang="sv-SE" sz="3200" dirty="0"/>
              <a:t>?</a:t>
            </a:r>
          </a:p>
        </p:txBody>
      </p:sp>
      <p:pic>
        <p:nvPicPr>
          <p:cNvPr id="5" name="Platshållare för innehåll 4">
            <a:extLst>
              <a:ext uri="{FF2B5EF4-FFF2-40B4-BE49-F238E27FC236}">
                <a16:creationId xmlns:a16="http://schemas.microsoft.com/office/drawing/2014/main" id="{DB7AD495-4347-3749-B81E-32BD38F7CC8B}"/>
              </a:ext>
            </a:extLst>
          </p:cNvPr>
          <p:cNvPicPr>
            <a:picLocks noGrp="1" noChangeAspect="1"/>
          </p:cNvPicPr>
          <p:nvPr>
            <p:ph idx="1"/>
          </p:nvPr>
        </p:nvPicPr>
        <p:blipFill>
          <a:blip r:embed="rId2"/>
          <a:stretch>
            <a:fillRect/>
          </a:stretch>
        </p:blipFill>
        <p:spPr>
          <a:xfrm>
            <a:off x="1247447" y="2226469"/>
            <a:ext cx="6538748" cy="3263504"/>
          </a:xfrm>
        </p:spPr>
      </p:pic>
      <p:sp>
        <p:nvSpPr>
          <p:cNvPr id="3" name="Platshållare för sidfot 2">
            <a:extLst>
              <a:ext uri="{FF2B5EF4-FFF2-40B4-BE49-F238E27FC236}">
                <a16:creationId xmlns:a16="http://schemas.microsoft.com/office/drawing/2014/main" id="{00CEB843-87E5-AD4F-ABFB-E46DAAED0072}"/>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2295FF00-542A-4146-98AA-81218468E48A}"/>
              </a:ext>
            </a:extLst>
          </p:cNvPr>
          <p:cNvSpPr>
            <a:spLocks noGrp="1"/>
          </p:cNvSpPr>
          <p:nvPr>
            <p:ph type="sldNum" sz="quarter" idx="12"/>
          </p:nvPr>
        </p:nvSpPr>
        <p:spPr/>
        <p:txBody>
          <a:bodyPr/>
          <a:lstStyle/>
          <a:p>
            <a:fld id="{36053086-40E5-4673-9B4A-FC81B10CE5DE}" type="slidenum">
              <a:rPr lang="sv-SE" smtClean="0"/>
              <a:t>23</a:t>
            </a:fld>
            <a:endParaRPr lang="sv-SE"/>
          </a:p>
        </p:txBody>
      </p:sp>
    </p:spTree>
    <p:extLst>
      <p:ext uri="{BB962C8B-B14F-4D97-AF65-F5344CB8AC3E}">
        <p14:creationId xmlns:p14="http://schemas.microsoft.com/office/powerpoint/2010/main" val="3387710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88FB4E-B4D4-854E-88AC-5DAF0C8550E8}"/>
              </a:ext>
            </a:extLst>
          </p:cNvPr>
          <p:cNvSpPr>
            <a:spLocks noGrp="1"/>
          </p:cNvSpPr>
          <p:nvPr>
            <p:ph type="title"/>
          </p:nvPr>
        </p:nvSpPr>
        <p:spPr/>
        <p:txBody>
          <a:bodyPr/>
          <a:lstStyle/>
          <a:p>
            <a:r>
              <a:rPr lang="sv-SE" dirty="0"/>
              <a:t>STEP 2. </a:t>
            </a:r>
            <a:r>
              <a:rPr lang="sv-SE" dirty="0" err="1"/>
              <a:t>Receiving</a:t>
            </a:r>
            <a:r>
              <a:rPr lang="sv-SE" dirty="0"/>
              <a:t> materials</a:t>
            </a:r>
          </a:p>
        </p:txBody>
      </p:sp>
      <p:pic>
        <p:nvPicPr>
          <p:cNvPr id="5" name="Platshållare för innehåll 4">
            <a:extLst>
              <a:ext uri="{FF2B5EF4-FFF2-40B4-BE49-F238E27FC236}">
                <a16:creationId xmlns:a16="http://schemas.microsoft.com/office/drawing/2014/main" id="{5952B270-3448-9C40-91A8-D1A4CC8E2E81}"/>
              </a:ext>
            </a:extLst>
          </p:cNvPr>
          <p:cNvPicPr>
            <a:picLocks noGrp="1" noChangeAspect="1"/>
          </p:cNvPicPr>
          <p:nvPr>
            <p:ph idx="1"/>
          </p:nvPr>
        </p:nvPicPr>
        <p:blipFill>
          <a:blip r:embed="rId2"/>
          <a:stretch>
            <a:fillRect/>
          </a:stretch>
        </p:blipFill>
        <p:spPr>
          <a:xfrm>
            <a:off x="963668" y="2232380"/>
            <a:ext cx="6538748" cy="3263504"/>
          </a:xfrm>
        </p:spPr>
      </p:pic>
      <p:sp>
        <p:nvSpPr>
          <p:cNvPr id="3" name="Platshållare för sidfot 2">
            <a:extLst>
              <a:ext uri="{FF2B5EF4-FFF2-40B4-BE49-F238E27FC236}">
                <a16:creationId xmlns:a16="http://schemas.microsoft.com/office/drawing/2014/main" id="{7940870A-98A9-1649-8C9D-5ACFD295ABBB}"/>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73F283EE-F170-1848-B985-AFB257466D23}"/>
              </a:ext>
            </a:extLst>
          </p:cNvPr>
          <p:cNvSpPr>
            <a:spLocks noGrp="1"/>
          </p:cNvSpPr>
          <p:nvPr>
            <p:ph type="sldNum" sz="quarter" idx="12"/>
          </p:nvPr>
        </p:nvSpPr>
        <p:spPr/>
        <p:txBody>
          <a:bodyPr/>
          <a:lstStyle/>
          <a:p>
            <a:fld id="{36053086-40E5-4673-9B4A-FC81B10CE5DE}" type="slidenum">
              <a:rPr lang="sv-SE" smtClean="0"/>
              <a:t>24</a:t>
            </a:fld>
            <a:endParaRPr lang="sv-SE"/>
          </a:p>
        </p:txBody>
      </p:sp>
    </p:spTree>
    <p:extLst>
      <p:ext uri="{BB962C8B-B14F-4D97-AF65-F5344CB8AC3E}">
        <p14:creationId xmlns:p14="http://schemas.microsoft.com/office/powerpoint/2010/main" val="1473039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F37F0E-AC83-F846-8CEF-D7340CC6BE74}"/>
              </a:ext>
            </a:extLst>
          </p:cNvPr>
          <p:cNvSpPr>
            <a:spLocks noGrp="1"/>
          </p:cNvSpPr>
          <p:nvPr>
            <p:ph type="title"/>
          </p:nvPr>
        </p:nvSpPr>
        <p:spPr/>
        <p:txBody>
          <a:bodyPr/>
          <a:lstStyle/>
          <a:p>
            <a:r>
              <a:rPr lang="sv-SE" dirty="0" err="1"/>
              <a:t>Production</a:t>
            </a:r>
            <a:r>
              <a:rPr lang="sv-SE" dirty="0"/>
              <a:t> </a:t>
            </a:r>
            <a:r>
              <a:rPr lang="sv-SE" dirty="0" err="1"/>
              <a:t>Cycle</a:t>
            </a:r>
            <a:endParaRPr lang="sv-SE" dirty="0"/>
          </a:p>
        </p:txBody>
      </p:sp>
      <p:pic>
        <p:nvPicPr>
          <p:cNvPr id="5" name="Platshållare för innehåll 4">
            <a:extLst>
              <a:ext uri="{FF2B5EF4-FFF2-40B4-BE49-F238E27FC236}">
                <a16:creationId xmlns:a16="http://schemas.microsoft.com/office/drawing/2014/main" id="{7FE87A57-2D26-774C-8299-AA3B26679929}"/>
              </a:ext>
            </a:extLst>
          </p:cNvPr>
          <p:cNvPicPr>
            <a:picLocks noGrp="1" noChangeAspect="1"/>
          </p:cNvPicPr>
          <p:nvPr>
            <p:ph idx="1"/>
          </p:nvPr>
        </p:nvPicPr>
        <p:blipFill>
          <a:blip r:embed="rId2"/>
          <a:stretch>
            <a:fillRect/>
          </a:stretch>
        </p:blipFill>
        <p:spPr>
          <a:xfrm>
            <a:off x="1076965" y="2226469"/>
            <a:ext cx="6990071" cy="3263504"/>
          </a:xfrm>
        </p:spPr>
      </p:pic>
      <p:sp>
        <p:nvSpPr>
          <p:cNvPr id="3" name="Platshållare för sidfot 2">
            <a:extLst>
              <a:ext uri="{FF2B5EF4-FFF2-40B4-BE49-F238E27FC236}">
                <a16:creationId xmlns:a16="http://schemas.microsoft.com/office/drawing/2014/main" id="{47444422-0176-DC47-89D3-25B57E77EA55}"/>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3EE18C29-E260-D64A-8DE5-DBF2ACDFCBE2}"/>
              </a:ext>
            </a:extLst>
          </p:cNvPr>
          <p:cNvSpPr>
            <a:spLocks noGrp="1"/>
          </p:cNvSpPr>
          <p:nvPr>
            <p:ph type="sldNum" sz="quarter" idx="12"/>
          </p:nvPr>
        </p:nvSpPr>
        <p:spPr/>
        <p:txBody>
          <a:bodyPr/>
          <a:lstStyle/>
          <a:p>
            <a:fld id="{36053086-40E5-4673-9B4A-FC81B10CE5DE}" type="slidenum">
              <a:rPr lang="sv-SE" smtClean="0"/>
              <a:t>25</a:t>
            </a:fld>
            <a:endParaRPr lang="sv-SE"/>
          </a:p>
        </p:txBody>
      </p:sp>
    </p:spTree>
    <p:extLst>
      <p:ext uri="{BB962C8B-B14F-4D97-AF65-F5344CB8AC3E}">
        <p14:creationId xmlns:p14="http://schemas.microsoft.com/office/powerpoint/2010/main" val="3654538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ED230C-091A-B54C-8A86-BAC39A4912B2}"/>
              </a:ext>
            </a:extLst>
          </p:cNvPr>
          <p:cNvSpPr>
            <a:spLocks noGrp="1"/>
          </p:cNvSpPr>
          <p:nvPr>
            <p:ph type="title"/>
          </p:nvPr>
        </p:nvSpPr>
        <p:spPr/>
        <p:txBody>
          <a:bodyPr/>
          <a:lstStyle/>
          <a:p>
            <a:r>
              <a:rPr lang="sv-SE" dirty="0"/>
              <a:t>Fundamental: </a:t>
            </a:r>
            <a:r>
              <a:rPr lang="sv-SE" dirty="0" err="1"/>
              <a:t>Models</a:t>
            </a:r>
            <a:r>
              <a:rPr lang="sv-SE" dirty="0"/>
              <a:t> : (Product)</a:t>
            </a:r>
            <a:r>
              <a:rPr lang="sv-SE" dirty="0" err="1"/>
              <a:t>Calcualtion</a:t>
            </a:r>
            <a:r>
              <a:rPr lang="sv-SE" dirty="0"/>
              <a:t>,  </a:t>
            </a:r>
          </a:p>
        </p:txBody>
      </p:sp>
      <p:pic>
        <p:nvPicPr>
          <p:cNvPr id="5" name="Platshållare för innehåll 4">
            <a:extLst>
              <a:ext uri="{FF2B5EF4-FFF2-40B4-BE49-F238E27FC236}">
                <a16:creationId xmlns:a16="http://schemas.microsoft.com/office/drawing/2014/main" id="{DACF544E-DA60-D340-89EA-F742E2A5C9BE}"/>
              </a:ext>
            </a:extLst>
          </p:cNvPr>
          <p:cNvPicPr>
            <a:picLocks noGrp="1" noChangeAspect="1"/>
          </p:cNvPicPr>
          <p:nvPr>
            <p:ph idx="1"/>
          </p:nvPr>
        </p:nvPicPr>
        <p:blipFill>
          <a:blip r:embed="rId2"/>
          <a:stretch>
            <a:fillRect/>
          </a:stretch>
        </p:blipFill>
        <p:spPr>
          <a:xfrm>
            <a:off x="794188" y="2232380"/>
            <a:ext cx="6731876" cy="3263504"/>
          </a:xfrm>
        </p:spPr>
      </p:pic>
      <p:sp>
        <p:nvSpPr>
          <p:cNvPr id="3" name="Platshållare för sidfot 2">
            <a:extLst>
              <a:ext uri="{FF2B5EF4-FFF2-40B4-BE49-F238E27FC236}">
                <a16:creationId xmlns:a16="http://schemas.microsoft.com/office/drawing/2014/main" id="{624681A2-4650-4C4A-8ED6-B1B387ABBA99}"/>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F9542455-3810-7D46-93A6-CF59972E36F2}"/>
              </a:ext>
            </a:extLst>
          </p:cNvPr>
          <p:cNvSpPr>
            <a:spLocks noGrp="1"/>
          </p:cNvSpPr>
          <p:nvPr>
            <p:ph type="sldNum" sz="quarter" idx="12"/>
          </p:nvPr>
        </p:nvSpPr>
        <p:spPr/>
        <p:txBody>
          <a:bodyPr/>
          <a:lstStyle/>
          <a:p>
            <a:fld id="{36053086-40E5-4673-9B4A-FC81B10CE5DE}" type="slidenum">
              <a:rPr lang="sv-SE" smtClean="0"/>
              <a:t>26</a:t>
            </a:fld>
            <a:endParaRPr lang="sv-SE"/>
          </a:p>
        </p:txBody>
      </p:sp>
    </p:spTree>
    <p:extLst>
      <p:ext uri="{BB962C8B-B14F-4D97-AF65-F5344CB8AC3E}">
        <p14:creationId xmlns:p14="http://schemas.microsoft.com/office/powerpoint/2010/main" val="1932639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94367" y="971550"/>
            <a:ext cx="6172200" cy="822960"/>
          </a:xfrm>
        </p:spPr>
        <p:txBody>
          <a:bodyPr anchor="ctr">
            <a:noAutofit/>
          </a:bodyPr>
          <a:lstStyle/>
          <a:p>
            <a:r>
              <a:rPr lang="en-US" dirty="0"/>
              <a:t>Figure 16.1 Context Diagram of the Production Cycle</a:t>
            </a:r>
            <a:endParaRPr lang="en-IN" dirty="0"/>
          </a:p>
        </p:txBody>
      </p:sp>
      <p:pic>
        <p:nvPicPr>
          <p:cNvPr id="8" name="Picture Placeholder 7" descr="A diagram illustrates the steps involved in the production cycle.&#10;Long description is available in notes, press F6">
            <a:extLst>
              <a:ext uri="{FF2B5EF4-FFF2-40B4-BE49-F238E27FC236}">
                <a16:creationId xmlns:a16="http://schemas.microsoft.com/office/drawing/2014/main" id="{A454182E-6053-48C2-9E80-CC3CF48BE1F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646415" y="2223999"/>
            <a:ext cx="5868107" cy="2747399"/>
          </a:xfrm>
          <a:prstGeom prst="rect">
            <a:avLst/>
          </a:prstGeom>
        </p:spPr>
      </p:pic>
      <p:sp>
        <p:nvSpPr>
          <p:cNvPr id="2" name="Platshållare för bildnummer 1">
            <a:extLst>
              <a:ext uri="{FF2B5EF4-FFF2-40B4-BE49-F238E27FC236}">
                <a16:creationId xmlns:a16="http://schemas.microsoft.com/office/drawing/2014/main" id="{909A86BF-0588-A94F-A05E-19489FBEC922}"/>
              </a:ext>
            </a:extLst>
          </p:cNvPr>
          <p:cNvSpPr>
            <a:spLocks noGrp="1"/>
          </p:cNvSpPr>
          <p:nvPr>
            <p:ph type="sldNum" sz="quarter" idx="12"/>
          </p:nvPr>
        </p:nvSpPr>
        <p:spPr/>
        <p:txBody>
          <a:bodyPr/>
          <a:lstStyle/>
          <a:p>
            <a:fld id="{200B2350-5261-4F5C-9DF5-EF0D264FC8D2}" type="slidenum">
              <a:rPr lang="en-US" smtClean="0"/>
              <a:t>27</a:t>
            </a:fld>
            <a:endParaRPr lang="en-US" dirty="0"/>
          </a:p>
        </p:txBody>
      </p:sp>
    </p:spTree>
    <p:extLst>
      <p:ext uri="{BB962C8B-B14F-4D97-AF65-F5344CB8AC3E}">
        <p14:creationId xmlns:p14="http://schemas.microsoft.com/office/powerpoint/2010/main" val="1642244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D5DFB5-2B2F-EE43-A1B7-F0EF0D60DEDC}"/>
              </a:ext>
            </a:extLst>
          </p:cNvPr>
          <p:cNvSpPr>
            <a:spLocks noGrp="1"/>
          </p:cNvSpPr>
          <p:nvPr>
            <p:ph type="title"/>
          </p:nvPr>
        </p:nvSpPr>
        <p:spPr/>
        <p:txBody>
          <a:bodyPr>
            <a:normAutofit/>
          </a:bodyPr>
          <a:lstStyle/>
          <a:p>
            <a:r>
              <a:rPr lang="sv-SE" sz="2700" dirty="0" err="1"/>
              <a:t>Production</a:t>
            </a:r>
            <a:r>
              <a:rPr lang="sv-SE" sz="2700" dirty="0"/>
              <a:t>: </a:t>
            </a:r>
            <a:r>
              <a:rPr lang="sv-SE" sz="2100" dirty="0"/>
              <a:t>1.</a:t>
            </a:r>
            <a:r>
              <a:rPr lang="sv-SE" sz="2100" b="1" dirty="0"/>
              <a:t>Product Design</a:t>
            </a:r>
            <a:r>
              <a:rPr lang="sv-SE" sz="2100" dirty="0"/>
              <a:t>; 2. Planning &amp; </a:t>
            </a:r>
            <a:r>
              <a:rPr lang="sv-SE" sz="2100" dirty="0" err="1"/>
              <a:t>Scheduling</a:t>
            </a:r>
            <a:r>
              <a:rPr lang="sv-SE" sz="2100" dirty="0"/>
              <a:t>, 3. </a:t>
            </a:r>
            <a:r>
              <a:rPr lang="sv-SE" sz="2100" dirty="0" err="1"/>
              <a:t>Production</a:t>
            </a:r>
            <a:r>
              <a:rPr lang="sv-SE" sz="2100" dirty="0"/>
              <a:t> Operations, 4. </a:t>
            </a:r>
            <a:r>
              <a:rPr lang="sv-SE" sz="2100" dirty="0" err="1"/>
              <a:t>Cost</a:t>
            </a:r>
            <a:r>
              <a:rPr lang="sv-SE" sz="2100" dirty="0"/>
              <a:t> </a:t>
            </a:r>
            <a:r>
              <a:rPr lang="sv-SE" sz="2100" dirty="0" err="1"/>
              <a:t>Accounting</a:t>
            </a:r>
            <a:r>
              <a:rPr lang="sv-SE" sz="2100" dirty="0"/>
              <a:t> </a:t>
            </a:r>
          </a:p>
        </p:txBody>
      </p:sp>
      <p:pic>
        <p:nvPicPr>
          <p:cNvPr id="5" name="Platshållare för innehåll 4">
            <a:extLst>
              <a:ext uri="{FF2B5EF4-FFF2-40B4-BE49-F238E27FC236}">
                <a16:creationId xmlns:a16="http://schemas.microsoft.com/office/drawing/2014/main" id="{C03F27E5-7633-674C-8FFC-36EEC6087D3B}"/>
              </a:ext>
            </a:extLst>
          </p:cNvPr>
          <p:cNvPicPr>
            <a:picLocks noGrp="1" noChangeAspect="1"/>
          </p:cNvPicPr>
          <p:nvPr>
            <p:ph idx="1"/>
          </p:nvPr>
        </p:nvPicPr>
        <p:blipFill>
          <a:blip r:embed="rId2"/>
          <a:stretch>
            <a:fillRect/>
          </a:stretch>
        </p:blipFill>
        <p:spPr>
          <a:xfrm>
            <a:off x="478878" y="2420888"/>
            <a:ext cx="7798019" cy="3600399"/>
          </a:xfrm>
        </p:spPr>
      </p:pic>
      <p:sp>
        <p:nvSpPr>
          <p:cNvPr id="3" name="Platshållare för sidfot 2">
            <a:extLst>
              <a:ext uri="{FF2B5EF4-FFF2-40B4-BE49-F238E27FC236}">
                <a16:creationId xmlns:a16="http://schemas.microsoft.com/office/drawing/2014/main" id="{419DEF50-DAD4-BE40-B3ED-0E6DEEDB5B98}"/>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D6D0B69A-9870-A440-961A-3489FB9EA1A9}"/>
              </a:ext>
            </a:extLst>
          </p:cNvPr>
          <p:cNvSpPr>
            <a:spLocks noGrp="1"/>
          </p:cNvSpPr>
          <p:nvPr>
            <p:ph type="sldNum" sz="quarter" idx="12"/>
          </p:nvPr>
        </p:nvSpPr>
        <p:spPr/>
        <p:txBody>
          <a:bodyPr/>
          <a:lstStyle/>
          <a:p>
            <a:fld id="{36053086-40E5-4673-9B4A-FC81B10CE5DE}" type="slidenum">
              <a:rPr lang="sv-SE" smtClean="0"/>
              <a:t>28</a:t>
            </a:fld>
            <a:endParaRPr lang="sv-SE"/>
          </a:p>
        </p:txBody>
      </p:sp>
    </p:spTree>
    <p:extLst>
      <p:ext uri="{BB962C8B-B14F-4D97-AF65-F5344CB8AC3E}">
        <p14:creationId xmlns:p14="http://schemas.microsoft.com/office/powerpoint/2010/main" val="4286419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345FDB-F17D-F04A-B3B7-1731DCA5EAC5}"/>
              </a:ext>
            </a:extLst>
          </p:cNvPr>
          <p:cNvSpPr>
            <a:spLocks noGrp="1"/>
          </p:cNvSpPr>
          <p:nvPr>
            <p:ph type="title"/>
          </p:nvPr>
        </p:nvSpPr>
        <p:spPr/>
        <p:txBody>
          <a:bodyPr/>
          <a:lstStyle/>
          <a:p>
            <a:r>
              <a:rPr lang="sv-SE" dirty="0" err="1"/>
              <a:t>Documents</a:t>
            </a:r>
            <a:r>
              <a:rPr lang="sv-SE" dirty="0"/>
              <a:t>! </a:t>
            </a:r>
            <a:r>
              <a:rPr lang="sv-SE" dirty="0" err="1"/>
              <a:t>Many</a:t>
            </a:r>
            <a:r>
              <a:rPr lang="sv-SE" dirty="0"/>
              <a:t>…</a:t>
            </a:r>
          </a:p>
        </p:txBody>
      </p:sp>
      <p:pic>
        <p:nvPicPr>
          <p:cNvPr id="5" name="Platshållare för innehåll 4">
            <a:extLst>
              <a:ext uri="{FF2B5EF4-FFF2-40B4-BE49-F238E27FC236}">
                <a16:creationId xmlns:a16="http://schemas.microsoft.com/office/drawing/2014/main" id="{C10FC35F-5BD7-6E4D-B801-6EC2BAA6CB6C}"/>
              </a:ext>
            </a:extLst>
          </p:cNvPr>
          <p:cNvPicPr>
            <a:picLocks noGrp="1" noChangeAspect="1"/>
          </p:cNvPicPr>
          <p:nvPr>
            <p:ph idx="1"/>
          </p:nvPr>
        </p:nvPicPr>
        <p:blipFill>
          <a:blip r:embed="rId2"/>
          <a:stretch>
            <a:fillRect/>
          </a:stretch>
        </p:blipFill>
        <p:spPr>
          <a:xfrm>
            <a:off x="1229711" y="2226469"/>
            <a:ext cx="6272424" cy="3263504"/>
          </a:xfrm>
        </p:spPr>
      </p:pic>
      <p:sp>
        <p:nvSpPr>
          <p:cNvPr id="3" name="Platshållare för sidfot 2">
            <a:extLst>
              <a:ext uri="{FF2B5EF4-FFF2-40B4-BE49-F238E27FC236}">
                <a16:creationId xmlns:a16="http://schemas.microsoft.com/office/drawing/2014/main" id="{813AF5DD-A688-4F4E-A1A7-2E170E26303E}"/>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54F46DCE-A984-8541-B1EB-2B59159FA244}"/>
              </a:ext>
            </a:extLst>
          </p:cNvPr>
          <p:cNvSpPr>
            <a:spLocks noGrp="1"/>
          </p:cNvSpPr>
          <p:nvPr>
            <p:ph type="sldNum" sz="quarter" idx="12"/>
          </p:nvPr>
        </p:nvSpPr>
        <p:spPr/>
        <p:txBody>
          <a:bodyPr/>
          <a:lstStyle/>
          <a:p>
            <a:fld id="{36053086-40E5-4673-9B4A-FC81B10CE5DE}" type="slidenum">
              <a:rPr lang="sv-SE" smtClean="0"/>
              <a:t>29</a:t>
            </a:fld>
            <a:endParaRPr lang="sv-SE"/>
          </a:p>
        </p:txBody>
      </p:sp>
    </p:spTree>
    <p:extLst>
      <p:ext uri="{BB962C8B-B14F-4D97-AF65-F5344CB8AC3E}">
        <p14:creationId xmlns:p14="http://schemas.microsoft.com/office/powerpoint/2010/main" val="22950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2000250" y="4949728"/>
            <a:ext cx="5143500" cy="408086"/>
          </a:xfrm>
          <a:prstGeom prst="rect">
            <a:avLst/>
          </a:prstGeom>
          <a:solidFill>
            <a:srgbClr val="D5B13D"/>
          </a:solidFill>
          <a:ln w="9525">
            <a:noFill/>
            <a:miter lim="800000"/>
            <a:headEnd/>
            <a:tailEnd/>
          </a:ln>
          <a:effectLst>
            <a:outerShdw dist="23000" dir="5400000" rotWithShape="0">
              <a:srgbClr val="808080">
                <a:alpha val="34999"/>
              </a:srgbClr>
            </a:outerShdw>
          </a:effectLst>
        </p:spPr>
        <p:txBody>
          <a:bodyPr anchor="ctr"/>
          <a:lstStyle/>
          <a:p>
            <a:pPr>
              <a:defRPr/>
            </a:pPr>
            <a:endParaRPr lang="en-US" sz="1013" dirty="0">
              <a:solidFill>
                <a:schemeClr val="lt1"/>
              </a:solidFill>
              <a:latin typeface="Arial"/>
              <a:cs typeface="Arial"/>
            </a:endParaRPr>
          </a:p>
        </p:txBody>
      </p:sp>
      <p:sp>
        <p:nvSpPr>
          <p:cNvPr id="10" name="Rectangle 4"/>
          <p:cNvSpPr>
            <a:spLocks noChangeArrowheads="1"/>
          </p:cNvSpPr>
          <p:nvPr/>
        </p:nvSpPr>
        <p:spPr bwMode="auto">
          <a:xfrm>
            <a:off x="2343150" y="2208312"/>
            <a:ext cx="2528888" cy="320576"/>
          </a:xfrm>
          <a:prstGeom prst="rect">
            <a:avLst/>
          </a:prstGeom>
          <a:noFill/>
          <a:ln>
            <a:noFill/>
          </a:ln>
          <a:effectLst/>
          <a:extLst/>
        </p:spPr>
        <p:txBody>
          <a:bodyPr lIns="50900" tIns="25004" rIns="50900" bIns="25004"/>
          <a:lstStyle/>
          <a:p>
            <a:pPr>
              <a:lnSpc>
                <a:spcPct val="115000"/>
              </a:lnSpc>
              <a:buSzPct val="80000"/>
              <a:tabLst>
                <a:tab pos="514350" algn="l"/>
              </a:tabLst>
              <a:defRPr/>
            </a:pPr>
            <a:r>
              <a:rPr lang="en-US" sz="1013" dirty="0"/>
              <a:t>Various Business Processes</a:t>
            </a:r>
          </a:p>
        </p:txBody>
      </p:sp>
      <p:sp>
        <p:nvSpPr>
          <p:cNvPr id="11" name="Text Box 3"/>
          <p:cNvSpPr txBox="1">
            <a:spLocks noChangeArrowheads="1"/>
          </p:cNvSpPr>
          <p:nvPr/>
        </p:nvSpPr>
        <p:spPr bwMode="auto">
          <a:xfrm>
            <a:off x="3800475" y="5082779"/>
            <a:ext cx="3214688" cy="230832"/>
          </a:xfrm>
          <a:prstGeom prst="rect">
            <a:avLst/>
          </a:prstGeom>
          <a:noFill/>
          <a:ln>
            <a:noFill/>
          </a:ln>
          <a:effectLs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defRPr/>
            </a:pPr>
            <a:r>
              <a:rPr lang="en-US" sz="900" b="1" i="1" dirty="0">
                <a:solidFill>
                  <a:schemeClr val="bg2"/>
                </a:solidFill>
                <a:latin typeface="+mn-lt"/>
              </a:rPr>
              <a:t>SO 2  An overview of an accounting information system</a:t>
            </a:r>
          </a:p>
        </p:txBody>
      </p:sp>
      <p:pic>
        <p:nvPicPr>
          <p:cNvPr id="19464" name="Picture 65" descr="ch 1 10.png"/>
          <p:cNvPicPr>
            <a:picLocks noChangeAspect="1"/>
          </p:cNvPicPr>
          <p:nvPr/>
        </p:nvPicPr>
        <p:blipFill>
          <a:blip r:embed="rId2" cstate="print"/>
          <a:srcRect/>
          <a:stretch>
            <a:fillRect/>
          </a:stretch>
        </p:blipFill>
        <p:spPr bwMode="auto">
          <a:xfrm>
            <a:off x="2315470" y="2443163"/>
            <a:ext cx="4513064" cy="2366367"/>
          </a:xfrm>
          <a:prstGeom prst="rect">
            <a:avLst/>
          </a:prstGeom>
          <a:noFill/>
          <a:ln w="9525">
            <a:noFill/>
            <a:miter lim="800000"/>
            <a:headEnd/>
            <a:tailEnd/>
          </a:ln>
        </p:spPr>
      </p:pic>
      <p:sp>
        <p:nvSpPr>
          <p:cNvPr id="3" name="Platshållare för sidfot 2"/>
          <p:cNvSpPr>
            <a:spLocks noGrp="1"/>
          </p:cNvSpPr>
          <p:nvPr>
            <p:ph type="ftr" sz="quarter" idx="11"/>
          </p:nvPr>
        </p:nvSpPr>
        <p:spPr/>
        <p:txBody>
          <a:bodyPr/>
          <a:lstStyle/>
          <a:p>
            <a:r>
              <a:rPr lang="sv-SE"/>
              <a:t>Jan Lindvall 2023</a:t>
            </a:r>
          </a:p>
        </p:txBody>
      </p:sp>
      <p:sp>
        <p:nvSpPr>
          <p:cNvPr id="4" name="Platshållare för bildnummer 3"/>
          <p:cNvSpPr>
            <a:spLocks noGrp="1"/>
          </p:cNvSpPr>
          <p:nvPr>
            <p:ph type="sldNum" sz="quarter" idx="12"/>
          </p:nvPr>
        </p:nvSpPr>
        <p:spPr/>
        <p:txBody>
          <a:bodyPr/>
          <a:lstStyle/>
          <a:p>
            <a:fld id="{38DCF393-7FD4-FE46-BB76-CC9391FDEEB4}" type="slidenum">
              <a:rPr lang="sv-SE" smtClean="0"/>
              <a:pPr/>
              <a:t>3</a:t>
            </a:fld>
            <a:endParaRPr lang="sv-SE"/>
          </a:p>
        </p:txBody>
      </p:sp>
      <p:sp>
        <p:nvSpPr>
          <p:cNvPr id="6" name="Rubrik 5">
            <a:extLst>
              <a:ext uri="{FF2B5EF4-FFF2-40B4-BE49-F238E27FC236}">
                <a16:creationId xmlns:a16="http://schemas.microsoft.com/office/drawing/2014/main" id="{12BE939D-DE60-FA4F-9F9E-353DAC923AB7}"/>
              </a:ext>
            </a:extLst>
          </p:cNvPr>
          <p:cNvSpPr>
            <a:spLocks noGrp="1"/>
          </p:cNvSpPr>
          <p:nvPr>
            <p:ph type="title"/>
          </p:nvPr>
        </p:nvSpPr>
        <p:spPr/>
        <p:txBody>
          <a:bodyPr/>
          <a:lstStyle/>
          <a:p>
            <a:r>
              <a:rPr lang="sv-SE" dirty="0"/>
              <a:t>The Process</a:t>
            </a:r>
          </a:p>
        </p:txBody>
      </p:sp>
    </p:spTree>
    <p:extLst>
      <p:ext uri="{BB962C8B-B14F-4D97-AF65-F5344CB8AC3E}">
        <p14:creationId xmlns:p14="http://schemas.microsoft.com/office/powerpoint/2010/main" val="833618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AFEE14-9626-044A-9B05-20761A3C1D19}"/>
              </a:ext>
            </a:extLst>
          </p:cNvPr>
          <p:cNvSpPr>
            <a:spLocks noGrp="1"/>
          </p:cNvSpPr>
          <p:nvPr>
            <p:ph type="title"/>
          </p:nvPr>
        </p:nvSpPr>
        <p:spPr/>
        <p:txBody>
          <a:bodyPr>
            <a:normAutofit/>
          </a:bodyPr>
          <a:lstStyle/>
          <a:p>
            <a:r>
              <a:rPr lang="sv-SE" dirty="0"/>
              <a:t>ERP &amp; </a:t>
            </a:r>
            <a:r>
              <a:rPr lang="sv-SE" dirty="0" err="1"/>
              <a:t>Production</a:t>
            </a:r>
            <a:r>
              <a:rPr lang="sv-SE" dirty="0"/>
              <a:t> </a:t>
            </a:r>
            <a:r>
              <a:rPr lang="sv-SE" dirty="0" err="1"/>
              <a:t>Cycle</a:t>
            </a:r>
            <a:endParaRPr lang="sv-SE" dirty="0"/>
          </a:p>
        </p:txBody>
      </p:sp>
      <p:pic>
        <p:nvPicPr>
          <p:cNvPr id="5" name="Platshållare för innehåll 4">
            <a:extLst>
              <a:ext uri="{FF2B5EF4-FFF2-40B4-BE49-F238E27FC236}">
                <a16:creationId xmlns:a16="http://schemas.microsoft.com/office/drawing/2014/main" id="{7A3CB419-AFF3-3E44-9A6A-160058EEC6FB}"/>
              </a:ext>
            </a:extLst>
          </p:cNvPr>
          <p:cNvPicPr>
            <a:picLocks noGrp="1" noChangeAspect="1"/>
          </p:cNvPicPr>
          <p:nvPr>
            <p:ph idx="1"/>
          </p:nvPr>
        </p:nvPicPr>
        <p:blipFill>
          <a:blip r:embed="rId2"/>
          <a:stretch>
            <a:fillRect/>
          </a:stretch>
        </p:blipFill>
        <p:spPr>
          <a:xfrm>
            <a:off x="437494" y="2226469"/>
            <a:ext cx="8077856" cy="3263504"/>
          </a:xfrm>
        </p:spPr>
      </p:pic>
      <p:sp>
        <p:nvSpPr>
          <p:cNvPr id="3" name="Platshållare för sidfot 2">
            <a:extLst>
              <a:ext uri="{FF2B5EF4-FFF2-40B4-BE49-F238E27FC236}">
                <a16:creationId xmlns:a16="http://schemas.microsoft.com/office/drawing/2014/main" id="{8ED97BCD-2E19-8B4C-A1B6-46796D4AE59C}"/>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ED50C814-7D06-1D44-B22E-7D4543CCBF04}"/>
              </a:ext>
            </a:extLst>
          </p:cNvPr>
          <p:cNvSpPr>
            <a:spLocks noGrp="1"/>
          </p:cNvSpPr>
          <p:nvPr>
            <p:ph type="sldNum" sz="quarter" idx="12"/>
          </p:nvPr>
        </p:nvSpPr>
        <p:spPr/>
        <p:txBody>
          <a:bodyPr/>
          <a:lstStyle/>
          <a:p>
            <a:fld id="{36053086-40E5-4673-9B4A-FC81B10CE5DE}" type="slidenum">
              <a:rPr lang="sv-SE" smtClean="0"/>
              <a:t>30</a:t>
            </a:fld>
            <a:endParaRPr lang="sv-SE"/>
          </a:p>
        </p:txBody>
      </p:sp>
    </p:spTree>
    <p:extLst>
      <p:ext uri="{BB962C8B-B14F-4D97-AF65-F5344CB8AC3E}">
        <p14:creationId xmlns:p14="http://schemas.microsoft.com/office/powerpoint/2010/main" val="2613088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43EFFA-8662-7945-88D3-EE824422C154}"/>
              </a:ext>
            </a:extLst>
          </p:cNvPr>
          <p:cNvSpPr>
            <a:spLocks noGrp="1"/>
          </p:cNvSpPr>
          <p:nvPr>
            <p:ph type="title"/>
          </p:nvPr>
        </p:nvSpPr>
        <p:spPr/>
        <p:txBody>
          <a:bodyPr>
            <a:normAutofit/>
          </a:bodyPr>
          <a:lstStyle/>
          <a:p>
            <a:r>
              <a:rPr lang="sv-SE" sz="3200" dirty="0"/>
              <a:t>ERP: </a:t>
            </a:r>
            <a:r>
              <a:rPr lang="sv-SE" sz="3200" dirty="0" err="1"/>
              <a:t>Integrating</a:t>
            </a:r>
            <a:r>
              <a:rPr lang="sv-SE" sz="3200" dirty="0"/>
              <a:t> </a:t>
            </a:r>
            <a:r>
              <a:rPr lang="sv-SE" sz="3200" dirty="0" err="1"/>
              <a:t>Production</a:t>
            </a:r>
            <a:r>
              <a:rPr lang="sv-SE" sz="3200" dirty="0"/>
              <a:t> </a:t>
            </a:r>
            <a:r>
              <a:rPr lang="sv-SE" sz="3200" dirty="0" err="1"/>
              <a:t>Cycle</a:t>
            </a:r>
            <a:r>
              <a:rPr lang="sv-SE" sz="3200" dirty="0"/>
              <a:t> &amp; </a:t>
            </a:r>
            <a:r>
              <a:rPr lang="sv-SE" sz="3200" dirty="0" err="1"/>
              <a:t>Other</a:t>
            </a:r>
            <a:r>
              <a:rPr lang="sv-SE" sz="3200" dirty="0"/>
              <a:t> </a:t>
            </a:r>
            <a:r>
              <a:rPr lang="sv-SE" sz="3200" dirty="0" err="1"/>
              <a:t>Cycles</a:t>
            </a:r>
            <a:r>
              <a:rPr lang="sv-SE" sz="3200" dirty="0"/>
              <a:t> </a:t>
            </a:r>
            <a:r>
              <a:rPr lang="sv-SE" sz="1800" dirty="0"/>
              <a:t>(cf. ”</a:t>
            </a:r>
            <a:r>
              <a:rPr lang="sv-SE" sz="1800" dirty="0" err="1"/>
              <a:t>first</a:t>
            </a:r>
            <a:r>
              <a:rPr lang="sv-SE" sz="1800" dirty="0"/>
              <a:t> ERP -</a:t>
            </a:r>
            <a:r>
              <a:rPr lang="sv-SE" sz="1800" dirty="0" err="1"/>
              <a:t>slide</a:t>
            </a:r>
            <a:r>
              <a:rPr lang="sv-SE" sz="1800" dirty="0"/>
              <a:t>”</a:t>
            </a:r>
          </a:p>
        </p:txBody>
      </p:sp>
      <p:pic>
        <p:nvPicPr>
          <p:cNvPr id="5" name="Platshållare för innehåll 4">
            <a:extLst>
              <a:ext uri="{FF2B5EF4-FFF2-40B4-BE49-F238E27FC236}">
                <a16:creationId xmlns:a16="http://schemas.microsoft.com/office/drawing/2014/main" id="{EC519B33-0AD6-4144-9810-027493828505}"/>
              </a:ext>
            </a:extLst>
          </p:cNvPr>
          <p:cNvPicPr>
            <a:picLocks noGrp="1" noChangeAspect="1"/>
          </p:cNvPicPr>
          <p:nvPr>
            <p:ph idx="1"/>
          </p:nvPr>
        </p:nvPicPr>
        <p:blipFill>
          <a:blip r:embed="rId2"/>
          <a:stretch>
            <a:fillRect/>
          </a:stretch>
        </p:blipFill>
        <p:spPr>
          <a:xfrm>
            <a:off x="945931" y="2226469"/>
            <a:ext cx="7466944" cy="3263504"/>
          </a:xfrm>
        </p:spPr>
      </p:pic>
      <p:sp>
        <p:nvSpPr>
          <p:cNvPr id="3" name="Platshållare för sidfot 2">
            <a:extLst>
              <a:ext uri="{FF2B5EF4-FFF2-40B4-BE49-F238E27FC236}">
                <a16:creationId xmlns:a16="http://schemas.microsoft.com/office/drawing/2014/main" id="{203388E2-2E7B-9E4D-A411-50A750226774}"/>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60F987D9-C61B-AA41-B2DC-84B3764E5ADB}"/>
              </a:ext>
            </a:extLst>
          </p:cNvPr>
          <p:cNvSpPr>
            <a:spLocks noGrp="1"/>
          </p:cNvSpPr>
          <p:nvPr>
            <p:ph type="sldNum" sz="quarter" idx="12"/>
          </p:nvPr>
        </p:nvSpPr>
        <p:spPr/>
        <p:txBody>
          <a:bodyPr/>
          <a:lstStyle/>
          <a:p>
            <a:fld id="{36053086-40E5-4673-9B4A-FC81B10CE5DE}" type="slidenum">
              <a:rPr lang="sv-SE" smtClean="0"/>
              <a:t>31</a:t>
            </a:fld>
            <a:endParaRPr lang="sv-SE"/>
          </a:p>
        </p:txBody>
      </p:sp>
    </p:spTree>
    <p:extLst>
      <p:ext uri="{BB962C8B-B14F-4D97-AF65-F5344CB8AC3E}">
        <p14:creationId xmlns:p14="http://schemas.microsoft.com/office/powerpoint/2010/main" val="1970177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746039-81E9-3149-9E69-14D6695F2A7B}"/>
              </a:ext>
            </a:extLst>
          </p:cNvPr>
          <p:cNvSpPr>
            <a:spLocks noGrp="1"/>
          </p:cNvSpPr>
          <p:nvPr>
            <p:ph type="title"/>
          </p:nvPr>
        </p:nvSpPr>
        <p:spPr/>
        <p:txBody>
          <a:bodyPr>
            <a:noAutofit/>
          </a:bodyPr>
          <a:lstStyle/>
          <a:p>
            <a:r>
              <a:rPr lang="sv-SE" sz="2400" dirty="0"/>
              <a:t>1. Product Design: OUTPUT: Materials (”Bill </a:t>
            </a:r>
            <a:r>
              <a:rPr lang="sv-SE" sz="2400" dirty="0" err="1"/>
              <a:t>of</a:t>
            </a:r>
            <a:r>
              <a:rPr lang="sv-SE" sz="2400" dirty="0"/>
              <a:t> Materials”) &amp; ”Steps to </a:t>
            </a:r>
            <a:r>
              <a:rPr lang="sv-SE" sz="2400" dirty="0" err="1"/>
              <a:t>Follow</a:t>
            </a:r>
            <a:r>
              <a:rPr lang="sv-SE" sz="2400" dirty="0"/>
              <a:t>”(”</a:t>
            </a:r>
            <a:r>
              <a:rPr lang="sv-SE" sz="2400" dirty="0" err="1"/>
              <a:t>Operational</a:t>
            </a:r>
            <a:r>
              <a:rPr lang="sv-SE" sz="2400" dirty="0"/>
              <a:t> List”)</a:t>
            </a:r>
            <a:br>
              <a:rPr lang="sv-SE" sz="2400" dirty="0"/>
            </a:br>
            <a:r>
              <a:rPr lang="sv-SE" sz="1500" b="1" dirty="0" err="1"/>
              <a:t>Example</a:t>
            </a:r>
            <a:r>
              <a:rPr lang="sv-SE" sz="1500" b="1" dirty="0"/>
              <a:t>: Bills </a:t>
            </a:r>
            <a:r>
              <a:rPr lang="sv-SE" sz="1500" b="1" dirty="0" err="1"/>
              <a:t>of</a:t>
            </a:r>
            <a:r>
              <a:rPr lang="sv-SE" sz="1500" b="1" dirty="0"/>
              <a:t> Materials</a:t>
            </a:r>
          </a:p>
        </p:txBody>
      </p:sp>
      <p:pic>
        <p:nvPicPr>
          <p:cNvPr id="5" name="Platshållare för innehåll 4">
            <a:extLst>
              <a:ext uri="{FF2B5EF4-FFF2-40B4-BE49-F238E27FC236}">
                <a16:creationId xmlns:a16="http://schemas.microsoft.com/office/drawing/2014/main" id="{ACDEAC18-5FB0-D744-9DDB-1E59F641DDC0}"/>
              </a:ext>
            </a:extLst>
          </p:cNvPr>
          <p:cNvPicPr>
            <a:picLocks noGrp="1" noChangeAspect="1"/>
          </p:cNvPicPr>
          <p:nvPr>
            <p:ph idx="1"/>
          </p:nvPr>
        </p:nvPicPr>
        <p:blipFill>
          <a:blip r:embed="rId2"/>
          <a:stretch>
            <a:fillRect/>
          </a:stretch>
        </p:blipFill>
        <p:spPr>
          <a:xfrm>
            <a:off x="1010964" y="2261941"/>
            <a:ext cx="6988066" cy="3263504"/>
          </a:xfrm>
          <a:solidFill>
            <a:schemeClr val="accent2"/>
          </a:solidFill>
        </p:spPr>
      </p:pic>
      <p:sp>
        <p:nvSpPr>
          <p:cNvPr id="3" name="Platshållare för sidfot 2">
            <a:extLst>
              <a:ext uri="{FF2B5EF4-FFF2-40B4-BE49-F238E27FC236}">
                <a16:creationId xmlns:a16="http://schemas.microsoft.com/office/drawing/2014/main" id="{B0A5F37F-BB7D-E84A-8590-91ECBC3C67A2}"/>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278D9399-178B-E44F-8941-881C0E431B1A}"/>
              </a:ext>
            </a:extLst>
          </p:cNvPr>
          <p:cNvSpPr>
            <a:spLocks noGrp="1"/>
          </p:cNvSpPr>
          <p:nvPr>
            <p:ph type="sldNum" sz="quarter" idx="12"/>
          </p:nvPr>
        </p:nvSpPr>
        <p:spPr/>
        <p:txBody>
          <a:bodyPr/>
          <a:lstStyle/>
          <a:p>
            <a:fld id="{36053086-40E5-4673-9B4A-FC81B10CE5DE}" type="slidenum">
              <a:rPr lang="sv-SE" smtClean="0"/>
              <a:t>32</a:t>
            </a:fld>
            <a:endParaRPr lang="sv-SE"/>
          </a:p>
        </p:txBody>
      </p:sp>
    </p:spTree>
    <p:extLst>
      <p:ext uri="{BB962C8B-B14F-4D97-AF65-F5344CB8AC3E}">
        <p14:creationId xmlns:p14="http://schemas.microsoft.com/office/powerpoint/2010/main" val="1437370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7EA0EA-D8DE-124A-9F34-9BA678FF2676}"/>
              </a:ext>
            </a:extLst>
          </p:cNvPr>
          <p:cNvSpPr>
            <a:spLocks noGrp="1"/>
          </p:cNvSpPr>
          <p:nvPr>
            <p:ph type="title"/>
          </p:nvPr>
        </p:nvSpPr>
        <p:spPr/>
        <p:txBody>
          <a:bodyPr/>
          <a:lstStyle/>
          <a:p>
            <a:r>
              <a:rPr lang="sv-SE" dirty="0" err="1"/>
              <a:t>Example</a:t>
            </a:r>
            <a:r>
              <a:rPr lang="sv-SE" dirty="0"/>
              <a:t>: Operation List</a:t>
            </a:r>
          </a:p>
        </p:txBody>
      </p:sp>
      <p:pic>
        <p:nvPicPr>
          <p:cNvPr id="5" name="Platshållare för innehåll 4">
            <a:extLst>
              <a:ext uri="{FF2B5EF4-FFF2-40B4-BE49-F238E27FC236}">
                <a16:creationId xmlns:a16="http://schemas.microsoft.com/office/drawing/2014/main" id="{70FD4878-8268-5242-99EC-4F5555D8080B}"/>
              </a:ext>
            </a:extLst>
          </p:cNvPr>
          <p:cNvPicPr>
            <a:picLocks noGrp="1" noChangeAspect="1"/>
          </p:cNvPicPr>
          <p:nvPr>
            <p:ph idx="1"/>
          </p:nvPr>
        </p:nvPicPr>
        <p:blipFill>
          <a:blip r:embed="rId2"/>
          <a:stretch>
            <a:fillRect/>
          </a:stretch>
        </p:blipFill>
        <p:spPr>
          <a:xfrm>
            <a:off x="910459" y="2250117"/>
            <a:ext cx="6486200" cy="3263504"/>
          </a:xfrm>
        </p:spPr>
      </p:pic>
      <p:sp>
        <p:nvSpPr>
          <p:cNvPr id="3" name="Platshållare för sidfot 2">
            <a:extLst>
              <a:ext uri="{FF2B5EF4-FFF2-40B4-BE49-F238E27FC236}">
                <a16:creationId xmlns:a16="http://schemas.microsoft.com/office/drawing/2014/main" id="{24ECC1EF-0EFD-C046-A8F2-9D89CC75C387}"/>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0203F308-E79F-3345-8D45-6EEC84DE8456}"/>
              </a:ext>
            </a:extLst>
          </p:cNvPr>
          <p:cNvSpPr>
            <a:spLocks noGrp="1"/>
          </p:cNvSpPr>
          <p:nvPr>
            <p:ph type="sldNum" sz="quarter" idx="12"/>
          </p:nvPr>
        </p:nvSpPr>
        <p:spPr/>
        <p:txBody>
          <a:bodyPr/>
          <a:lstStyle/>
          <a:p>
            <a:fld id="{36053086-40E5-4673-9B4A-FC81B10CE5DE}" type="slidenum">
              <a:rPr lang="sv-SE" smtClean="0"/>
              <a:t>33</a:t>
            </a:fld>
            <a:endParaRPr lang="sv-SE"/>
          </a:p>
        </p:txBody>
      </p:sp>
    </p:spTree>
    <p:extLst>
      <p:ext uri="{BB962C8B-B14F-4D97-AF65-F5344CB8AC3E}">
        <p14:creationId xmlns:p14="http://schemas.microsoft.com/office/powerpoint/2010/main" val="1966869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0E138E-C859-B14C-B00D-D2926A845065}"/>
              </a:ext>
            </a:extLst>
          </p:cNvPr>
          <p:cNvSpPr>
            <a:spLocks noGrp="1"/>
          </p:cNvSpPr>
          <p:nvPr>
            <p:ph type="title"/>
          </p:nvPr>
        </p:nvSpPr>
        <p:spPr/>
        <p:txBody>
          <a:bodyPr>
            <a:normAutofit/>
          </a:bodyPr>
          <a:lstStyle/>
          <a:p>
            <a:r>
              <a:rPr lang="sv-SE" sz="2700" dirty="0"/>
              <a:t>2. Planning &amp; </a:t>
            </a:r>
            <a:r>
              <a:rPr lang="sv-SE" sz="2700" dirty="0" err="1"/>
              <a:t>Scheduling</a:t>
            </a:r>
            <a:r>
              <a:rPr lang="sv-SE" sz="2700" dirty="0"/>
              <a:t>: Master </a:t>
            </a:r>
            <a:r>
              <a:rPr lang="sv-SE" sz="2700" dirty="0" err="1"/>
              <a:t>Production</a:t>
            </a:r>
            <a:r>
              <a:rPr lang="sv-SE" sz="2700" dirty="0"/>
              <a:t> Schedule</a:t>
            </a:r>
          </a:p>
        </p:txBody>
      </p:sp>
      <p:pic>
        <p:nvPicPr>
          <p:cNvPr id="5" name="Platshållare för innehåll 4">
            <a:extLst>
              <a:ext uri="{FF2B5EF4-FFF2-40B4-BE49-F238E27FC236}">
                <a16:creationId xmlns:a16="http://schemas.microsoft.com/office/drawing/2014/main" id="{28CE61A2-80A6-B349-8BFC-43CDAAEE7C06}"/>
              </a:ext>
            </a:extLst>
          </p:cNvPr>
          <p:cNvPicPr>
            <a:picLocks noGrp="1" noChangeAspect="1"/>
          </p:cNvPicPr>
          <p:nvPr>
            <p:ph idx="1"/>
          </p:nvPr>
        </p:nvPicPr>
        <p:blipFill>
          <a:blip r:embed="rId2"/>
          <a:stretch>
            <a:fillRect/>
          </a:stretch>
        </p:blipFill>
        <p:spPr>
          <a:xfrm>
            <a:off x="1194238" y="2226469"/>
            <a:ext cx="6093946" cy="3263504"/>
          </a:xfrm>
        </p:spPr>
      </p:pic>
      <p:sp>
        <p:nvSpPr>
          <p:cNvPr id="3" name="Platshållare för sidfot 2">
            <a:extLst>
              <a:ext uri="{FF2B5EF4-FFF2-40B4-BE49-F238E27FC236}">
                <a16:creationId xmlns:a16="http://schemas.microsoft.com/office/drawing/2014/main" id="{45FFA658-8BEA-F144-905D-7BFDFF91570A}"/>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F77FD934-7E25-AE45-8BCC-E99F76F6C32E}"/>
              </a:ext>
            </a:extLst>
          </p:cNvPr>
          <p:cNvSpPr>
            <a:spLocks noGrp="1"/>
          </p:cNvSpPr>
          <p:nvPr>
            <p:ph type="sldNum" sz="quarter" idx="12"/>
          </p:nvPr>
        </p:nvSpPr>
        <p:spPr/>
        <p:txBody>
          <a:bodyPr/>
          <a:lstStyle/>
          <a:p>
            <a:fld id="{36053086-40E5-4673-9B4A-FC81B10CE5DE}" type="slidenum">
              <a:rPr lang="sv-SE" smtClean="0"/>
              <a:t>34</a:t>
            </a:fld>
            <a:endParaRPr lang="sv-SE"/>
          </a:p>
        </p:txBody>
      </p:sp>
    </p:spTree>
    <p:extLst>
      <p:ext uri="{BB962C8B-B14F-4D97-AF65-F5344CB8AC3E}">
        <p14:creationId xmlns:p14="http://schemas.microsoft.com/office/powerpoint/2010/main" val="353413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02021" y="939800"/>
            <a:ext cx="7272028" cy="503766"/>
          </a:xfrm>
        </p:spPr>
        <p:txBody>
          <a:bodyPr anchor="ctr">
            <a:noAutofit/>
          </a:bodyPr>
          <a:lstStyle/>
          <a:p>
            <a:r>
              <a:rPr lang="en-IN" sz="2700" dirty="0"/>
              <a:t>2. Planning and Scheduling</a:t>
            </a:r>
          </a:p>
        </p:txBody>
      </p:sp>
      <p:sp>
        <p:nvSpPr>
          <p:cNvPr id="2" name="Content Placeholder 1"/>
          <p:cNvSpPr>
            <a:spLocks noGrp="1"/>
          </p:cNvSpPr>
          <p:nvPr>
            <p:ph idx="13"/>
          </p:nvPr>
        </p:nvSpPr>
        <p:spPr>
          <a:xfrm>
            <a:off x="792218" y="1610785"/>
            <a:ext cx="6880819" cy="2631490"/>
          </a:xfrm>
        </p:spPr>
        <p:txBody>
          <a:bodyPr>
            <a:noAutofit/>
          </a:bodyPr>
          <a:lstStyle/>
          <a:p>
            <a:pPr>
              <a:spcBef>
                <a:spcPts val="0"/>
              </a:spcBef>
              <a:buSzPts val="2400"/>
            </a:pPr>
            <a:r>
              <a:rPr lang="en-IN" sz="1800" dirty="0"/>
              <a:t>Two types of production planning</a:t>
            </a:r>
          </a:p>
          <a:p>
            <a:pPr lvl="1">
              <a:spcBef>
                <a:spcPts val="900"/>
              </a:spcBef>
              <a:buSzPts val="2000"/>
            </a:pPr>
            <a:r>
              <a:rPr lang="en-IN" sz="1800" dirty="0"/>
              <a:t>Manufacturing resource planning (</a:t>
            </a:r>
            <a:r>
              <a:rPr lang="en-IN" sz="1800" spc="-263" dirty="0"/>
              <a:t>M R </a:t>
            </a:r>
            <a:r>
              <a:rPr lang="en-IN" sz="1800" dirty="0"/>
              <a:t>P-</a:t>
            </a:r>
            <a:r>
              <a:rPr lang="en-IN" sz="1800" dirty="0">
                <a:latin typeface="Times New Roman" panose="02020603050405020304" pitchFamily="18" charset="0"/>
                <a:cs typeface="Times New Roman" panose="02020603050405020304" pitchFamily="18" charset="0"/>
              </a:rPr>
              <a:t>II</a:t>
            </a:r>
            <a:r>
              <a:rPr lang="en-IN" sz="1800" dirty="0"/>
              <a:t>)</a:t>
            </a:r>
          </a:p>
          <a:p>
            <a:pPr lvl="1">
              <a:spcBef>
                <a:spcPts val="900"/>
              </a:spcBef>
              <a:buSzPts val="2000"/>
            </a:pPr>
            <a:r>
              <a:rPr lang="en-IN" sz="1800" dirty="0"/>
              <a:t>Lean manufacturing</a:t>
            </a:r>
          </a:p>
          <a:p>
            <a:pPr>
              <a:spcBef>
                <a:spcPts val="900"/>
              </a:spcBef>
              <a:buSzPts val="2400"/>
            </a:pPr>
            <a:r>
              <a:rPr lang="en-IN" sz="1800" dirty="0"/>
              <a:t>Documents from Planning and Scheduling</a:t>
            </a:r>
          </a:p>
          <a:p>
            <a:pPr lvl="1">
              <a:spcBef>
                <a:spcPts val="900"/>
              </a:spcBef>
              <a:buSzPts val="2000"/>
            </a:pPr>
            <a:r>
              <a:rPr lang="en-IN" sz="1800" dirty="0"/>
              <a:t>Production order</a:t>
            </a:r>
          </a:p>
          <a:p>
            <a:pPr lvl="1">
              <a:spcBef>
                <a:spcPts val="900"/>
              </a:spcBef>
              <a:buSzPts val="2000"/>
            </a:pPr>
            <a:r>
              <a:rPr lang="en-IN" sz="1800" dirty="0"/>
              <a:t>Materials requisition</a:t>
            </a:r>
          </a:p>
          <a:p>
            <a:pPr lvl="1">
              <a:spcBef>
                <a:spcPts val="900"/>
              </a:spcBef>
              <a:buSzPts val="2000"/>
            </a:pPr>
            <a:r>
              <a:rPr lang="en-IN" sz="1800" dirty="0"/>
              <a:t>Move tickets</a:t>
            </a:r>
          </a:p>
        </p:txBody>
      </p:sp>
      <p:sp>
        <p:nvSpPr>
          <p:cNvPr id="3" name="Platshållare för bildnummer 2">
            <a:extLst>
              <a:ext uri="{FF2B5EF4-FFF2-40B4-BE49-F238E27FC236}">
                <a16:creationId xmlns:a16="http://schemas.microsoft.com/office/drawing/2014/main" id="{8CF90C52-9D95-5A46-BCFB-BD9EEB05D5B5}"/>
              </a:ext>
            </a:extLst>
          </p:cNvPr>
          <p:cNvSpPr>
            <a:spLocks noGrp="1"/>
          </p:cNvSpPr>
          <p:nvPr>
            <p:ph type="sldNum" sz="quarter" idx="12"/>
          </p:nvPr>
        </p:nvSpPr>
        <p:spPr/>
        <p:txBody>
          <a:bodyPr/>
          <a:lstStyle/>
          <a:p>
            <a:fld id="{200B2350-5261-4F5C-9DF5-EF0D264FC8D2}" type="slidenum">
              <a:rPr lang="en-US" smtClean="0"/>
              <a:t>35</a:t>
            </a:fld>
            <a:endParaRPr lang="en-US" dirty="0"/>
          </a:p>
        </p:txBody>
      </p:sp>
    </p:spTree>
    <p:extLst>
      <p:ext uri="{BB962C8B-B14F-4D97-AF65-F5344CB8AC3E}">
        <p14:creationId xmlns:p14="http://schemas.microsoft.com/office/powerpoint/2010/main" val="1149152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B7D2FC-B5FA-014F-8CD9-F705B3D6D2D4}"/>
              </a:ext>
            </a:extLst>
          </p:cNvPr>
          <p:cNvSpPr>
            <a:spLocks noGrp="1"/>
          </p:cNvSpPr>
          <p:nvPr>
            <p:ph type="title"/>
          </p:nvPr>
        </p:nvSpPr>
        <p:spPr/>
        <p:txBody>
          <a:bodyPr/>
          <a:lstStyle/>
          <a:p>
            <a:r>
              <a:rPr lang="sv-SE" dirty="0"/>
              <a:t>3. Start: </a:t>
            </a:r>
            <a:r>
              <a:rPr lang="sv-SE" dirty="0" err="1"/>
              <a:t>Production</a:t>
            </a:r>
            <a:r>
              <a:rPr lang="sv-SE" dirty="0"/>
              <a:t> Order</a:t>
            </a:r>
          </a:p>
        </p:txBody>
      </p:sp>
      <p:pic>
        <p:nvPicPr>
          <p:cNvPr id="5" name="Platshållare för innehåll 4">
            <a:extLst>
              <a:ext uri="{FF2B5EF4-FFF2-40B4-BE49-F238E27FC236}">
                <a16:creationId xmlns:a16="http://schemas.microsoft.com/office/drawing/2014/main" id="{62B4AA83-15C3-4D47-811F-F99FFC28F285}"/>
              </a:ext>
            </a:extLst>
          </p:cNvPr>
          <p:cNvPicPr>
            <a:picLocks noGrp="1" noChangeAspect="1"/>
          </p:cNvPicPr>
          <p:nvPr>
            <p:ph idx="1"/>
          </p:nvPr>
        </p:nvPicPr>
        <p:blipFill>
          <a:blip r:embed="rId2"/>
          <a:stretch>
            <a:fillRect/>
          </a:stretch>
        </p:blipFill>
        <p:spPr>
          <a:xfrm>
            <a:off x="835429" y="2226469"/>
            <a:ext cx="6540038" cy="3263504"/>
          </a:xfrm>
        </p:spPr>
      </p:pic>
      <p:sp>
        <p:nvSpPr>
          <p:cNvPr id="3" name="Platshållare för sidfot 2">
            <a:extLst>
              <a:ext uri="{FF2B5EF4-FFF2-40B4-BE49-F238E27FC236}">
                <a16:creationId xmlns:a16="http://schemas.microsoft.com/office/drawing/2014/main" id="{872E9F07-858B-FA44-B58C-4CBBA215F85F}"/>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90DAC026-0F6E-0B45-9614-0F0E5CBC83D5}"/>
              </a:ext>
            </a:extLst>
          </p:cNvPr>
          <p:cNvSpPr>
            <a:spLocks noGrp="1"/>
          </p:cNvSpPr>
          <p:nvPr>
            <p:ph type="sldNum" sz="quarter" idx="12"/>
          </p:nvPr>
        </p:nvSpPr>
        <p:spPr/>
        <p:txBody>
          <a:bodyPr/>
          <a:lstStyle/>
          <a:p>
            <a:fld id="{36053086-40E5-4673-9B4A-FC81B10CE5DE}" type="slidenum">
              <a:rPr lang="sv-SE" smtClean="0"/>
              <a:t>36</a:t>
            </a:fld>
            <a:endParaRPr lang="sv-SE"/>
          </a:p>
        </p:txBody>
      </p:sp>
    </p:spTree>
    <p:extLst>
      <p:ext uri="{BB962C8B-B14F-4D97-AF65-F5344CB8AC3E}">
        <p14:creationId xmlns:p14="http://schemas.microsoft.com/office/powerpoint/2010/main" val="846938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45814B-D279-5E49-AD11-B2828ABDA0B2}"/>
              </a:ext>
            </a:extLst>
          </p:cNvPr>
          <p:cNvSpPr>
            <a:spLocks noGrp="1"/>
          </p:cNvSpPr>
          <p:nvPr>
            <p:ph type="title"/>
          </p:nvPr>
        </p:nvSpPr>
        <p:spPr/>
        <p:txBody>
          <a:bodyPr/>
          <a:lstStyle/>
          <a:p>
            <a:r>
              <a:rPr lang="sv-SE" dirty="0"/>
              <a:t> Material </a:t>
            </a:r>
            <a:r>
              <a:rPr lang="sv-SE" dirty="0" err="1"/>
              <a:t>Requisition</a:t>
            </a:r>
            <a:r>
              <a:rPr lang="sv-SE" dirty="0"/>
              <a:t> </a:t>
            </a:r>
          </a:p>
        </p:txBody>
      </p:sp>
      <p:pic>
        <p:nvPicPr>
          <p:cNvPr id="5" name="Platshållare för innehåll 4">
            <a:extLst>
              <a:ext uri="{FF2B5EF4-FFF2-40B4-BE49-F238E27FC236}">
                <a16:creationId xmlns:a16="http://schemas.microsoft.com/office/drawing/2014/main" id="{80DA0B65-0FA2-714B-848A-2C1728FCF370}"/>
              </a:ext>
            </a:extLst>
          </p:cNvPr>
          <p:cNvPicPr>
            <a:picLocks noGrp="1" noChangeAspect="1"/>
          </p:cNvPicPr>
          <p:nvPr>
            <p:ph idx="1"/>
          </p:nvPr>
        </p:nvPicPr>
        <p:blipFill>
          <a:blip r:embed="rId2"/>
          <a:stretch>
            <a:fillRect/>
          </a:stretch>
        </p:blipFill>
        <p:spPr>
          <a:xfrm>
            <a:off x="437493" y="2226469"/>
            <a:ext cx="7520152" cy="3263504"/>
          </a:xfrm>
        </p:spPr>
      </p:pic>
      <p:sp>
        <p:nvSpPr>
          <p:cNvPr id="3" name="Platshållare för sidfot 2">
            <a:extLst>
              <a:ext uri="{FF2B5EF4-FFF2-40B4-BE49-F238E27FC236}">
                <a16:creationId xmlns:a16="http://schemas.microsoft.com/office/drawing/2014/main" id="{14A1BD59-53D9-1846-A466-69D431CFE148}"/>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164AA05B-F6B1-824A-9E2C-060EA9F37959}"/>
              </a:ext>
            </a:extLst>
          </p:cNvPr>
          <p:cNvSpPr>
            <a:spLocks noGrp="1"/>
          </p:cNvSpPr>
          <p:nvPr>
            <p:ph type="sldNum" sz="quarter" idx="12"/>
          </p:nvPr>
        </p:nvSpPr>
        <p:spPr/>
        <p:txBody>
          <a:bodyPr/>
          <a:lstStyle/>
          <a:p>
            <a:fld id="{36053086-40E5-4673-9B4A-FC81B10CE5DE}" type="slidenum">
              <a:rPr lang="sv-SE" smtClean="0"/>
              <a:t>37</a:t>
            </a:fld>
            <a:endParaRPr lang="sv-SE"/>
          </a:p>
        </p:txBody>
      </p:sp>
    </p:spTree>
    <p:extLst>
      <p:ext uri="{BB962C8B-B14F-4D97-AF65-F5344CB8AC3E}">
        <p14:creationId xmlns:p14="http://schemas.microsoft.com/office/powerpoint/2010/main" val="731158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4BD8FC-3047-C748-880F-A35AC75256E0}"/>
              </a:ext>
            </a:extLst>
          </p:cNvPr>
          <p:cNvSpPr>
            <a:spLocks noGrp="1"/>
          </p:cNvSpPr>
          <p:nvPr>
            <p:ph type="title"/>
          </p:nvPr>
        </p:nvSpPr>
        <p:spPr/>
        <p:txBody>
          <a:bodyPr/>
          <a:lstStyle/>
          <a:p>
            <a:r>
              <a:rPr lang="sv-SE" dirty="0" err="1"/>
              <a:t>Inventory</a:t>
            </a:r>
            <a:r>
              <a:rPr lang="sv-SE" dirty="0"/>
              <a:t> Transfer</a:t>
            </a:r>
          </a:p>
        </p:txBody>
      </p:sp>
      <p:pic>
        <p:nvPicPr>
          <p:cNvPr id="5" name="Platshållare för innehåll 4">
            <a:extLst>
              <a:ext uri="{FF2B5EF4-FFF2-40B4-BE49-F238E27FC236}">
                <a16:creationId xmlns:a16="http://schemas.microsoft.com/office/drawing/2014/main" id="{F0A3C1E1-36B6-9C46-B60F-6394A31B3ACE}"/>
              </a:ext>
            </a:extLst>
          </p:cNvPr>
          <p:cNvPicPr>
            <a:picLocks noGrp="1" noChangeAspect="1"/>
          </p:cNvPicPr>
          <p:nvPr>
            <p:ph idx="1"/>
          </p:nvPr>
        </p:nvPicPr>
        <p:blipFill>
          <a:blip r:embed="rId2"/>
          <a:stretch>
            <a:fillRect/>
          </a:stretch>
        </p:blipFill>
        <p:spPr>
          <a:xfrm>
            <a:off x="628650" y="2233058"/>
            <a:ext cx="7886700" cy="3250325"/>
          </a:xfrm>
        </p:spPr>
      </p:pic>
      <p:sp>
        <p:nvSpPr>
          <p:cNvPr id="3" name="Platshållare för sidfot 2">
            <a:extLst>
              <a:ext uri="{FF2B5EF4-FFF2-40B4-BE49-F238E27FC236}">
                <a16:creationId xmlns:a16="http://schemas.microsoft.com/office/drawing/2014/main" id="{E7DAA208-FA8F-8B45-8205-970DE72160DB}"/>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B3B6C441-64E5-3C4C-BCD4-8BF13F300F68}"/>
              </a:ext>
            </a:extLst>
          </p:cNvPr>
          <p:cNvSpPr>
            <a:spLocks noGrp="1"/>
          </p:cNvSpPr>
          <p:nvPr>
            <p:ph type="sldNum" sz="quarter" idx="12"/>
          </p:nvPr>
        </p:nvSpPr>
        <p:spPr/>
        <p:txBody>
          <a:bodyPr/>
          <a:lstStyle/>
          <a:p>
            <a:fld id="{36053086-40E5-4673-9B4A-FC81B10CE5DE}" type="slidenum">
              <a:rPr lang="sv-SE" smtClean="0"/>
              <a:t>38</a:t>
            </a:fld>
            <a:endParaRPr lang="sv-SE"/>
          </a:p>
        </p:txBody>
      </p:sp>
    </p:spTree>
    <p:extLst>
      <p:ext uri="{BB962C8B-B14F-4D97-AF65-F5344CB8AC3E}">
        <p14:creationId xmlns:p14="http://schemas.microsoft.com/office/powerpoint/2010/main" val="2391805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93382" y="971458"/>
            <a:ext cx="6172200" cy="415499"/>
          </a:xfrm>
        </p:spPr>
        <p:txBody>
          <a:bodyPr anchor="ctr">
            <a:noAutofit/>
          </a:bodyPr>
          <a:lstStyle/>
          <a:p>
            <a:r>
              <a:rPr lang="en-IN" sz="2700" dirty="0"/>
              <a:t>4. Cost Accounting Systems</a:t>
            </a:r>
          </a:p>
        </p:txBody>
      </p:sp>
      <p:sp>
        <p:nvSpPr>
          <p:cNvPr id="2" name="Content Placeholder 1"/>
          <p:cNvSpPr>
            <a:spLocks noGrp="1"/>
          </p:cNvSpPr>
          <p:nvPr>
            <p:ph idx="13"/>
          </p:nvPr>
        </p:nvSpPr>
        <p:spPr>
          <a:xfrm>
            <a:off x="1500836" y="1615016"/>
            <a:ext cx="6172200" cy="2169825"/>
          </a:xfrm>
        </p:spPr>
        <p:txBody>
          <a:bodyPr>
            <a:noAutofit/>
          </a:bodyPr>
          <a:lstStyle/>
          <a:p>
            <a:pPr>
              <a:spcBef>
                <a:spcPts val="0"/>
              </a:spcBef>
              <a:buSzPts val="2400"/>
            </a:pPr>
            <a:r>
              <a:rPr lang="en-IN" sz="1800" dirty="0"/>
              <a:t>Provide information for planning, controlling, and evaluating the performance of production operations</a:t>
            </a:r>
          </a:p>
          <a:p>
            <a:pPr>
              <a:spcBef>
                <a:spcPts val="900"/>
              </a:spcBef>
              <a:buSzPts val="2400"/>
            </a:pPr>
            <a:r>
              <a:rPr lang="en-IN" sz="1800" dirty="0"/>
              <a:t>Provide accurate cost data about products for use in pricing and product mix decisions</a:t>
            </a:r>
          </a:p>
          <a:p>
            <a:pPr>
              <a:spcBef>
                <a:spcPts val="900"/>
              </a:spcBef>
              <a:buSzPts val="2400"/>
            </a:pPr>
            <a:r>
              <a:rPr lang="en-IN" sz="1800" dirty="0"/>
              <a:t>Collect and process the information used to calculate the inventory and cost of goods sold values that appear in organization’s financials</a:t>
            </a:r>
          </a:p>
        </p:txBody>
      </p:sp>
      <p:sp>
        <p:nvSpPr>
          <p:cNvPr id="3" name="Platshållare för bildnummer 2">
            <a:extLst>
              <a:ext uri="{FF2B5EF4-FFF2-40B4-BE49-F238E27FC236}">
                <a16:creationId xmlns:a16="http://schemas.microsoft.com/office/drawing/2014/main" id="{44394864-86BA-0642-8966-1BBA147B2057}"/>
              </a:ext>
            </a:extLst>
          </p:cNvPr>
          <p:cNvSpPr>
            <a:spLocks noGrp="1"/>
          </p:cNvSpPr>
          <p:nvPr>
            <p:ph type="sldNum" sz="quarter" idx="12"/>
          </p:nvPr>
        </p:nvSpPr>
        <p:spPr/>
        <p:txBody>
          <a:bodyPr/>
          <a:lstStyle/>
          <a:p>
            <a:fld id="{200B2350-5261-4F5C-9DF5-EF0D264FC8D2}" type="slidenum">
              <a:rPr lang="en-US" smtClean="0"/>
              <a:t>39</a:t>
            </a:fld>
            <a:endParaRPr lang="en-US" dirty="0"/>
          </a:p>
        </p:txBody>
      </p:sp>
    </p:spTree>
    <p:extLst>
      <p:ext uri="{BB962C8B-B14F-4D97-AF65-F5344CB8AC3E}">
        <p14:creationId xmlns:p14="http://schemas.microsoft.com/office/powerpoint/2010/main" val="55913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762E45-D606-E745-B62D-427F92813317}"/>
              </a:ext>
            </a:extLst>
          </p:cNvPr>
          <p:cNvSpPr>
            <a:spLocks noGrp="1"/>
          </p:cNvSpPr>
          <p:nvPr>
            <p:ph type="title"/>
          </p:nvPr>
        </p:nvSpPr>
        <p:spPr/>
        <p:txBody>
          <a:bodyPr/>
          <a:lstStyle/>
          <a:p>
            <a:r>
              <a:rPr lang="sv-SE" dirty="0"/>
              <a:t>ERP - </a:t>
            </a:r>
            <a:r>
              <a:rPr lang="sv-SE" dirty="0" err="1"/>
              <a:t>Development</a:t>
            </a:r>
            <a:endParaRPr lang="sv-SE" dirty="0"/>
          </a:p>
        </p:txBody>
      </p:sp>
      <p:pic>
        <p:nvPicPr>
          <p:cNvPr id="5" name="Platshållare för innehåll 4">
            <a:extLst>
              <a:ext uri="{FF2B5EF4-FFF2-40B4-BE49-F238E27FC236}">
                <a16:creationId xmlns:a16="http://schemas.microsoft.com/office/drawing/2014/main" id="{238E2513-7DB0-0B48-AA10-4A28B3B74BCF}"/>
              </a:ext>
            </a:extLst>
          </p:cNvPr>
          <p:cNvPicPr>
            <a:picLocks noGrp="1" noChangeAspect="1"/>
          </p:cNvPicPr>
          <p:nvPr>
            <p:ph idx="1"/>
          </p:nvPr>
        </p:nvPicPr>
        <p:blipFill>
          <a:blip r:embed="rId2"/>
          <a:stretch>
            <a:fillRect/>
          </a:stretch>
        </p:blipFill>
        <p:spPr>
          <a:xfrm>
            <a:off x="729620" y="2075136"/>
            <a:ext cx="8162860" cy="3408925"/>
          </a:xfrm>
        </p:spPr>
      </p:pic>
      <p:sp>
        <p:nvSpPr>
          <p:cNvPr id="3" name="Platshållare för sidfot 2">
            <a:extLst>
              <a:ext uri="{FF2B5EF4-FFF2-40B4-BE49-F238E27FC236}">
                <a16:creationId xmlns:a16="http://schemas.microsoft.com/office/drawing/2014/main" id="{29229B86-A568-9E43-A31C-A98AD0BD0800}"/>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3AD7F48C-780F-D84F-843D-8419010D0CA2}"/>
              </a:ext>
            </a:extLst>
          </p:cNvPr>
          <p:cNvSpPr>
            <a:spLocks noGrp="1"/>
          </p:cNvSpPr>
          <p:nvPr>
            <p:ph type="sldNum" sz="quarter" idx="12"/>
          </p:nvPr>
        </p:nvSpPr>
        <p:spPr/>
        <p:txBody>
          <a:bodyPr/>
          <a:lstStyle/>
          <a:p>
            <a:fld id="{36053086-40E5-4673-9B4A-FC81B10CE5DE}" type="slidenum">
              <a:rPr lang="sv-SE" smtClean="0"/>
              <a:t>4</a:t>
            </a:fld>
            <a:endParaRPr lang="sv-SE"/>
          </a:p>
        </p:txBody>
      </p:sp>
    </p:spTree>
    <p:extLst>
      <p:ext uri="{BB962C8B-B14F-4D97-AF65-F5344CB8AC3E}">
        <p14:creationId xmlns:p14="http://schemas.microsoft.com/office/powerpoint/2010/main" val="839354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5CEE16-A8BA-794E-B2D3-2CD2C6FD304C}"/>
              </a:ext>
            </a:extLst>
          </p:cNvPr>
          <p:cNvSpPr>
            <a:spLocks noGrp="1"/>
          </p:cNvSpPr>
          <p:nvPr>
            <p:ph type="title"/>
          </p:nvPr>
        </p:nvSpPr>
        <p:spPr/>
        <p:txBody>
          <a:bodyPr/>
          <a:lstStyle/>
          <a:p>
            <a:r>
              <a:rPr lang="sv-SE" sz="2700" dirty="0"/>
              <a:t>ERP – old and new?</a:t>
            </a:r>
          </a:p>
        </p:txBody>
      </p:sp>
      <p:pic>
        <p:nvPicPr>
          <p:cNvPr id="6" name="Platshållare för innehåll 5">
            <a:extLst>
              <a:ext uri="{FF2B5EF4-FFF2-40B4-BE49-F238E27FC236}">
                <a16:creationId xmlns:a16="http://schemas.microsoft.com/office/drawing/2014/main" id="{5FD29E3F-7C1A-4446-8467-7BA151ED887A}"/>
              </a:ext>
            </a:extLst>
          </p:cNvPr>
          <p:cNvPicPr>
            <a:picLocks noGrp="1" noChangeAspect="1"/>
          </p:cNvPicPr>
          <p:nvPr>
            <p:ph sz="half" idx="1"/>
          </p:nvPr>
        </p:nvPicPr>
        <p:blipFill>
          <a:blip r:embed="rId2"/>
          <a:stretch>
            <a:fillRect/>
          </a:stretch>
        </p:blipFill>
        <p:spPr>
          <a:xfrm>
            <a:off x="126704" y="2171866"/>
            <a:ext cx="4402440" cy="2931104"/>
          </a:xfrm>
        </p:spPr>
      </p:pic>
      <p:pic>
        <p:nvPicPr>
          <p:cNvPr id="8" name="Platshållare för innehåll 7">
            <a:extLst>
              <a:ext uri="{FF2B5EF4-FFF2-40B4-BE49-F238E27FC236}">
                <a16:creationId xmlns:a16="http://schemas.microsoft.com/office/drawing/2014/main" id="{B4D2E824-A138-E044-9492-8C5B70854DCD}"/>
              </a:ext>
            </a:extLst>
          </p:cNvPr>
          <p:cNvPicPr>
            <a:picLocks noGrp="1" noChangeAspect="1"/>
          </p:cNvPicPr>
          <p:nvPr>
            <p:ph sz="half" idx="2"/>
          </p:nvPr>
        </p:nvPicPr>
        <p:blipFill>
          <a:blip r:embed="rId3"/>
          <a:stretch>
            <a:fillRect/>
          </a:stretch>
        </p:blipFill>
        <p:spPr>
          <a:xfrm>
            <a:off x="4614858" y="2125437"/>
            <a:ext cx="3899980" cy="2977532"/>
          </a:xfrm>
        </p:spPr>
      </p:pic>
      <p:sp>
        <p:nvSpPr>
          <p:cNvPr id="3" name="Platshållare för sidfot 2">
            <a:extLst>
              <a:ext uri="{FF2B5EF4-FFF2-40B4-BE49-F238E27FC236}">
                <a16:creationId xmlns:a16="http://schemas.microsoft.com/office/drawing/2014/main" id="{D5C9D3B1-3B3B-CC41-A672-E51A84FF6073}"/>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516A80EE-B874-0145-BABC-02A2B28AAB41}"/>
              </a:ext>
            </a:extLst>
          </p:cNvPr>
          <p:cNvSpPr>
            <a:spLocks noGrp="1"/>
          </p:cNvSpPr>
          <p:nvPr>
            <p:ph type="sldNum" sz="quarter" idx="12"/>
          </p:nvPr>
        </p:nvSpPr>
        <p:spPr/>
        <p:txBody>
          <a:bodyPr/>
          <a:lstStyle/>
          <a:p>
            <a:fld id="{36053086-40E5-4673-9B4A-FC81B10CE5DE}" type="slidenum">
              <a:rPr lang="sv-SE" smtClean="0"/>
              <a:t>5</a:t>
            </a:fld>
            <a:endParaRPr lang="sv-SE"/>
          </a:p>
        </p:txBody>
      </p:sp>
    </p:spTree>
    <p:extLst>
      <p:ext uri="{BB962C8B-B14F-4D97-AF65-F5344CB8AC3E}">
        <p14:creationId xmlns:p14="http://schemas.microsoft.com/office/powerpoint/2010/main" val="174348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FB925D-C0D0-C340-9D86-7D0F5182A37E}"/>
              </a:ext>
            </a:extLst>
          </p:cNvPr>
          <p:cNvSpPr>
            <a:spLocks noGrp="1"/>
          </p:cNvSpPr>
          <p:nvPr>
            <p:ph type="title"/>
          </p:nvPr>
        </p:nvSpPr>
        <p:spPr/>
        <p:txBody>
          <a:bodyPr/>
          <a:lstStyle/>
          <a:p>
            <a:r>
              <a:rPr lang="sv-SE" sz="2700" dirty="0"/>
              <a:t>The Information </a:t>
            </a:r>
            <a:r>
              <a:rPr lang="sv-SE" sz="2700" dirty="0" err="1"/>
              <a:t>Backbone</a:t>
            </a:r>
            <a:r>
              <a:rPr lang="sv-SE" sz="2700" dirty="0"/>
              <a:t> – </a:t>
            </a:r>
            <a:r>
              <a:rPr lang="sv-SE" sz="2700" b="1" dirty="0"/>
              <a:t>E</a:t>
            </a:r>
            <a:r>
              <a:rPr lang="sv-SE" sz="2700" dirty="0"/>
              <a:t>nterprise </a:t>
            </a:r>
            <a:r>
              <a:rPr lang="sv-SE" sz="2700" b="1" dirty="0" err="1"/>
              <a:t>R</a:t>
            </a:r>
            <a:r>
              <a:rPr lang="sv-SE" sz="2700" dirty="0" err="1"/>
              <a:t>esource</a:t>
            </a:r>
            <a:r>
              <a:rPr lang="sv-SE" sz="2700" dirty="0"/>
              <a:t> </a:t>
            </a:r>
            <a:r>
              <a:rPr lang="sv-SE" sz="2700" b="1" dirty="0"/>
              <a:t>P</a:t>
            </a:r>
            <a:r>
              <a:rPr lang="sv-SE" sz="2700" dirty="0"/>
              <a:t>lanning</a:t>
            </a:r>
          </a:p>
        </p:txBody>
      </p:sp>
      <p:pic>
        <p:nvPicPr>
          <p:cNvPr id="5" name="Platshållare för innehåll 4">
            <a:extLst>
              <a:ext uri="{FF2B5EF4-FFF2-40B4-BE49-F238E27FC236}">
                <a16:creationId xmlns:a16="http://schemas.microsoft.com/office/drawing/2014/main" id="{A6F6275C-154D-7348-8D5C-362E96EA5B5E}"/>
              </a:ext>
            </a:extLst>
          </p:cNvPr>
          <p:cNvPicPr>
            <a:picLocks noGrp="1" noChangeAspect="1"/>
          </p:cNvPicPr>
          <p:nvPr>
            <p:ph idx="1"/>
          </p:nvPr>
        </p:nvPicPr>
        <p:blipFill>
          <a:blip r:embed="rId2"/>
          <a:stretch>
            <a:fillRect/>
          </a:stretch>
        </p:blipFill>
        <p:spPr>
          <a:xfrm>
            <a:off x="765808" y="2226626"/>
            <a:ext cx="8198680" cy="3263078"/>
          </a:xfrm>
        </p:spPr>
      </p:pic>
      <p:sp>
        <p:nvSpPr>
          <p:cNvPr id="3" name="Platshållare för sidfot 2">
            <a:extLst>
              <a:ext uri="{FF2B5EF4-FFF2-40B4-BE49-F238E27FC236}">
                <a16:creationId xmlns:a16="http://schemas.microsoft.com/office/drawing/2014/main" id="{509AD5DC-51D7-F541-A491-0D8F33726F57}"/>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02A81485-7A93-0946-B952-C35D27366651}"/>
              </a:ext>
            </a:extLst>
          </p:cNvPr>
          <p:cNvSpPr>
            <a:spLocks noGrp="1"/>
          </p:cNvSpPr>
          <p:nvPr>
            <p:ph type="sldNum" sz="quarter" idx="12"/>
          </p:nvPr>
        </p:nvSpPr>
        <p:spPr/>
        <p:txBody>
          <a:bodyPr/>
          <a:lstStyle/>
          <a:p>
            <a:fld id="{36053086-40E5-4673-9B4A-FC81B10CE5DE}" type="slidenum">
              <a:rPr lang="sv-SE" smtClean="0"/>
              <a:t>6</a:t>
            </a:fld>
            <a:endParaRPr lang="sv-SE"/>
          </a:p>
        </p:txBody>
      </p:sp>
    </p:spTree>
    <p:extLst>
      <p:ext uri="{BB962C8B-B14F-4D97-AF65-F5344CB8AC3E}">
        <p14:creationId xmlns:p14="http://schemas.microsoft.com/office/powerpoint/2010/main" val="259555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8A62ED-5B03-124F-BC12-6EF0FA2EFB96}"/>
              </a:ext>
            </a:extLst>
          </p:cNvPr>
          <p:cNvSpPr>
            <a:spLocks noGrp="1"/>
          </p:cNvSpPr>
          <p:nvPr>
            <p:ph type="title"/>
          </p:nvPr>
        </p:nvSpPr>
        <p:spPr/>
        <p:txBody>
          <a:bodyPr/>
          <a:lstStyle/>
          <a:p>
            <a:r>
              <a:rPr lang="sv-SE" sz="2700" dirty="0"/>
              <a:t>3.5 ERP – </a:t>
            </a:r>
            <a:r>
              <a:rPr lang="sv-SE" sz="2700" dirty="0" err="1"/>
              <a:t>Modules</a:t>
            </a:r>
            <a:r>
              <a:rPr lang="sv-SE" sz="2700" dirty="0"/>
              <a:t> – </a:t>
            </a:r>
            <a:r>
              <a:rPr lang="sv-SE" sz="2700" dirty="0" err="1"/>
              <a:t>Based</a:t>
            </a:r>
            <a:r>
              <a:rPr lang="sv-SE" sz="2700" dirty="0"/>
              <a:t> on </a:t>
            </a:r>
            <a:r>
              <a:rPr lang="sv-SE" sz="2700" dirty="0" err="1"/>
              <a:t>modules</a:t>
            </a:r>
            <a:r>
              <a:rPr lang="sv-SE" sz="2700" dirty="0"/>
              <a:t> and </a:t>
            </a:r>
            <a:r>
              <a:rPr lang="sv-SE" sz="2700" b="1" dirty="0"/>
              <a:t>Integration</a:t>
            </a:r>
          </a:p>
        </p:txBody>
      </p:sp>
      <p:pic>
        <p:nvPicPr>
          <p:cNvPr id="5" name="Platshållare för innehåll 4">
            <a:extLst>
              <a:ext uri="{FF2B5EF4-FFF2-40B4-BE49-F238E27FC236}">
                <a16:creationId xmlns:a16="http://schemas.microsoft.com/office/drawing/2014/main" id="{18BD6682-8300-4941-B679-E4DD76CA5773}"/>
              </a:ext>
            </a:extLst>
          </p:cNvPr>
          <p:cNvPicPr>
            <a:picLocks noGrp="1" noChangeAspect="1"/>
          </p:cNvPicPr>
          <p:nvPr>
            <p:ph idx="1"/>
          </p:nvPr>
        </p:nvPicPr>
        <p:blipFill>
          <a:blip r:embed="rId2"/>
          <a:stretch>
            <a:fillRect/>
          </a:stretch>
        </p:blipFill>
        <p:spPr>
          <a:xfrm>
            <a:off x="879462" y="2125436"/>
            <a:ext cx="7385077" cy="3571875"/>
          </a:xfrm>
        </p:spPr>
      </p:pic>
      <p:sp>
        <p:nvSpPr>
          <p:cNvPr id="3" name="Platshållare för sidfot 2">
            <a:extLst>
              <a:ext uri="{FF2B5EF4-FFF2-40B4-BE49-F238E27FC236}">
                <a16:creationId xmlns:a16="http://schemas.microsoft.com/office/drawing/2014/main" id="{9EE53CE3-CB40-E24A-9E45-474E3AF380E4}"/>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38DDA245-AC1D-A940-961B-6C1A53FB4F87}"/>
              </a:ext>
            </a:extLst>
          </p:cNvPr>
          <p:cNvSpPr>
            <a:spLocks noGrp="1"/>
          </p:cNvSpPr>
          <p:nvPr>
            <p:ph type="sldNum" sz="quarter" idx="12"/>
          </p:nvPr>
        </p:nvSpPr>
        <p:spPr/>
        <p:txBody>
          <a:bodyPr/>
          <a:lstStyle/>
          <a:p>
            <a:fld id="{36053086-40E5-4673-9B4A-FC81B10CE5DE}" type="slidenum">
              <a:rPr lang="sv-SE" smtClean="0"/>
              <a:t>7</a:t>
            </a:fld>
            <a:endParaRPr lang="sv-SE"/>
          </a:p>
        </p:txBody>
      </p:sp>
    </p:spTree>
    <p:extLst>
      <p:ext uri="{BB962C8B-B14F-4D97-AF65-F5344CB8AC3E}">
        <p14:creationId xmlns:p14="http://schemas.microsoft.com/office/powerpoint/2010/main" val="894862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94065" y="1004209"/>
            <a:ext cx="6172200" cy="759278"/>
          </a:xfrm>
        </p:spPr>
        <p:txBody>
          <a:bodyPr>
            <a:noAutofit/>
          </a:bodyPr>
          <a:lstStyle/>
          <a:p>
            <a:r>
              <a:rPr lang="en-US" sz="2700" dirty="0"/>
              <a:t>Enterprise Resource Planning (</a:t>
            </a:r>
            <a:r>
              <a:rPr lang="en-US" sz="2700" spc="-300" dirty="0"/>
              <a:t>E R </a:t>
            </a:r>
            <a:r>
              <a:rPr lang="en-US" sz="2700" dirty="0"/>
              <a:t>P) Systems</a:t>
            </a:r>
            <a:endParaRPr lang="en-IN" sz="2700" dirty="0"/>
          </a:p>
        </p:txBody>
      </p:sp>
      <p:sp>
        <p:nvSpPr>
          <p:cNvPr id="2" name="Content Placeholder 1"/>
          <p:cNvSpPr>
            <a:spLocks noGrp="1"/>
          </p:cNvSpPr>
          <p:nvPr>
            <p:ph idx="13"/>
          </p:nvPr>
        </p:nvSpPr>
        <p:spPr>
          <a:xfrm>
            <a:off x="1485900" y="1885950"/>
            <a:ext cx="6172200" cy="2457450"/>
          </a:xfrm>
        </p:spPr>
        <p:txBody>
          <a:bodyPr/>
          <a:lstStyle/>
          <a:p>
            <a:pPr>
              <a:buSzPts val="2400"/>
            </a:pPr>
            <a:r>
              <a:rPr lang="en-IN" sz="1800" dirty="0"/>
              <a:t>Integrates </a:t>
            </a:r>
            <a:r>
              <a:rPr lang="en-IN" sz="1800" b="1" dirty="0"/>
              <a:t>activities from the entire organization </a:t>
            </a:r>
          </a:p>
          <a:p>
            <a:pPr lvl="1">
              <a:spcBef>
                <a:spcPts val="1125"/>
              </a:spcBef>
              <a:buSzPts val="2400"/>
            </a:pPr>
            <a:r>
              <a:rPr lang="en-IN" sz="1800" dirty="0"/>
              <a:t>Revenue Cycle</a:t>
            </a:r>
          </a:p>
          <a:p>
            <a:pPr lvl="1">
              <a:spcBef>
                <a:spcPts val="1125"/>
              </a:spcBef>
              <a:buSzPts val="2400"/>
            </a:pPr>
            <a:r>
              <a:rPr lang="en-IN" sz="1800" b="1" dirty="0"/>
              <a:t>Expenditure Cycle</a:t>
            </a:r>
          </a:p>
          <a:p>
            <a:pPr lvl="1">
              <a:spcBef>
                <a:spcPts val="1125"/>
              </a:spcBef>
              <a:buSzPts val="2400"/>
            </a:pPr>
            <a:r>
              <a:rPr lang="en-IN" sz="1800" b="1" dirty="0"/>
              <a:t>Production Cycle</a:t>
            </a:r>
          </a:p>
          <a:p>
            <a:pPr lvl="1">
              <a:spcBef>
                <a:spcPts val="1125"/>
              </a:spcBef>
              <a:buSzPts val="2400"/>
            </a:pPr>
            <a:r>
              <a:rPr lang="en-IN" sz="1800" dirty="0"/>
              <a:t>H/R Payroll Cycle</a:t>
            </a:r>
          </a:p>
          <a:p>
            <a:pPr lvl="1">
              <a:spcBef>
                <a:spcPts val="1125"/>
              </a:spcBef>
              <a:buSzPts val="2400"/>
            </a:pPr>
            <a:r>
              <a:rPr lang="en-IN" sz="1800" dirty="0"/>
              <a:t>General Ledger and Reporting System</a:t>
            </a:r>
          </a:p>
        </p:txBody>
      </p:sp>
      <p:sp>
        <p:nvSpPr>
          <p:cNvPr id="3" name="Platshållare för bildnummer 2">
            <a:extLst>
              <a:ext uri="{FF2B5EF4-FFF2-40B4-BE49-F238E27FC236}">
                <a16:creationId xmlns:a16="http://schemas.microsoft.com/office/drawing/2014/main" id="{13C7ACA8-1811-E843-9C6B-EBE29E47B4F4}"/>
              </a:ext>
            </a:extLst>
          </p:cNvPr>
          <p:cNvSpPr>
            <a:spLocks noGrp="1"/>
          </p:cNvSpPr>
          <p:nvPr>
            <p:ph type="sldNum" sz="quarter" idx="12"/>
          </p:nvPr>
        </p:nvSpPr>
        <p:spPr/>
        <p:txBody>
          <a:bodyPr/>
          <a:lstStyle/>
          <a:p>
            <a:fld id="{200B2350-5261-4F5C-9DF5-EF0D264FC8D2}" type="slidenum">
              <a:rPr lang="en-US" smtClean="0"/>
              <a:t>8</a:t>
            </a:fld>
            <a:endParaRPr lang="en-US" dirty="0"/>
          </a:p>
        </p:txBody>
      </p:sp>
    </p:spTree>
    <p:extLst>
      <p:ext uri="{BB962C8B-B14F-4D97-AF65-F5344CB8AC3E}">
        <p14:creationId xmlns:p14="http://schemas.microsoft.com/office/powerpoint/2010/main" val="293085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07704" y="548680"/>
            <a:ext cx="5750396" cy="838369"/>
          </a:xfrm>
        </p:spPr>
        <p:txBody>
          <a:bodyPr anchor="ctr">
            <a:noAutofit/>
          </a:bodyPr>
          <a:lstStyle/>
          <a:p>
            <a:r>
              <a:rPr lang="en-IN" sz="3200" dirty="0"/>
              <a:t>Remember: Data Storage!</a:t>
            </a:r>
          </a:p>
        </p:txBody>
      </p:sp>
      <p:sp>
        <p:nvSpPr>
          <p:cNvPr id="2" name="Content Placeholder 1"/>
          <p:cNvSpPr>
            <a:spLocks noGrp="1"/>
          </p:cNvSpPr>
          <p:nvPr>
            <p:ph idx="1"/>
          </p:nvPr>
        </p:nvSpPr>
        <p:spPr>
          <a:xfrm>
            <a:off x="1485900" y="1520428"/>
            <a:ext cx="6172200" cy="2504532"/>
          </a:xfrm>
        </p:spPr>
        <p:txBody>
          <a:bodyPr/>
          <a:lstStyle/>
          <a:p>
            <a:pPr>
              <a:spcBef>
                <a:spcPts val="0"/>
              </a:spcBef>
              <a:buSzPct val="100000"/>
            </a:pPr>
            <a:r>
              <a:rPr lang="en-IN" sz="1800" dirty="0"/>
              <a:t>Important to understand how data is organized </a:t>
            </a:r>
          </a:p>
          <a:p>
            <a:pPr lvl="1">
              <a:buSzPct val="100000"/>
            </a:pPr>
            <a:r>
              <a:rPr lang="en-IN" sz="1800" b="1" dirty="0"/>
              <a:t>Chart of accounts</a:t>
            </a:r>
          </a:p>
          <a:p>
            <a:pPr lvl="2">
              <a:buSzPct val="100000"/>
            </a:pPr>
            <a:r>
              <a:rPr lang="en-IN" sz="1800" dirty="0"/>
              <a:t>Coding schemas that are well thought out to anticipate management needs are most efficient and effective</a:t>
            </a:r>
          </a:p>
          <a:p>
            <a:pPr lvl="1">
              <a:buSzPct val="100000"/>
            </a:pPr>
            <a:r>
              <a:rPr lang="en-IN" sz="1800" b="1" dirty="0"/>
              <a:t>Transaction journals </a:t>
            </a:r>
            <a:r>
              <a:rPr lang="en-IN" sz="1800" dirty="0"/>
              <a:t>(e.g., Sales)</a:t>
            </a:r>
          </a:p>
          <a:p>
            <a:pPr lvl="1">
              <a:buSzPct val="100000"/>
            </a:pPr>
            <a:r>
              <a:rPr lang="en-IN" sz="1800" b="1" dirty="0"/>
              <a:t>Subsidiary ledgers </a:t>
            </a:r>
            <a:r>
              <a:rPr lang="en-IN" sz="1800" dirty="0"/>
              <a:t>(e.g., Accounts receivable)</a:t>
            </a:r>
          </a:p>
          <a:p>
            <a:pPr lvl="1">
              <a:buSzPct val="100000"/>
            </a:pPr>
            <a:r>
              <a:rPr lang="en-IN" sz="1800" b="1" dirty="0"/>
              <a:t>General ledger</a:t>
            </a:r>
          </a:p>
        </p:txBody>
      </p:sp>
      <p:sp>
        <p:nvSpPr>
          <p:cNvPr id="3" name="Content Placeholder 2"/>
          <p:cNvSpPr>
            <a:spLocks noGrp="1"/>
          </p:cNvSpPr>
          <p:nvPr>
            <p:ph idx="13"/>
          </p:nvPr>
        </p:nvSpPr>
        <p:spPr>
          <a:xfrm>
            <a:off x="1485900" y="4437112"/>
            <a:ext cx="6172200" cy="1008112"/>
          </a:xfrm>
        </p:spPr>
        <p:txBody>
          <a:bodyPr>
            <a:normAutofit/>
          </a:bodyPr>
          <a:lstStyle/>
          <a:p>
            <a:pPr marL="300038" lvl="2" indent="0">
              <a:spcBef>
                <a:spcPts val="1125"/>
              </a:spcBef>
              <a:buNone/>
            </a:pPr>
            <a:r>
              <a:rPr lang="en-IN" sz="1800" dirty="0"/>
              <a:t>Note: With the above, </a:t>
            </a:r>
            <a:r>
              <a:rPr lang="en-IN" sz="1800" b="1" dirty="0"/>
              <a:t>one can trace the path of the transaction </a:t>
            </a:r>
            <a:r>
              <a:rPr lang="en-IN" sz="1800" dirty="0"/>
              <a:t>(audit trail)</a:t>
            </a:r>
          </a:p>
        </p:txBody>
      </p:sp>
      <p:sp>
        <p:nvSpPr>
          <p:cNvPr id="4" name="Platshållare för bildnummer 3">
            <a:extLst>
              <a:ext uri="{FF2B5EF4-FFF2-40B4-BE49-F238E27FC236}">
                <a16:creationId xmlns:a16="http://schemas.microsoft.com/office/drawing/2014/main" id="{CA165457-B0FF-254E-A01F-DADD7A894DA2}"/>
              </a:ext>
            </a:extLst>
          </p:cNvPr>
          <p:cNvSpPr>
            <a:spLocks noGrp="1"/>
          </p:cNvSpPr>
          <p:nvPr>
            <p:ph type="sldNum" sz="quarter" idx="12"/>
          </p:nvPr>
        </p:nvSpPr>
        <p:spPr/>
        <p:txBody>
          <a:bodyPr/>
          <a:lstStyle/>
          <a:p>
            <a:fld id="{200B2350-5261-4F5C-9DF5-EF0D264FC8D2}" type="slidenum">
              <a:rPr lang="en-US" smtClean="0"/>
              <a:t>9</a:t>
            </a:fld>
            <a:endParaRPr lang="en-US" dirty="0"/>
          </a:p>
        </p:txBody>
      </p:sp>
    </p:spTree>
    <p:extLst>
      <p:ext uri="{BB962C8B-B14F-4D97-AF65-F5344CB8AC3E}">
        <p14:creationId xmlns:p14="http://schemas.microsoft.com/office/powerpoint/2010/main" val="4006152328"/>
      </p:ext>
    </p:extLst>
  </p:cSld>
  <p:clrMapOvr>
    <a:masterClrMapping/>
  </p:clrMapOvr>
</p:sld>
</file>

<file path=ppt/theme/theme1.xml><?xml version="1.0" encoding="utf-8"?>
<a:theme xmlns:a="http://schemas.openxmlformats.org/drawingml/2006/main" name="Universitetets mall">
  <a:themeElements>
    <a:clrScheme name="PresentationAW.pot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AW.potx">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Berling" pitchFamily="18"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Berling" pitchFamily="18" charset="0"/>
            <a:ea typeface="ＭＳ Ｐゴシック" charset="-128"/>
          </a:defRPr>
        </a:defPPr>
      </a:lstStyle>
    </a:lnDef>
  </a:objectDefaults>
  <a:extraClrSchemeLst>
    <a:extraClrScheme>
      <a:clrScheme name="PresentationAW.pot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AW.pot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AW.pot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AW.pot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AW.pot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AW.pot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AW.potx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AW.pot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AW.pot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AW.pot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AW.pot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AW.pot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Universitetets mall</Template>
  <TotalTime>4714</TotalTime>
  <Words>1970</Words>
  <Application>Microsoft Macintosh PowerPoint</Application>
  <PresentationFormat>Bildspel på skärmen (4:3)</PresentationFormat>
  <Paragraphs>322</Paragraphs>
  <Slides>39</Slides>
  <Notes>10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39</vt:i4>
      </vt:variant>
    </vt:vector>
  </HeadingPairs>
  <TitlesOfParts>
    <vt:vector size="45" baseType="lpstr">
      <vt:lpstr>ＭＳ Ｐゴシック</vt:lpstr>
      <vt:lpstr>Arial</vt:lpstr>
      <vt:lpstr>Calibri</vt:lpstr>
      <vt:lpstr>Times New Roman</vt:lpstr>
      <vt:lpstr>Verdana</vt:lpstr>
      <vt:lpstr>Universitetets mall</vt:lpstr>
      <vt:lpstr>Lecture 9. ERP Systems</vt:lpstr>
      <vt:lpstr>Disposition</vt:lpstr>
      <vt:lpstr>The Process</vt:lpstr>
      <vt:lpstr>ERP - Development</vt:lpstr>
      <vt:lpstr>ERP – old and new?</vt:lpstr>
      <vt:lpstr>The Information Backbone – Enterprise Resource Planning</vt:lpstr>
      <vt:lpstr>3.5 ERP – Modules – Based on modules and Integration</vt:lpstr>
      <vt:lpstr>Enterprise Resource Planning (E R P) Systems</vt:lpstr>
      <vt:lpstr>Remember: Data Storage!</vt:lpstr>
      <vt:lpstr>Business Process Diagrams</vt:lpstr>
      <vt:lpstr>Types of Flowcharts</vt:lpstr>
      <vt:lpstr>Example: Figure 3.1 Business Process Diagram Symbols</vt:lpstr>
      <vt:lpstr>Figure 3.2 Business Process Diagram of Payroll Processing at S&amp;S. ACTIVITIE: VERB!</vt:lpstr>
      <vt:lpstr>Figure 3.3 Common Flowcharts Symbols</vt:lpstr>
      <vt:lpstr>General Ledger</vt:lpstr>
      <vt:lpstr>General Ledger &amp; Reporting System</vt:lpstr>
      <vt:lpstr>ONLINE GL &amp; Reports</vt:lpstr>
      <vt:lpstr>Exampel: Expenditure Cycle</vt:lpstr>
      <vt:lpstr>Revenue (”Accounts Receivable”) &amp; Expenditure (”Accounts Payable”).</vt:lpstr>
      <vt:lpstr>Context Diagram Expenditure Cycle: SUPPLIERS/VENDORS </vt:lpstr>
      <vt:lpstr>ERP support EXP Cycle</vt:lpstr>
      <vt:lpstr>DATA FLOW:Ordering,Receiving, Approving, Paying</vt:lpstr>
      <vt:lpstr>MORE DETAILED VIEW. STEP 1. Ordering materials – How?</vt:lpstr>
      <vt:lpstr>STEP 2. Receiving materials</vt:lpstr>
      <vt:lpstr>Production Cycle</vt:lpstr>
      <vt:lpstr>Fundamental: Models : (Product)Calcualtion,  </vt:lpstr>
      <vt:lpstr>Figure 16.1 Context Diagram of the Production Cycle</vt:lpstr>
      <vt:lpstr>Production: 1.Product Design; 2. Planning &amp; Scheduling, 3. Production Operations, 4. Cost Accounting </vt:lpstr>
      <vt:lpstr>Documents! Many…</vt:lpstr>
      <vt:lpstr>ERP &amp; Production Cycle</vt:lpstr>
      <vt:lpstr>ERP: Integrating Production Cycle &amp; Other Cycles (cf. ”first ERP -slide”</vt:lpstr>
      <vt:lpstr>1. Product Design: OUTPUT: Materials (”Bill of Materials”) &amp; ”Steps to Follow”(”Operational List”) Example: Bills of Materials</vt:lpstr>
      <vt:lpstr>Example: Operation List</vt:lpstr>
      <vt:lpstr>2. Planning &amp; Scheduling: Master Production Schedule</vt:lpstr>
      <vt:lpstr>2. Planning and Scheduling</vt:lpstr>
      <vt:lpstr>3. Start: Production Order</vt:lpstr>
      <vt:lpstr> Material Requisition </vt:lpstr>
      <vt:lpstr>Inventory Transfer</vt:lpstr>
      <vt:lpstr>4. Cost Accounting Systems</vt:lpstr>
    </vt:vector>
  </TitlesOfParts>
  <Company>Engelska parken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Josefin Svensson</dc:creator>
  <cp:lastModifiedBy>Microsoft Office-användare</cp:lastModifiedBy>
  <cp:revision>28</cp:revision>
  <dcterms:created xsi:type="dcterms:W3CDTF">2013-08-22T08:31:25Z</dcterms:created>
  <dcterms:modified xsi:type="dcterms:W3CDTF">2023-02-02T06:32:03Z</dcterms:modified>
</cp:coreProperties>
</file>