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637" r:id="rId2"/>
    <p:sldId id="648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286" r:id="rId12"/>
    <p:sldId id="287" r:id="rId13"/>
    <p:sldId id="649" r:id="rId14"/>
    <p:sldId id="650" r:id="rId15"/>
    <p:sldId id="651" r:id="rId16"/>
    <p:sldId id="324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94793"/>
  </p:normalViewPr>
  <p:slideViewPr>
    <p:cSldViewPr>
      <p:cViewPr varScale="1">
        <p:scale>
          <a:sx n="174" d="100"/>
          <a:sy n="174" d="100"/>
        </p:scale>
        <p:origin x="8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23F8E-2D9A-CB4E-B3C7-4ED9A0A2B48F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7E224-3A29-8E49-8F12-00C90BAE7C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47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64230-87A8-0246-8DDD-32EA50D88517}" type="datetime1">
              <a:rPr lang="sv-SE" smtClean="0"/>
              <a:t>2023-02-07</a:t>
            </a:fld>
            <a:endParaRPr lang="sv-S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166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8062664" cy="41148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F02654-C840-8648-B5D9-28F7A499D9AE}" type="datetime1">
              <a:rPr lang="sv-SE" smtClean="0"/>
              <a:t>2023-02-07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3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35EDA-FE73-ED46-A2E9-7DB6EBF3D6E5}" type="datetime1">
              <a:rPr lang="sv-SE" smtClean="0"/>
              <a:t>2023-02-07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1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1C96B-A425-A348-AEB0-253DFA15C5D8}" type="datetime1">
              <a:rPr lang="sv-SE" smtClean="0"/>
              <a:t>2023-02-07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871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B4A77-66C4-ED4C-9FF4-33BDBC317414}" type="datetime1">
              <a:rPr lang="sv-SE" smtClean="0"/>
              <a:t>2023-02-07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3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12768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28256" cy="4114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74EE9E-E1EE-F543-BC4E-EBCA1B3A0E61}" type="datetime1">
              <a:rPr lang="sv-SE" smtClean="0"/>
              <a:t>2023-02-07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965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754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75447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29232-3B0D-5445-989A-5F38D62CD0DF}" type="datetime1">
              <a:rPr lang="sv-SE" smtClean="0"/>
              <a:t>2023-02-07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92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63688" y="609600"/>
            <a:ext cx="6984776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F17A43-A44A-8746-B727-A018CED9CFAC}" type="datetime1">
              <a:rPr lang="sv-SE" smtClean="0"/>
              <a:t>2023-02-07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5080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F1C0-8928-CE4C-85AF-DE9B2BBF8308}" type="datetime1">
              <a:rPr lang="sv-SE" smtClean="0"/>
              <a:t>2023-02-07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62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835696" y="285082"/>
            <a:ext cx="1653880" cy="10556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1AA4-5ADA-694D-A1DB-2D7E83E88497}" type="datetime1">
              <a:rPr lang="sv-SE" smtClean="0"/>
              <a:t>2023-02-07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0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D457F-9065-BB4A-9EDB-EBB883BEE94B}" type="datetime1">
              <a:rPr lang="sv-SE" smtClean="0"/>
              <a:t>2023-02-07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4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294A2A9B-D6C3-7345-BAC8-9A0BB3F61F64}" type="datetime1">
              <a:rPr lang="sv-SE" smtClean="0"/>
              <a:t>2023-02-07</a:t>
            </a:fld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sv-SE"/>
              <a:t>Jan Lindvall 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6053086-40E5-4673-9B4A-FC81B10CE5DE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powertojob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895600" y="1600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rling" pitchFamily="18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sv-SE">
              <a:latin typeface="Arial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ubrik 5">
            <a:extLst>
              <a:ext uri="{FF2B5EF4-FFF2-40B4-BE49-F238E27FC236}">
                <a16:creationId xmlns:a16="http://schemas.microsoft.com/office/drawing/2014/main" id="{10E801BE-D41D-A842-9359-1203A0BA70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v-SE" altLang="sv-SE" sz="4000" dirty="0" err="1"/>
              <a:t>Lecture</a:t>
            </a:r>
            <a:r>
              <a:rPr lang="sv-SE" altLang="sv-SE" sz="4000" dirty="0"/>
              <a:t> 11. Project</a:t>
            </a:r>
            <a:br>
              <a:rPr lang="sv-SE" altLang="sv-SE" sz="4000" dirty="0"/>
            </a:br>
            <a:r>
              <a:rPr lang="sv-SE" altLang="sv-SE" sz="2000" dirty="0" err="1"/>
              <a:t>February</a:t>
            </a:r>
            <a:r>
              <a:rPr lang="sv-SE" altLang="sv-SE" sz="2000" dirty="0"/>
              <a:t> 7, 2023</a:t>
            </a:r>
          </a:p>
        </p:txBody>
      </p:sp>
      <p:sp>
        <p:nvSpPr>
          <p:cNvPr id="30722" name="Underrubrik 6">
            <a:extLst>
              <a:ext uri="{FF2B5EF4-FFF2-40B4-BE49-F238E27FC236}">
                <a16:creationId xmlns:a16="http://schemas.microsoft.com/office/drawing/2014/main" id="{9EDBBB4C-7E91-5043-A15E-8ED06F0E6D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43000" y="4005263"/>
            <a:ext cx="6858000" cy="1252537"/>
          </a:xfrm>
        </p:spPr>
        <p:txBody>
          <a:bodyPr/>
          <a:lstStyle/>
          <a:p>
            <a:endParaRPr lang="sv-SE" altLang="sv-SE" dirty="0"/>
          </a:p>
          <a:p>
            <a:r>
              <a:rPr lang="sv-SE" altLang="sv-SE" sz="2400" dirty="0"/>
              <a:t>Jan Lindvall</a:t>
            </a:r>
          </a:p>
        </p:txBody>
      </p:sp>
      <p:sp>
        <p:nvSpPr>
          <p:cNvPr id="30723" name="Platshållare för sidfot 3">
            <a:extLst>
              <a:ext uri="{FF2B5EF4-FFF2-40B4-BE49-F238E27FC236}">
                <a16:creationId xmlns:a16="http://schemas.microsoft.com/office/drawing/2014/main" id="{4F215EA7-53FF-2D4A-92FF-5AE0A3F58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sv-SE" sz="1400" b="0"/>
              <a:t>Jan Lindvall  2023</a:t>
            </a:r>
          </a:p>
        </p:txBody>
      </p:sp>
      <p:sp>
        <p:nvSpPr>
          <p:cNvPr id="30724" name="Platshållare för bildnummer 4">
            <a:extLst>
              <a:ext uri="{FF2B5EF4-FFF2-40B4-BE49-F238E27FC236}">
                <a16:creationId xmlns:a16="http://schemas.microsoft.com/office/drawing/2014/main" id="{43702FAE-9E86-684B-82F3-65B6B00B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1BDFEC-5E3C-1A45-B8AF-6B9AFBB41066}" type="slidenum">
              <a:rPr lang="en-GB" altLang="sv-SE" sz="1400" b="0" smtClean="0"/>
              <a:pPr/>
              <a:t>1</a:t>
            </a:fld>
            <a:endParaRPr lang="en-GB" altLang="sv-SE" sz="1400" b="0"/>
          </a:p>
        </p:txBody>
      </p:sp>
    </p:spTree>
    <p:extLst>
      <p:ext uri="{BB962C8B-B14F-4D97-AF65-F5344CB8AC3E}">
        <p14:creationId xmlns:p14="http://schemas.microsoft.com/office/powerpoint/2010/main" val="419424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Unknown</a:t>
            </a:r>
            <a:r>
              <a:rPr lang="sv-SE" dirty="0"/>
              <a:t> business </a:t>
            </a:r>
            <a:r>
              <a:rPr lang="sv-SE" dirty="0" err="1"/>
              <a:t>results</a:t>
            </a:r>
            <a:endParaRPr lang="sv-SE" dirty="0"/>
          </a:p>
          <a:p>
            <a:r>
              <a:rPr lang="sv-SE" dirty="0" err="1"/>
              <a:t>Disappointing</a:t>
            </a:r>
            <a:r>
              <a:rPr lang="sv-SE" dirty="0"/>
              <a:t> business </a:t>
            </a:r>
            <a:r>
              <a:rPr lang="sv-SE" dirty="0" err="1"/>
              <a:t>results</a:t>
            </a:r>
            <a:endParaRPr lang="sv-SE" dirty="0"/>
          </a:p>
          <a:p>
            <a:r>
              <a:rPr lang="sv-SE" dirty="0"/>
              <a:t>Fragile human </a:t>
            </a:r>
            <a:r>
              <a:rPr lang="sv-SE" dirty="0" err="1"/>
              <a:t>capital</a:t>
            </a:r>
            <a:endParaRPr lang="sv-SE" dirty="0"/>
          </a:p>
          <a:p>
            <a:r>
              <a:rPr lang="sv-SE" dirty="0"/>
              <a:t>Migration </a:t>
            </a:r>
            <a:r>
              <a:rPr lang="sv-SE" dirty="0" err="1"/>
              <a:t>phase</a:t>
            </a:r>
            <a:r>
              <a:rPr lang="sv-SE" dirty="0"/>
              <a:t> problems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3.1 </a:t>
            </a:r>
            <a:r>
              <a:rPr lang="sv-SE" b="1" dirty="0"/>
              <a:t>Problems</a:t>
            </a:r>
            <a:r>
              <a:rPr lang="sv-SE" dirty="0"/>
              <a:t> in </a:t>
            </a:r>
            <a:r>
              <a:rPr lang="sv-SE" dirty="0" err="1"/>
              <a:t>Onward</a:t>
            </a:r>
            <a:r>
              <a:rPr lang="sv-SE" dirty="0"/>
              <a:t> and </a:t>
            </a:r>
            <a:r>
              <a:rPr lang="sv-SE" dirty="0" err="1"/>
              <a:t>upward</a:t>
            </a:r>
            <a:r>
              <a:rPr lang="sv-SE" dirty="0"/>
              <a:t> </a:t>
            </a:r>
            <a:r>
              <a:rPr lang="sv-SE" dirty="0" err="1"/>
              <a:t>phase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E84ABEF-9A10-B24E-9D7B-85881A5E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5726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-6203" r="-6203"/>
          <a:stretch>
            <a:fillRect/>
          </a:stretch>
        </p:blipFill>
        <p:spPr>
          <a:xfrm>
            <a:off x="1797051" y="2050543"/>
            <a:ext cx="5556250" cy="3401330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What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do?How</a:t>
            </a:r>
            <a:r>
              <a:rPr lang="sv-SE" sz="2800" dirty="0"/>
              <a:t> </a:t>
            </a:r>
            <a:r>
              <a:rPr lang="sv-SE" sz="2800" dirty="0" err="1"/>
              <a:t>to</a:t>
            </a:r>
            <a:r>
              <a:rPr lang="sv-SE" sz="2800" dirty="0"/>
              <a:t> </a:t>
            </a:r>
            <a:r>
              <a:rPr lang="sv-SE" sz="2800" dirty="0" err="1"/>
              <a:t>reduce</a:t>
            </a:r>
            <a:r>
              <a:rPr lang="sv-SE" sz="2800" dirty="0"/>
              <a:t>/</a:t>
            </a:r>
            <a:r>
              <a:rPr lang="sv-SE" sz="2800" dirty="0" err="1"/>
              <a:t>solve</a:t>
            </a:r>
            <a:r>
              <a:rPr lang="sv-SE" sz="2800" dirty="0"/>
              <a:t>? Problems?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85357C-BF18-A342-BC32-9B308557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98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-25123" r="-25123"/>
          <a:stretch>
            <a:fillRect/>
          </a:stretch>
        </p:blipFill>
        <p:spPr>
          <a:xfrm>
            <a:off x="827584" y="1752600"/>
            <a:ext cx="6912768" cy="3699273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Organizational</a:t>
            </a:r>
            <a:r>
              <a:rPr lang="sv-SE" dirty="0"/>
              <a:t> Challenges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7611960-3DB5-9E44-85F0-C9700ABD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920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77F31B-E195-2B43-9097-5A5B9C0EB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Cloud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D67BC98-D247-1343-B4C8-10DD83CC6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58010"/>
            <a:ext cx="8062913" cy="3561179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A3C8025-9ECE-7C47-8D02-D9FDBA948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2C0A58B-7427-B748-8355-FA122BFB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835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DAA22-251C-F847-A5CF-41C0C54D2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4A125D6-4860-CB45-8D93-1D9AD871F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26426"/>
            <a:ext cx="8062913" cy="3624347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B7F345-C861-8E4E-8F5B-8B65E28D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CF1C441-7CB0-AC4B-814C-5B15C183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940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BE0B4-AF24-514A-BAE8-B401DB40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Cloud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5C5F8E-9507-A440-82F7-03009116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From CAPEX to OPEX: </a:t>
            </a:r>
            <a:r>
              <a:rPr lang="sv-SE" dirty="0" err="1"/>
              <a:t>fixed</a:t>
            </a:r>
            <a:r>
              <a:rPr lang="sv-SE" dirty="0"/>
              <a:t> </a:t>
            </a:r>
            <a:r>
              <a:rPr lang="sv-SE" dirty="0" err="1"/>
              <a:t>cost</a:t>
            </a:r>
            <a:r>
              <a:rPr lang="sv-SE" dirty="0"/>
              <a:t> to </a:t>
            </a:r>
            <a:r>
              <a:rPr lang="sv-SE" dirty="0" err="1"/>
              <a:t>variable</a:t>
            </a:r>
            <a:r>
              <a:rPr lang="sv-SE" dirty="0"/>
              <a:t> </a:t>
            </a:r>
            <a:r>
              <a:rPr lang="sv-SE" dirty="0" err="1"/>
              <a:t>cost</a:t>
            </a:r>
            <a:endParaRPr lang="sv-SE" dirty="0"/>
          </a:p>
          <a:p>
            <a:r>
              <a:rPr lang="sv-SE" dirty="0" err="1"/>
              <a:t>Scaling</a:t>
            </a:r>
            <a:r>
              <a:rPr lang="sv-SE" dirty="0"/>
              <a:t> – </a:t>
            </a:r>
            <a:r>
              <a:rPr lang="sv-SE" dirty="0" err="1"/>
              <a:t>Flexibility</a:t>
            </a:r>
            <a:endParaRPr lang="sv-SE" dirty="0"/>
          </a:p>
          <a:p>
            <a:r>
              <a:rPr lang="sv-SE" dirty="0"/>
              <a:t>Access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21F8FD7-486A-244F-8ED1-1E71D7F95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BB83F9D-6269-FC41-9553-B8D96505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9779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54E406C1-11BB-964E-9F11-839189EBD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703" y="1988430"/>
            <a:ext cx="6696744" cy="4022948"/>
          </a:xfrm>
        </p:spPr>
      </p:pic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63C582D-C624-7248-9BB5-9B59867D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AB14734-3401-4643-97FD-147CDE32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Cloud</a:t>
            </a:r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7D144F6F-05AD-FB45-9D9A-6A8B2456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355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BA751-7CEC-D84F-8557-29B445C3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Projects! 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Cost</a:t>
            </a:r>
            <a:r>
              <a:rPr lang="sv-SE" dirty="0"/>
              <a:t>, </a:t>
            </a:r>
            <a:r>
              <a:rPr lang="sv-SE" dirty="0" err="1"/>
              <a:t>Quality</a:t>
            </a:r>
            <a:r>
              <a:rPr lang="sv-SE" dirty="0"/>
              <a:t> and Risk!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0174A6B8-9C3A-8346-80AD-647C0B265E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3" y="1981200"/>
            <a:ext cx="3337294" cy="4114800"/>
          </a:xfrm>
        </p:spPr>
      </p:pic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56D33C68-B556-4247-B873-0E6DCBC107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1837"/>
            <a:ext cx="4027488" cy="2293526"/>
          </a:xfr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B8AEED-80FA-B344-BFD2-1B242DBA5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E4BBC-F3ED-E24B-9A2B-4D80F66C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53086-40E5-4673-9B4A-FC81B10CE5D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6361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A2464DEE-53C7-4648-A7E4-5B67077B7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AN </a:t>
            </a:r>
            <a:r>
              <a:rPr lang="sv-SE" sz="3200" dirty="0" err="1"/>
              <a:t>example</a:t>
            </a:r>
            <a:r>
              <a:rPr lang="sv-SE" sz="3200" dirty="0"/>
              <a:t>: ERP/ES: </a:t>
            </a:r>
            <a:r>
              <a:rPr lang="sv-SE" sz="3200" dirty="0" err="1"/>
              <a:t>Many</a:t>
            </a:r>
            <a:r>
              <a:rPr lang="sv-SE" sz="3200" dirty="0"/>
              <a:t> </a:t>
            </a:r>
            <a:r>
              <a:rPr lang="sv-SE" sz="3200" dirty="0" err="1"/>
              <a:t>stakeholders</a:t>
            </a:r>
            <a:r>
              <a:rPr lang="sv-SE" sz="3200" dirty="0"/>
              <a:t> – different </a:t>
            </a:r>
            <a:r>
              <a:rPr lang="sv-SE" sz="3200" dirty="0" err="1"/>
              <a:t>expectations</a:t>
            </a:r>
            <a:endParaRPr lang="sv-SE" sz="3200" dirty="0"/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107A621-4E6D-3948-BD5F-7CD294274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err="1"/>
              <a:t>Success</a:t>
            </a:r>
            <a:r>
              <a:rPr lang="sv-SE" dirty="0"/>
              <a:t> </a:t>
            </a:r>
            <a:r>
              <a:rPr lang="sv-SE" dirty="0" err="1"/>
              <a:t>viewed</a:t>
            </a:r>
            <a:r>
              <a:rPr lang="sv-SE" dirty="0"/>
              <a:t> in </a:t>
            </a:r>
            <a:r>
              <a:rPr lang="sv-SE" b="1" dirty="0" err="1"/>
              <a:t>technical</a:t>
            </a:r>
            <a:r>
              <a:rPr lang="sv-SE" b="1" dirty="0"/>
              <a:t> terms</a:t>
            </a:r>
            <a:r>
              <a:rPr lang="sv-SE" dirty="0"/>
              <a:t>. </a:t>
            </a:r>
            <a:endParaRPr lang="sv-SE" dirty="0">
              <a:effectLst/>
            </a:endParaRPr>
          </a:p>
          <a:p>
            <a:r>
              <a:rPr lang="sv-SE" dirty="0" err="1"/>
              <a:t>Success</a:t>
            </a:r>
            <a:r>
              <a:rPr lang="sv-SE" dirty="0"/>
              <a:t> </a:t>
            </a:r>
            <a:r>
              <a:rPr lang="sv-SE" dirty="0" err="1"/>
              <a:t>viewed</a:t>
            </a:r>
            <a:r>
              <a:rPr lang="sv-SE" dirty="0"/>
              <a:t> in </a:t>
            </a:r>
            <a:r>
              <a:rPr lang="sv-SE" b="1" dirty="0" err="1"/>
              <a:t>economic</a:t>
            </a:r>
            <a:r>
              <a:rPr lang="sv-SE" b="1" dirty="0"/>
              <a:t>, </a:t>
            </a:r>
            <a:r>
              <a:rPr lang="sv-SE" b="1" dirty="0" err="1"/>
              <a:t>financial</a:t>
            </a:r>
            <a:r>
              <a:rPr lang="sv-SE" b="1" dirty="0"/>
              <a:t> or </a:t>
            </a:r>
            <a:r>
              <a:rPr lang="sv-SE" b="1" dirty="0" err="1"/>
              <a:t>strategic</a:t>
            </a:r>
            <a:r>
              <a:rPr lang="sv-SE" b="1" dirty="0"/>
              <a:t> </a:t>
            </a:r>
            <a:r>
              <a:rPr lang="sv-SE" dirty="0"/>
              <a:t>business terms. </a:t>
            </a:r>
          </a:p>
          <a:p>
            <a:r>
              <a:rPr lang="sv-SE" dirty="0" err="1"/>
              <a:t>Success</a:t>
            </a:r>
            <a:r>
              <a:rPr lang="sv-SE" dirty="0"/>
              <a:t> </a:t>
            </a:r>
            <a:r>
              <a:rPr lang="sv-SE" dirty="0" err="1"/>
              <a:t>viewed</a:t>
            </a:r>
            <a:r>
              <a:rPr lang="sv-SE" dirty="0"/>
              <a:t> in terms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b="1" dirty="0" err="1"/>
              <a:t>smooth</a:t>
            </a:r>
            <a:r>
              <a:rPr lang="sv-SE" b="1" dirty="0"/>
              <a:t> </a:t>
            </a:r>
            <a:r>
              <a:rPr lang="sv-SE" b="1" dirty="0" err="1"/>
              <a:t>running</a:t>
            </a:r>
            <a:r>
              <a:rPr lang="sv-SE" b="1" dirty="0"/>
              <a:t> </a:t>
            </a:r>
            <a:r>
              <a:rPr lang="sv-SE" dirty="0" err="1"/>
              <a:t>of</a:t>
            </a:r>
            <a:r>
              <a:rPr lang="sv-SE" dirty="0"/>
              <a:t> business operations. </a:t>
            </a:r>
            <a:endParaRPr lang="sv-SE" dirty="0">
              <a:effectLst/>
            </a:endParaRPr>
          </a:p>
          <a:p>
            <a:r>
              <a:rPr lang="sv-SE" dirty="0" err="1"/>
              <a:t>Success</a:t>
            </a:r>
            <a:r>
              <a:rPr lang="sv-SE" dirty="0"/>
              <a:t> as </a:t>
            </a:r>
            <a:r>
              <a:rPr lang="sv-SE" b="1" dirty="0" err="1"/>
              <a:t>viewed</a:t>
            </a:r>
            <a:r>
              <a:rPr lang="sv-SE" b="1" dirty="0"/>
              <a:t> by </a:t>
            </a:r>
            <a:r>
              <a:rPr lang="sv-SE" dirty="0"/>
              <a:t>the ERP-</a:t>
            </a:r>
            <a:r>
              <a:rPr lang="sv-SE" dirty="0" err="1"/>
              <a:t>adopting</a:t>
            </a:r>
            <a:r>
              <a:rPr lang="sv-SE" dirty="0"/>
              <a:t> </a:t>
            </a:r>
            <a:r>
              <a:rPr lang="sv-SE" dirty="0" err="1"/>
              <a:t>organization’s</a:t>
            </a:r>
            <a:r>
              <a:rPr lang="sv-SE" dirty="0"/>
              <a:t> managers and </a:t>
            </a:r>
            <a:r>
              <a:rPr lang="sv-SE" dirty="0" err="1"/>
              <a:t>employees</a:t>
            </a:r>
            <a:r>
              <a:rPr lang="sv-SE" dirty="0"/>
              <a:t>. </a:t>
            </a:r>
            <a:endParaRPr lang="sv-SE" dirty="0">
              <a:effectLst/>
            </a:endParaRPr>
          </a:p>
          <a:p>
            <a:r>
              <a:rPr lang="sv-SE" dirty="0" err="1"/>
              <a:t>Success</a:t>
            </a:r>
            <a:r>
              <a:rPr lang="sv-SE" dirty="0"/>
              <a:t> as </a:t>
            </a:r>
            <a:r>
              <a:rPr lang="sv-SE" b="1" dirty="0" err="1"/>
              <a:t>viewed</a:t>
            </a:r>
            <a:r>
              <a:rPr lang="sv-SE" b="1" dirty="0"/>
              <a:t> by </a:t>
            </a:r>
            <a:r>
              <a:rPr lang="sv-SE" dirty="0"/>
              <a:t>the ERP-</a:t>
            </a:r>
            <a:r>
              <a:rPr lang="sv-SE" dirty="0" err="1"/>
              <a:t>adopting</a:t>
            </a:r>
            <a:r>
              <a:rPr lang="sv-SE" dirty="0"/>
              <a:t> </a:t>
            </a:r>
            <a:r>
              <a:rPr lang="sv-SE" dirty="0" err="1"/>
              <a:t>organization’s</a:t>
            </a:r>
            <a:r>
              <a:rPr lang="sv-SE" dirty="0"/>
              <a:t> </a:t>
            </a:r>
            <a:r>
              <a:rPr lang="sv-SE" dirty="0" err="1"/>
              <a:t>customers</a:t>
            </a:r>
            <a:r>
              <a:rPr lang="sv-SE" dirty="0"/>
              <a:t>, </a:t>
            </a:r>
            <a:r>
              <a:rPr lang="sv-SE" dirty="0" err="1"/>
              <a:t>suppliers</a:t>
            </a:r>
            <a:r>
              <a:rPr lang="sv-SE" dirty="0"/>
              <a:t>, and </a:t>
            </a:r>
            <a:r>
              <a:rPr lang="sv-SE" dirty="0" err="1"/>
              <a:t>investors</a:t>
            </a:r>
            <a:r>
              <a:rPr lang="sv-SE" dirty="0"/>
              <a:t>. </a:t>
            </a:r>
            <a:endParaRPr lang="sv-SE" dirty="0">
              <a:effectLst/>
            </a:endParaRPr>
          </a:p>
          <a:p>
            <a:pPr marL="0" indent="0">
              <a:buNone/>
            </a:pPr>
            <a:endParaRPr lang="sv-SE" sz="1400" dirty="0"/>
          </a:p>
          <a:p>
            <a:pPr marL="0" indent="0">
              <a:buNone/>
            </a:pPr>
            <a:r>
              <a:rPr lang="sv-SE" sz="1400" dirty="0"/>
              <a:t>Markus, et al, 2000, Learning from </a:t>
            </a:r>
            <a:r>
              <a:rPr lang="sv-SE" sz="1400" dirty="0" err="1"/>
              <a:t>Adopters</a:t>
            </a:r>
            <a:endParaRPr lang="sv-SE" sz="1400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7B474566-379D-A14D-AD4B-14C72B9A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3589A1D9-A4BE-1F4F-B9CC-BFBBB982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6951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4105C-1964-7F4A-B2B0-D534DAE8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ERP – </a:t>
            </a:r>
            <a:r>
              <a:rPr lang="sv-SE" sz="3200" dirty="0" err="1"/>
              <a:t>projects</a:t>
            </a:r>
            <a:r>
              <a:rPr lang="sv-SE" sz="3200" dirty="0"/>
              <a:t>: Three different </a:t>
            </a:r>
            <a:r>
              <a:rPr lang="sv-SE" sz="3200" dirty="0" err="1"/>
              <a:t>phases</a:t>
            </a:r>
            <a:br>
              <a:rPr lang="sv-SE" dirty="0"/>
            </a:br>
            <a:r>
              <a:rPr lang="sv-SE" sz="2000" dirty="0"/>
              <a:t>Markus, et al, 2000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105DAA-DB1B-7A4C-A92F-9B51EFF30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(1) the </a:t>
            </a:r>
            <a:r>
              <a:rPr lang="sv-SE" b="1" dirty="0" err="1"/>
              <a:t>project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r>
              <a:rPr lang="sv-SE" b="1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ERP software is </a:t>
            </a:r>
            <a:r>
              <a:rPr lang="sv-SE" dirty="0" err="1"/>
              <a:t>configured</a:t>
            </a:r>
            <a:r>
              <a:rPr lang="sv-SE" dirty="0"/>
              <a:t> and </a:t>
            </a:r>
            <a:r>
              <a:rPr lang="sv-SE" dirty="0" err="1"/>
              <a:t>rolled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to the </a:t>
            </a:r>
            <a:r>
              <a:rPr lang="sv-SE" dirty="0" err="1"/>
              <a:t>organization</a:t>
            </a:r>
            <a:r>
              <a:rPr lang="sv-SE" dirty="0"/>
              <a:t>, </a:t>
            </a:r>
          </a:p>
          <a:p>
            <a:pPr marL="0" indent="0">
              <a:buNone/>
            </a:pPr>
            <a:r>
              <a:rPr lang="sv-SE" dirty="0"/>
              <a:t>(2) the </a:t>
            </a:r>
            <a:r>
              <a:rPr lang="sv-SE" b="1" dirty="0" err="1"/>
              <a:t>shakedown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r>
              <a:rPr lang="sv-SE" b="1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makes the </a:t>
            </a:r>
            <a:r>
              <a:rPr lang="sv-SE" dirty="0" err="1"/>
              <a:t>transition</a:t>
            </a:r>
            <a:r>
              <a:rPr lang="sv-SE" dirty="0"/>
              <a:t> from ‘go live’ to ‘normal operations’ </a:t>
            </a:r>
          </a:p>
          <a:p>
            <a:pPr marL="0" indent="0">
              <a:buNone/>
            </a:pPr>
            <a:r>
              <a:rPr lang="sv-SE" dirty="0"/>
              <a:t>(3) the </a:t>
            </a:r>
            <a:r>
              <a:rPr lang="sv-SE" b="1" dirty="0" err="1"/>
              <a:t>onward</a:t>
            </a:r>
            <a:r>
              <a:rPr lang="sv-SE" b="1" dirty="0"/>
              <a:t> and </a:t>
            </a:r>
            <a:r>
              <a:rPr lang="sv-SE" b="1" dirty="0" err="1"/>
              <a:t>upward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r>
              <a:rPr lang="sv-SE" b="1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which</a:t>
            </a:r>
            <a:r>
              <a:rPr lang="sv-SE" dirty="0"/>
              <a:t> the </a:t>
            </a:r>
            <a:r>
              <a:rPr lang="sv-SE" dirty="0" err="1"/>
              <a:t>company</a:t>
            </a:r>
            <a:r>
              <a:rPr lang="sv-SE" dirty="0"/>
              <a:t> </a:t>
            </a:r>
            <a:r>
              <a:rPr lang="sv-SE" dirty="0" err="1"/>
              <a:t>captures</a:t>
            </a:r>
            <a:r>
              <a:rPr lang="sv-SE" dirty="0"/>
              <a:t> the </a:t>
            </a:r>
            <a:r>
              <a:rPr lang="sv-SE" dirty="0" err="1"/>
              <a:t>majority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business </a:t>
            </a:r>
            <a:r>
              <a:rPr lang="sv-SE" dirty="0" err="1"/>
              <a:t>benefits</a:t>
            </a:r>
            <a:r>
              <a:rPr lang="sv-SE" dirty="0"/>
              <a:t> (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any</a:t>
            </a:r>
            <a:r>
              <a:rPr lang="sv-SE" dirty="0"/>
              <a:t>) from the ERP system and plans the </a:t>
            </a:r>
            <a:r>
              <a:rPr lang="sv-SE" dirty="0" err="1"/>
              <a:t>next</a:t>
            </a:r>
            <a:r>
              <a:rPr lang="sv-SE" dirty="0"/>
              <a:t> steps for </a:t>
            </a:r>
            <a:r>
              <a:rPr lang="sv-SE" dirty="0" err="1"/>
              <a:t>technology</a:t>
            </a:r>
            <a:r>
              <a:rPr lang="sv-SE" dirty="0"/>
              <a:t> implementation and business </a:t>
            </a:r>
            <a:r>
              <a:rPr lang="sv-SE" dirty="0" err="1"/>
              <a:t>improvement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804156-3AAB-A845-B003-131AF8D37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7EA6B8F-223E-804E-A775-EE95FA95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60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D91C49-6285-524B-A3F7-AB4CD02E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 </a:t>
            </a:r>
            <a:r>
              <a:rPr lang="sv-SE" dirty="0" err="1"/>
              <a:t>Success</a:t>
            </a:r>
            <a:r>
              <a:rPr lang="sv-SE" dirty="0"/>
              <a:t> in </a:t>
            </a:r>
            <a:r>
              <a:rPr lang="sv-SE" b="1" dirty="0"/>
              <a:t>Project </a:t>
            </a:r>
            <a:r>
              <a:rPr lang="sv-SE" b="1" dirty="0" err="1"/>
              <a:t>Phase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94756F-625E-A449-B8F1-757E45DDA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Project </a:t>
            </a:r>
            <a:r>
              <a:rPr lang="sv-SE" b="1" dirty="0" err="1"/>
              <a:t>cost</a:t>
            </a:r>
            <a:r>
              <a:rPr lang="sv-SE" dirty="0"/>
              <a:t> relative to budget. </a:t>
            </a:r>
            <a:endParaRPr lang="sv-SE" dirty="0">
              <a:effectLst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Project </a:t>
            </a:r>
            <a:r>
              <a:rPr lang="sv-SE" dirty="0" err="1"/>
              <a:t>completion</a:t>
            </a:r>
            <a:r>
              <a:rPr lang="sv-SE" dirty="0"/>
              <a:t> </a:t>
            </a:r>
            <a:r>
              <a:rPr lang="sv-SE" b="1" dirty="0" err="1"/>
              <a:t>time</a:t>
            </a:r>
            <a:r>
              <a:rPr lang="sv-SE" dirty="0"/>
              <a:t> relative to </a:t>
            </a:r>
            <a:r>
              <a:rPr lang="sv-SE" dirty="0" err="1"/>
              <a:t>schedule</a:t>
            </a:r>
            <a:r>
              <a:rPr lang="sv-SE" dirty="0"/>
              <a:t>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Completed</a:t>
            </a:r>
            <a:r>
              <a:rPr lang="sv-SE" dirty="0"/>
              <a:t> and </a:t>
            </a:r>
            <a:r>
              <a:rPr lang="sv-SE" dirty="0" err="1"/>
              <a:t>installed</a:t>
            </a:r>
            <a:r>
              <a:rPr lang="sv-SE" dirty="0"/>
              <a:t> system </a:t>
            </a:r>
            <a:r>
              <a:rPr lang="sv-SE" b="1" dirty="0" err="1"/>
              <a:t>functionality</a:t>
            </a:r>
            <a:r>
              <a:rPr lang="sv-SE" dirty="0"/>
              <a:t> relative to original </a:t>
            </a:r>
            <a:r>
              <a:rPr lang="sv-SE" dirty="0" err="1"/>
              <a:t>project</a:t>
            </a:r>
            <a:r>
              <a:rPr lang="sv-SE" dirty="0"/>
              <a:t> </a:t>
            </a:r>
            <a:r>
              <a:rPr lang="sv-SE" dirty="0" err="1"/>
              <a:t>scope</a:t>
            </a:r>
            <a:r>
              <a:rPr lang="sv-SE" dirty="0"/>
              <a:t>. </a:t>
            </a:r>
            <a:endParaRPr lang="sv-SE" dirty="0">
              <a:effectLst/>
            </a:endParaRP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836378-FAD7-ED46-A2C1-49C907228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CE64DB4-D38D-9043-947A-41E51C10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80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t="-52716" b="-52716"/>
          <a:stretch>
            <a:fillRect/>
          </a:stretch>
        </p:blipFill>
        <p:spPr>
          <a:xfrm>
            <a:off x="827585" y="1916832"/>
            <a:ext cx="6587092" cy="339811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1.1 </a:t>
            </a:r>
            <a:r>
              <a:rPr lang="sv-SE" b="1" dirty="0"/>
              <a:t>Problems</a:t>
            </a:r>
            <a:r>
              <a:rPr lang="sv-SE" dirty="0"/>
              <a:t> in Project </a:t>
            </a:r>
            <a:r>
              <a:rPr lang="sv-SE" dirty="0" err="1"/>
              <a:t>Phase</a:t>
            </a:r>
            <a:r>
              <a:rPr lang="sv-SE" dirty="0"/>
              <a:t> 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F6ACB92-9118-0346-A524-D0FC5BDF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0889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E4BEC-FC7E-984F-A5B7-8DD6B297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 </a:t>
            </a:r>
            <a:r>
              <a:rPr lang="sv-SE" dirty="0" err="1"/>
              <a:t>Success</a:t>
            </a:r>
            <a:r>
              <a:rPr lang="sv-SE" dirty="0"/>
              <a:t> in the </a:t>
            </a:r>
            <a:r>
              <a:rPr lang="sv-SE" b="1" dirty="0" err="1"/>
              <a:t>shakedown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AE3CE3-0BF4-E240-8201-3AFF6B715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Short-term </a:t>
            </a:r>
            <a:r>
              <a:rPr lang="sv-SE" b="1" dirty="0" err="1"/>
              <a:t>changes</a:t>
            </a:r>
            <a:r>
              <a:rPr lang="sv-SE" b="1" dirty="0"/>
              <a:t> </a:t>
            </a:r>
            <a:r>
              <a:rPr lang="sv-SE" dirty="0" err="1"/>
              <a:t>occurring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system ‘go- live’ in </a:t>
            </a:r>
            <a:r>
              <a:rPr lang="sv-SE" dirty="0" err="1"/>
              <a:t>key</a:t>
            </a:r>
            <a:r>
              <a:rPr lang="sv-SE" dirty="0"/>
              <a:t> business </a:t>
            </a:r>
            <a:r>
              <a:rPr lang="sv-SE" dirty="0" err="1"/>
              <a:t>performance</a:t>
            </a:r>
            <a:r>
              <a:rPr lang="sv-SE" dirty="0"/>
              <a:t> </a:t>
            </a:r>
            <a:r>
              <a:rPr lang="sv-SE" dirty="0" err="1"/>
              <a:t>indicators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operating </a:t>
            </a:r>
            <a:r>
              <a:rPr lang="sv-SE" dirty="0" err="1"/>
              <a:t>labour</a:t>
            </a:r>
            <a:r>
              <a:rPr lang="sv-SE" dirty="0"/>
              <a:t> </a:t>
            </a:r>
            <a:r>
              <a:rPr lang="sv-SE" dirty="0" err="1"/>
              <a:t>costs</a:t>
            </a:r>
            <a:r>
              <a:rPr lang="sv-SE" dirty="0"/>
              <a:t>. </a:t>
            </a:r>
          </a:p>
          <a:p>
            <a:endParaRPr lang="sv-SE" dirty="0">
              <a:effectLst/>
            </a:endParaRPr>
          </a:p>
          <a:p>
            <a:r>
              <a:rPr lang="sv-SE" b="1" dirty="0" err="1"/>
              <a:t>Length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</a:t>
            </a:r>
            <a:r>
              <a:rPr lang="sv-SE" b="1" dirty="0" err="1"/>
              <a:t>time</a:t>
            </a:r>
            <a:r>
              <a:rPr lang="sv-SE" b="1" dirty="0"/>
              <a:t> </a:t>
            </a:r>
            <a:r>
              <a:rPr lang="sv-SE" dirty="0" err="1"/>
              <a:t>before</a:t>
            </a:r>
            <a:r>
              <a:rPr lang="sv-SE" dirty="0"/>
              <a:t> </a:t>
            </a:r>
            <a:r>
              <a:rPr lang="sv-SE" b="1" dirty="0" err="1"/>
              <a:t>key</a:t>
            </a:r>
            <a:r>
              <a:rPr lang="sv-SE" b="1" dirty="0"/>
              <a:t> </a:t>
            </a:r>
            <a:r>
              <a:rPr lang="sv-SE" b="1" dirty="0" err="1"/>
              <a:t>performance</a:t>
            </a:r>
            <a:r>
              <a:rPr lang="sv-SE" b="1" dirty="0"/>
              <a:t> </a:t>
            </a:r>
            <a:r>
              <a:rPr lang="sv-SE" b="1" dirty="0" err="1"/>
              <a:t>indicators</a:t>
            </a:r>
            <a:r>
              <a:rPr lang="sv-SE" b="1" dirty="0"/>
              <a:t> </a:t>
            </a:r>
            <a:r>
              <a:rPr lang="sv-SE" dirty="0" err="1"/>
              <a:t>achieve</a:t>
            </a:r>
            <a:r>
              <a:rPr lang="sv-SE" dirty="0"/>
              <a:t> ‘normal’ or </a:t>
            </a:r>
            <a:r>
              <a:rPr lang="sv-SE" dirty="0" err="1"/>
              <a:t>expected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. </a:t>
            </a:r>
            <a:endParaRPr lang="sv-SE" dirty="0">
              <a:effectLst/>
            </a:endParaRPr>
          </a:p>
          <a:p>
            <a:endParaRPr lang="sv-SE" b="1" dirty="0"/>
          </a:p>
          <a:p>
            <a:r>
              <a:rPr lang="sv-SE" b="1" dirty="0"/>
              <a:t>Short-term </a:t>
            </a:r>
            <a:r>
              <a:rPr lang="sv-SE" b="1" dirty="0" err="1"/>
              <a:t>impacts</a:t>
            </a:r>
            <a:r>
              <a:rPr lang="sv-SE" b="1" dirty="0"/>
              <a:t> </a:t>
            </a:r>
            <a:r>
              <a:rPr lang="sv-SE" dirty="0"/>
              <a:t>on the </a:t>
            </a:r>
            <a:r>
              <a:rPr lang="sv-SE" dirty="0" err="1"/>
              <a:t>organization’s</a:t>
            </a:r>
            <a:r>
              <a:rPr lang="sv-SE" dirty="0"/>
              <a:t> </a:t>
            </a:r>
            <a:r>
              <a:rPr lang="sv-SE" dirty="0" err="1"/>
              <a:t>adopters</a:t>
            </a:r>
            <a:r>
              <a:rPr lang="sv-SE" dirty="0"/>
              <a:t>, </a:t>
            </a:r>
            <a:r>
              <a:rPr lang="sv-SE" dirty="0" err="1"/>
              <a:t>suppliers</a:t>
            </a:r>
            <a:r>
              <a:rPr lang="sv-SE" dirty="0"/>
              <a:t> and </a:t>
            </a:r>
            <a:r>
              <a:rPr lang="sv-SE" dirty="0" err="1"/>
              <a:t>customers</a:t>
            </a:r>
            <a:r>
              <a:rPr lang="sv-SE" dirty="0"/>
              <a:t>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average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on </a:t>
            </a:r>
            <a:r>
              <a:rPr lang="sv-SE" dirty="0" err="1"/>
              <a:t>hold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</a:t>
            </a:r>
            <a:r>
              <a:rPr lang="sv-SE" dirty="0" err="1"/>
              <a:t>placing</a:t>
            </a:r>
            <a:r>
              <a:rPr lang="sv-SE" dirty="0"/>
              <a:t> a </a:t>
            </a:r>
            <a:r>
              <a:rPr lang="sv-SE" dirty="0" err="1"/>
              <a:t>telephone</a:t>
            </a:r>
            <a:r>
              <a:rPr lang="sv-SE" dirty="0"/>
              <a:t> order. </a:t>
            </a:r>
            <a:endParaRPr lang="sv-SE" dirty="0">
              <a:effectLst/>
            </a:endParaRP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90D790-8410-F94B-BC65-153BAB43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49BE45B-7270-284A-B2C9-FF0A989B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54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rcRect l="-27547" r="-27547"/>
          <a:stretch>
            <a:fillRect/>
          </a:stretch>
        </p:blipFill>
        <p:spPr>
          <a:xfrm>
            <a:off x="251520" y="1844824"/>
            <a:ext cx="8136904" cy="3599789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2.1</a:t>
            </a:r>
            <a:r>
              <a:rPr lang="sv-SE" b="1" dirty="0"/>
              <a:t> Problems </a:t>
            </a:r>
            <a:r>
              <a:rPr lang="sv-SE" dirty="0"/>
              <a:t>in </a:t>
            </a:r>
            <a:r>
              <a:rPr lang="sv-SE" dirty="0" err="1"/>
              <a:t>Shakedown</a:t>
            </a:r>
            <a:r>
              <a:rPr lang="sv-SE" dirty="0"/>
              <a:t> </a:t>
            </a:r>
            <a:r>
              <a:rPr lang="sv-SE" dirty="0" err="1"/>
              <a:t>phase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A0234E4-AB27-5344-9663-55F24CB6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774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08870C-7AA3-5D4A-97D6-CD9B9D7B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3. </a:t>
            </a:r>
            <a:r>
              <a:rPr lang="sv-SE" dirty="0" err="1"/>
              <a:t>Success</a:t>
            </a:r>
            <a:r>
              <a:rPr lang="sv-SE" dirty="0"/>
              <a:t> in the </a:t>
            </a:r>
            <a:r>
              <a:rPr lang="sv-SE" b="1" dirty="0" err="1"/>
              <a:t>onward</a:t>
            </a:r>
            <a:r>
              <a:rPr lang="sv-SE" b="1" dirty="0"/>
              <a:t> and </a:t>
            </a:r>
            <a:r>
              <a:rPr lang="sv-SE" b="1" dirty="0" err="1"/>
              <a:t>upward</a:t>
            </a:r>
            <a:r>
              <a:rPr lang="sv-SE" b="1" dirty="0"/>
              <a:t> </a:t>
            </a:r>
            <a:r>
              <a:rPr lang="sv-SE" b="1" dirty="0" err="1"/>
              <a:t>phase</a:t>
            </a:r>
            <a:endParaRPr lang="sv-SE" b="1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E3A9E6-191E-D942-9623-34E1FBBD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err="1"/>
              <a:t>Achievement</a:t>
            </a:r>
            <a:r>
              <a:rPr lang="sv-SE" b="1" dirty="0"/>
              <a:t> </a:t>
            </a:r>
            <a:r>
              <a:rPr lang="sv-SE" b="1" dirty="0" err="1"/>
              <a:t>of</a:t>
            </a:r>
            <a:r>
              <a:rPr lang="sv-SE" b="1" dirty="0"/>
              <a:t> business </a:t>
            </a:r>
            <a:r>
              <a:rPr lang="sv-SE" b="1" dirty="0" err="1"/>
              <a:t>results</a:t>
            </a:r>
            <a:r>
              <a:rPr lang="sv-SE" b="1" dirty="0"/>
              <a:t> </a:t>
            </a:r>
            <a:r>
              <a:rPr lang="sv-SE" dirty="0" err="1"/>
              <a:t>expected</a:t>
            </a:r>
            <a:r>
              <a:rPr lang="sv-SE" dirty="0"/>
              <a:t> for the ERP </a:t>
            </a:r>
            <a:r>
              <a:rPr lang="sv-SE" dirty="0" err="1"/>
              <a:t>project</a:t>
            </a:r>
            <a:r>
              <a:rPr lang="sv-SE" dirty="0"/>
              <a:t>, </a:t>
            </a:r>
            <a:r>
              <a:rPr lang="sv-SE" dirty="0" err="1"/>
              <a:t>such</a:t>
            </a:r>
            <a:r>
              <a:rPr lang="sv-SE" dirty="0"/>
              <a:t> as </a:t>
            </a:r>
            <a:r>
              <a:rPr lang="sv-SE" dirty="0" err="1"/>
              <a:t>reduced</a:t>
            </a:r>
            <a:r>
              <a:rPr lang="sv-SE" dirty="0"/>
              <a:t> IT operating </a:t>
            </a:r>
            <a:r>
              <a:rPr lang="sv-SE" dirty="0" err="1"/>
              <a:t>costs</a:t>
            </a:r>
            <a:r>
              <a:rPr lang="sv-SE" dirty="0"/>
              <a:t> and </a:t>
            </a:r>
            <a:r>
              <a:rPr lang="sv-SE" dirty="0" err="1"/>
              <a:t>reduced</a:t>
            </a:r>
            <a:r>
              <a:rPr lang="sv-SE" dirty="0"/>
              <a:t> </a:t>
            </a:r>
            <a:r>
              <a:rPr lang="sv-SE" dirty="0" err="1"/>
              <a:t>inventory</a:t>
            </a:r>
            <a:r>
              <a:rPr lang="sv-SE" dirty="0"/>
              <a:t> </a:t>
            </a:r>
            <a:r>
              <a:rPr lang="sv-SE" dirty="0" err="1"/>
              <a:t>carrying</a:t>
            </a:r>
            <a:r>
              <a:rPr lang="sv-SE" dirty="0"/>
              <a:t> </a:t>
            </a:r>
            <a:r>
              <a:rPr lang="sv-SE" dirty="0" err="1"/>
              <a:t>costs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/>
              <a:t> </a:t>
            </a:r>
            <a:endParaRPr lang="sv-SE" dirty="0">
              <a:effectLst/>
            </a:endParaRPr>
          </a:p>
          <a:p>
            <a:r>
              <a:rPr lang="sv-SE" b="1" dirty="0" err="1"/>
              <a:t>Ongoing</a:t>
            </a:r>
            <a:r>
              <a:rPr lang="sv-SE" b="1" dirty="0"/>
              <a:t> </a:t>
            </a:r>
            <a:r>
              <a:rPr lang="sv-SE" b="1" dirty="0" err="1"/>
              <a:t>improvements</a:t>
            </a:r>
            <a:r>
              <a:rPr lang="sv-SE" b="1" dirty="0"/>
              <a:t> </a:t>
            </a:r>
            <a:r>
              <a:rPr lang="sv-SE" dirty="0"/>
              <a:t>in business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the </a:t>
            </a:r>
            <a:r>
              <a:rPr lang="sv-SE" dirty="0" err="1"/>
              <a:t>expected</a:t>
            </a:r>
            <a:r>
              <a:rPr lang="sv-SE" dirty="0"/>
              <a:t> </a:t>
            </a:r>
            <a:r>
              <a:rPr lang="sv-SE" dirty="0" err="1"/>
              <a:t>results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been</a:t>
            </a:r>
            <a:r>
              <a:rPr lang="sv-SE" dirty="0"/>
              <a:t> </a:t>
            </a:r>
            <a:r>
              <a:rPr lang="sv-SE" dirty="0" err="1"/>
              <a:t>achieved</a:t>
            </a:r>
            <a:r>
              <a:rPr lang="sv-SE" dirty="0"/>
              <a:t>. </a:t>
            </a:r>
            <a:endParaRPr lang="sv-SE" dirty="0">
              <a:effectLst/>
            </a:endParaRPr>
          </a:p>
          <a:p>
            <a:pPr marL="0" indent="0">
              <a:buNone/>
            </a:pPr>
            <a:endParaRPr lang="sv-SE" b="1" dirty="0"/>
          </a:p>
          <a:p>
            <a:r>
              <a:rPr lang="sv-SE" b="1" dirty="0" err="1"/>
              <a:t>Ease</a:t>
            </a:r>
            <a:r>
              <a:rPr lang="sv-SE" b="1" dirty="0"/>
              <a:t> in </a:t>
            </a:r>
            <a:r>
              <a:rPr lang="sv-SE" b="1" dirty="0" err="1"/>
              <a:t>adopting</a:t>
            </a:r>
            <a:r>
              <a:rPr lang="sv-SE" b="1" dirty="0"/>
              <a:t> new ERP releases</a:t>
            </a:r>
            <a:r>
              <a:rPr lang="sv-SE" dirty="0"/>
              <a:t>, </a:t>
            </a:r>
            <a:r>
              <a:rPr lang="sv-SE" dirty="0" err="1"/>
              <a:t>other</a:t>
            </a:r>
            <a:r>
              <a:rPr lang="sv-SE" dirty="0"/>
              <a:t> new ITs, </a:t>
            </a:r>
            <a:r>
              <a:rPr lang="sv-SE" dirty="0" err="1"/>
              <a:t>improved</a:t>
            </a:r>
            <a:r>
              <a:rPr lang="sv-SE" dirty="0"/>
              <a:t> business </a:t>
            </a:r>
            <a:r>
              <a:rPr lang="sv-SE" dirty="0" err="1"/>
              <a:t>practices</a:t>
            </a:r>
            <a:r>
              <a:rPr lang="sv-SE" dirty="0"/>
              <a:t>, </a:t>
            </a:r>
            <a:r>
              <a:rPr lang="sv-SE" dirty="0" err="1"/>
              <a:t>improved</a:t>
            </a:r>
            <a:r>
              <a:rPr lang="sv-SE" dirty="0"/>
              <a:t> decision </a:t>
            </a:r>
            <a:r>
              <a:rPr lang="sv-SE" dirty="0" err="1"/>
              <a:t>making</a:t>
            </a:r>
            <a:r>
              <a:rPr lang="sv-SE" dirty="0"/>
              <a:t>, etc., </a:t>
            </a:r>
            <a:r>
              <a:rPr lang="sv-SE" dirty="0" err="1"/>
              <a:t>after</a:t>
            </a:r>
            <a:r>
              <a:rPr lang="sv-SE" dirty="0"/>
              <a:t> the ERP system has </a:t>
            </a:r>
            <a:r>
              <a:rPr lang="sv-SE" dirty="0" err="1"/>
              <a:t>achieved</a:t>
            </a:r>
            <a:r>
              <a:rPr lang="sv-SE" dirty="0"/>
              <a:t> </a:t>
            </a:r>
            <a:r>
              <a:rPr lang="sv-SE" dirty="0" err="1"/>
              <a:t>stable</a:t>
            </a:r>
            <a:r>
              <a:rPr lang="sv-SE" dirty="0"/>
              <a:t> operations. </a:t>
            </a:r>
            <a:endParaRPr lang="sv-SE" dirty="0">
              <a:effectLst/>
            </a:endParaRPr>
          </a:p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5D040B5-DB09-1A40-A65A-3BA8A58C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Jan Lindvall  2023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DEC0B37-E335-644C-8F2E-77FF816A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24A52-8A5C-BB45-BF24-EEB4E0C6DC4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2348966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etets mall">
  <a:themeElements>
    <a:clrScheme name="PresentationAW.potx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AW.potx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erling" pitchFamily="18" charset="0"/>
            <a:ea typeface="ＭＳ Ｐゴシック" charset="-128"/>
          </a:defRPr>
        </a:defPPr>
      </a:lstStyle>
    </a:lnDef>
  </a:objectDefaults>
  <a:extraClrSchemeLst>
    <a:extraClrScheme>
      <a:clrScheme name="PresentationAW.pot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AW.potx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AW.potx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Universitetets mall</Template>
  <TotalTime>2257</TotalTime>
  <Words>484</Words>
  <Application>Microsoft Macintosh PowerPoint</Application>
  <PresentationFormat>Bildspel på skärmen (4:3)</PresentationFormat>
  <Paragraphs>82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Universitetets mall</vt:lpstr>
      <vt:lpstr>Lecture 11. Project February 7, 2023</vt:lpstr>
      <vt:lpstr>Projects! Time, Cost, Quality and Risk!</vt:lpstr>
      <vt:lpstr>AN example: ERP/ES: Many stakeholders – different expectations</vt:lpstr>
      <vt:lpstr>ERP – projects: Three different phases Markus, et al, 2000</vt:lpstr>
      <vt:lpstr>1. Success in Project Phase</vt:lpstr>
      <vt:lpstr>1.1 Problems in Project Phase </vt:lpstr>
      <vt:lpstr>2. Success in the shakedown phase</vt:lpstr>
      <vt:lpstr>2.1 Problems in Shakedown phase</vt:lpstr>
      <vt:lpstr>3. Success in the onward and upward phase</vt:lpstr>
      <vt:lpstr>3.1 Problems in Onward and upward phase</vt:lpstr>
      <vt:lpstr>What to do?How to reduce/solve? Problems?</vt:lpstr>
      <vt:lpstr>Organizational Challenges</vt:lpstr>
      <vt:lpstr>Cloud</vt:lpstr>
      <vt:lpstr>PowerPoint-presentation</vt:lpstr>
      <vt:lpstr>Cloud </vt:lpstr>
      <vt:lpstr>Cloud</vt:lpstr>
    </vt:vector>
  </TitlesOfParts>
  <Company>Engelska parken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Josefin Svensson</dc:creator>
  <cp:lastModifiedBy>Microsoft Office-användare</cp:lastModifiedBy>
  <cp:revision>14</cp:revision>
  <dcterms:created xsi:type="dcterms:W3CDTF">2013-08-22T08:31:25Z</dcterms:created>
  <dcterms:modified xsi:type="dcterms:W3CDTF">2023-02-07T08:01:22Z</dcterms:modified>
</cp:coreProperties>
</file>