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950" r:id="rId3"/>
    <p:sldId id="966" r:id="rId4"/>
    <p:sldId id="1822" r:id="rId5"/>
    <p:sldId id="259" r:id="rId6"/>
    <p:sldId id="1725" r:id="rId7"/>
    <p:sldId id="1865" r:id="rId8"/>
    <p:sldId id="964" r:id="rId9"/>
    <p:sldId id="956" r:id="rId10"/>
    <p:sldId id="261" r:id="rId11"/>
    <p:sldId id="949" r:id="rId12"/>
    <p:sldId id="262" r:id="rId13"/>
    <p:sldId id="1095" r:id="rId14"/>
    <p:sldId id="263" r:id="rId15"/>
    <p:sldId id="969" r:id="rId16"/>
    <p:sldId id="1742" r:id="rId17"/>
    <p:sldId id="264" r:id="rId18"/>
    <p:sldId id="1819" r:id="rId19"/>
    <p:sldId id="278" r:id="rId20"/>
    <p:sldId id="265" r:id="rId21"/>
    <p:sldId id="266" r:id="rId22"/>
    <p:sldId id="267" r:id="rId23"/>
    <p:sldId id="927" r:id="rId24"/>
    <p:sldId id="268" r:id="rId25"/>
    <p:sldId id="1724" r:id="rId26"/>
    <p:sldId id="934" r:id="rId27"/>
    <p:sldId id="269" r:id="rId28"/>
    <p:sldId id="270" r:id="rId29"/>
    <p:sldId id="1864" r:id="rId30"/>
    <p:sldId id="271"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p:restoredTop sz="97396"/>
  </p:normalViewPr>
  <p:slideViewPr>
    <p:cSldViewPr snapToGrid="0" snapToObjects="1">
      <p:cViewPr varScale="1">
        <p:scale>
          <a:sx n="142" d="100"/>
          <a:sy n="142" d="100"/>
        </p:scale>
        <p:origin x="200" y="968"/>
      </p:cViewPr>
      <p:guideLst/>
    </p:cSldViewPr>
  </p:slideViewPr>
  <p:notesTextViewPr>
    <p:cViewPr>
      <p:scale>
        <a:sx n="1" d="1"/>
        <a:sy n="1" d="1"/>
      </p:scale>
      <p:origin x="0" y="0"/>
    </p:cViewPr>
  </p:notesTextViewPr>
  <p:sorterViewPr>
    <p:cViewPr>
      <p:scale>
        <a:sx n="107" d="100"/>
        <a:sy n="10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FFFB2-E967-F343-A650-382DC95AA19E}" type="datetimeFigureOut">
              <a:rPr lang="sv-SE" smtClean="0"/>
              <a:t>2023-02-13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C78FA-3375-7F49-9E51-813D1C90E346}" type="slidenum">
              <a:rPr lang="sv-SE" smtClean="0"/>
              <a:t>‹#›</a:t>
            </a:fld>
            <a:endParaRPr lang="sv-SE"/>
          </a:p>
        </p:txBody>
      </p:sp>
    </p:spTree>
    <p:extLst>
      <p:ext uri="{BB962C8B-B14F-4D97-AF65-F5344CB8AC3E}">
        <p14:creationId xmlns:p14="http://schemas.microsoft.com/office/powerpoint/2010/main" val="261757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A good example to walk through with students would be a local restaurant near campus (e.g., a pizza restaurant).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Ask students to put themselves in the shoes of the restaurant owner; what decisions would the owner need to make to run the business successfully?</a:t>
            </a:r>
          </a:p>
          <a:p>
            <a:pPr marL="0" lvl="0" indent="0" algn="l" rtl="0">
              <a:spcBef>
                <a:spcPts val="0"/>
              </a:spcBef>
              <a:spcAft>
                <a:spcPts val="0"/>
              </a:spcAft>
              <a:buNone/>
            </a:pPr>
            <a:r>
              <a:rPr lang="en-IN" dirty="0"/>
              <a:t>The students may have many answers that could include decisions about what products (pizzas to sell), what resources are needed to make the pizza (</a:t>
            </a:r>
            <a:r>
              <a:rPr lang="en-IN" dirty="0" err="1"/>
              <a:t>labor</a:t>
            </a:r>
            <a:r>
              <a:rPr lang="en-IN" dirty="0"/>
              <a:t>, equipment, and ingredients), whom to buy the ingredients from. How many people are needed to work at the restaurant, and what skills are required from employees (pizza maker, waiter, delivery person), and so 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In essence, all of these decisions can be mapped to a series of business processes and from these decisions identify information that is needed to measure performance. </a:t>
            </a:r>
          </a:p>
          <a:p>
            <a:pPr marL="0" lvl="0" indent="0" algn="l" rtl="0">
              <a:spcBef>
                <a:spcPts val="0"/>
              </a:spcBef>
              <a:spcAft>
                <a:spcPts val="0"/>
              </a:spcAft>
              <a:buNone/>
            </a:pPr>
            <a:r>
              <a:rPr lang="en-IN" dirty="0"/>
              <a:t>For example, if the key decision is what types of pizzas should I sell, the processes that may impact this decision would be sales and market information. In addition, vendor information on ingredient costs may play a role here as well (especially if it’s an exotic ingredient, expensive ingredient, or hard to source, e.g., cheese imported from Italy).</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At the end of this class exercise, many of these can be mapped to Table 1-2 found on page 6.</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79978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The advantages of a database (as compared to a file-based legacy system where there is no integration of files) is shown in the following example:</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An organization that has a file-based legacy system that has one file for its customers and a separate file for sales. The separate file would have to also contain customer information causing data redundancy and possible data inconsistencies. For example, one file may have the customer name ABC Co. and the other file may have the same customer but it shows ABC Company. It’s the same customer, but the spelling is inconsistent. This can lead to problems of accuracy later on.</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Because of the advantages and the easy integration, sharing, and use of the data in a database, it is extremely important that the data is accurate as many users rely on this data to make various decisions.</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92829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a:defRPr/>
            </a:pPr>
            <a:endParaRPr lang="en-US" dirty="0">
              <a:ea typeface="ＭＳ Ｐゴシック" charset="0"/>
              <a:cs typeface="+mn-cs"/>
            </a:endParaRPr>
          </a:p>
        </p:txBody>
      </p:sp>
    </p:spTree>
    <p:extLst>
      <p:ext uri="{BB962C8B-B14F-4D97-AF65-F5344CB8AC3E}">
        <p14:creationId xmlns:p14="http://schemas.microsoft.com/office/powerpoint/2010/main" val="37677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31A9B9-4E3F-1441-9834-57857EF437DA}" type="slidenum">
              <a:rPr lang="sv-SE" smtClean="0"/>
              <a:t>25</a:t>
            </a:fld>
            <a:endParaRPr lang="sv-SE"/>
          </a:p>
        </p:txBody>
      </p:sp>
    </p:spTree>
    <p:extLst>
      <p:ext uri="{BB962C8B-B14F-4D97-AF65-F5344CB8AC3E}">
        <p14:creationId xmlns:p14="http://schemas.microsoft.com/office/powerpoint/2010/main" val="167975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6A71EE-B3C8-A249-BB47-597DA0CF930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EDB5502-1651-BB48-AD00-8776C59D9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A83BEFA-907C-1F44-8906-F2CD7AEF84F6}"/>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5" name="Platshållare för sidfot 4">
            <a:extLst>
              <a:ext uri="{FF2B5EF4-FFF2-40B4-BE49-F238E27FC236}">
                <a16:creationId xmlns:a16="http://schemas.microsoft.com/office/drawing/2014/main" id="{576FB018-5923-A147-9081-59A7D13D15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2D0D6F-D136-8447-AC05-95C7D1F64AFB}"/>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388542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1B06F-5486-1E45-AD8A-57D4C4371F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7FA0FD3-97BC-524E-B7D9-9D5F3C614182}"/>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637AAEC-21D4-9543-89E8-DAB48610F8AB}"/>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5" name="Platshållare för sidfot 4">
            <a:extLst>
              <a:ext uri="{FF2B5EF4-FFF2-40B4-BE49-F238E27FC236}">
                <a16:creationId xmlns:a16="http://schemas.microsoft.com/office/drawing/2014/main" id="{C8D7F668-7D00-894B-83D7-5D7772B4C3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1BCD6E-CA89-9C43-8E78-5B49535617E1}"/>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238704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87B63B0-85FC-2048-8481-D1E3ECFA5C1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BBBCDC3-2CFE-B54B-A4D3-48373BEAD29F}"/>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7617B870-6E36-1440-ABC8-A533247E0430}"/>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5" name="Platshållare för sidfot 4">
            <a:extLst>
              <a:ext uri="{FF2B5EF4-FFF2-40B4-BE49-F238E27FC236}">
                <a16:creationId xmlns:a16="http://schemas.microsoft.com/office/drawing/2014/main" id="{BEB52A52-A3C2-4F4C-B018-60D33A5E39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065F87-01BE-4E47-8799-B6B938D88A01}"/>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219929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7" name="Content Placeholder 2"/>
          <p:cNvSpPr>
            <a:spLocks noGrp="1"/>
          </p:cNvSpPr>
          <p:nvPr>
            <p:ph idx="13"/>
          </p:nvPr>
        </p:nvSpPr>
        <p:spPr>
          <a:xfrm>
            <a:off x="609600" y="3962403"/>
            <a:ext cx="109728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1422400" y="2209800"/>
            <a:ext cx="89408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15"/>
          </p:nvPr>
        </p:nvSpPr>
        <p:spPr>
          <a:xfrm>
            <a:off x="1422400" y="1447800"/>
            <a:ext cx="93472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41618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plus Multiple Content ">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335C9B3E-D3DD-E643-A4C4-8C7B8F7663E1}"/>
              </a:ext>
            </a:extLst>
          </p:cNvPr>
          <p:cNvSpPr>
            <a:spLocks noGrp="1"/>
          </p:cNvSpPr>
          <p:nvPr>
            <p:ph type="title"/>
          </p:nvPr>
        </p:nvSpPr>
        <p:spPr/>
        <p:txBody>
          <a:bodyPr/>
          <a:lstStyle/>
          <a:p>
            <a:r>
              <a:rPr lang="en-US"/>
              <a:t>Click to edit Master title style</a:t>
            </a:r>
          </a:p>
        </p:txBody>
      </p:sp>
      <p:sp>
        <p:nvSpPr>
          <p:cNvPr id="6" name="Content Placeholder 1">
            <a:extLst>
              <a:ext uri="{FF2B5EF4-FFF2-40B4-BE49-F238E27FC236}">
                <a16:creationId xmlns:a16="http://schemas.microsoft.com/office/drawing/2014/main" id="{92DBC287-7A50-404F-B583-851D0F7791CC}"/>
              </a:ext>
            </a:extLst>
          </p:cNvPr>
          <p:cNvSpPr>
            <a:spLocks noGrp="1"/>
          </p:cNvSpPr>
          <p:nvPr>
            <p:ph sz="quarter" idx="12" hasCustomPrompt="1"/>
          </p:nvPr>
        </p:nvSpPr>
        <p:spPr>
          <a:xfrm>
            <a:off x="442383" y="2048938"/>
            <a:ext cx="1950860" cy="1465263"/>
          </a:xfrm>
          <a:prstGeom prst="rect">
            <a:avLst/>
          </a:prstGeom>
        </p:spPr>
        <p:txBody>
          <a:bodyPr/>
          <a:lstStyle>
            <a:lvl1pPr marL="0" indent="0">
              <a:buNone/>
              <a:defRPr/>
            </a:lvl1pPr>
          </a:lstStyle>
          <a:p>
            <a:pPr lvl="0"/>
            <a:r>
              <a:rPr lang="en-US" dirty="0"/>
              <a:t>Object</a:t>
            </a:r>
          </a:p>
        </p:txBody>
      </p:sp>
      <p:sp>
        <p:nvSpPr>
          <p:cNvPr id="8" name="Content Placeholder 2">
            <a:extLst>
              <a:ext uri="{FF2B5EF4-FFF2-40B4-BE49-F238E27FC236}">
                <a16:creationId xmlns:a16="http://schemas.microsoft.com/office/drawing/2014/main" id="{292F575A-DA58-CD47-B145-2EEC4D32E7E8}"/>
              </a:ext>
            </a:extLst>
          </p:cNvPr>
          <p:cNvSpPr>
            <a:spLocks noGrp="1"/>
          </p:cNvSpPr>
          <p:nvPr>
            <p:ph sz="quarter" idx="13" hasCustomPrompt="1"/>
          </p:nvPr>
        </p:nvSpPr>
        <p:spPr>
          <a:xfrm>
            <a:off x="2777595" y="2048938"/>
            <a:ext cx="1953683" cy="1465263"/>
          </a:xfrm>
          <a:prstGeom prst="rect">
            <a:avLst/>
          </a:prstGeom>
        </p:spPr>
        <p:txBody>
          <a:bodyPr/>
          <a:lstStyle>
            <a:lvl1pPr marL="0" indent="0">
              <a:buNone/>
              <a:defRPr/>
            </a:lvl1pPr>
          </a:lstStyle>
          <a:p>
            <a:pPr lvl="0"/>
            <a:r>
              <a:rPr lang="en-US" dirty="0"/>
              <a:t>Object</a:t>
            </a:r>
          </a:p>
        </p:txBody>
      </p:sp>
      <p:sp>
        <p:nvSpPr>
          <p:cNvPr id="10" name="Content Placeholder 3">
            <a:extLst>
              <a:ext uri="{FF2B5EF4-FFF2-40B4-BE49-F238E27FC236}">
                <a16:creationId xmlns:a16="http://schemas.microsoft.com/office/drawing/2014/main" id="{9C05BB7B-AB59-DE4D-A944-5504896DE205}"/>
              </a:ext>
            </a:extLst>
          </p:cNvPr>
          <p:cNvSpPr>
            <a:spLocks noGrp="1"/>
          </p:cNvSpPr>
          <p:nvPr>
            <p:ph sz="quarter" idx="14" hasCustomPrompt="1"/>
          </p:nvPr>
        </p:nvSpPr>
        <p:spPr>
          <a:xfrm>
            <a:off x="5115630" y="2048938"/>
            <a:ext cx="1951567" cy="1465263"/>
          </a:xfrm>
          <a:prstGeom prst="rect">
            <a:avLst/>
          </a:prstGeom>
        </p:spPr>
        <p:txBody>
          <a:bodyPr/>
          <a:lstStyle>
            <a:lvl1pPr marL="0" indent="0">
              <a:buNone/>
              <a:defRPr/>
            </a:lvl1pPr>
          </a:lstStyle>
          <a:p>
            <a:pPr lvl="0"/>
            <a:r>
              <a:rPr lang="en-US" dirty="0"/>
              <a:t>Object</a:t>
            </a:r>
          </a:p>
        </p:txBody>
      </p:sp>
      <p:sp>
        <p:nvSpPr>
          <p:cNvPr id="12" name="Content Placeholder 4">
            <a:extLst>
              <a:ext uri="{FF2B5EF4-FFF2-40B4-BE49-F238E27FC236}">
                <a16:creationId xmlns:a16="http://schemas.microsoft.com/office/drawing/2014/main" id="{7829821A-510E-FD4B-AD62-D4518384985E}"/>
              </a:ext>
            </a:extLst>
          </p:cNvPr>
          <p:cNvSpPr>
            <a:spLocks noGrp="1"/>
          </p:cNvSpPr>
          <p:nvPr>
            <p:ph sz="quarter" idx="15" hasCustomPrompt="1"/>
          </p:nvPr>
        </p:nvSpPr>
        <p:spPr>
          <a:xfrm>
            <a:off x="7451549" y="2048938"/>
            <a:ext cx="1951567" cy="1465263"/>
          </a:xfrm>
          <a:prstGeom prst="rect">
            <a:avLst/>
          </a:prstGeom>
        </p:spPr>
        <p:txBody>
          <a:bodyPr/>
          <a:lstStyle>
            <a:lvl1pPr marL="0" indent="0">
              <a:buNone/>
              <a:defRPr/>
            </a:lvl1pPr>
          </a:lstStyle>
          <a:p>
            <a:pPr lvl="0"/>
            <a:r>
              <a:rPr lang="en-US" dirty="0"/>
              <a:t>Object</a:t>
            </a:r>
          </a:p>
        </p:txBody>
      </p:sp>
      <p:sp>
        <p:nvSpPr>
          <p:cNvPr id="14" name="Content Placeholder 5">
            <a:extLst>
              <a:ext uri="{FF2B5EF4-FFF2-40B4-BE49-F238E27FC236}">
                <a16:creationId xmlns:a16="http://schemas.microsoft.com/office/drawing/2014/main" id="{78767F66-B6AE-AE4C-B489-36009A75C90F}"/>
              </a:ext>
            </a:extLst>
          </p:cNvPr>
          <p:cNvSpPr>
            <a:spLocks noGrp="1"/>
          </p:cNvSpPr>
          <p:nvPr>
            <p:ph sz="quarter" idx="16" hasCustomPrompt="1"/>
          </p:nvPr>
        </p:nvSpPr>
        <p:spPr>
          <a:xfrm>
            <a:off x="9787467" y="2048938"/>
            <a:ext cx="1949451" cy="1465263"/>
          </a:xfrm>
          <a:prstGeom prst="rect">
            <a:avLst/>
          </a:prstGeom>
        </p:spPr>
        <p:txBody>
          <a:bodyPr/>
          <a:lstStyle>
            <a:lvl1pPr marL="0" indent="0">
              <a:buNone/>
              <a:defRPr/>
            </a:lvl1pPr>
          </a:lstStyle>
          <a:p>
            <a:pPr lvl="0"/>
            <a:r>
              <a:rPr lang="en-US" dirty="0"/>
              <a:t>Object</a:t>
            </a:r>
          </a:p>
        </p:txBody>
      </p:sp>
      <p:sp>
        <p:nvSpPr>
          <p:cNvPr id="17" name="Content Placeholder 6">
            <a:extLst>
              <a:ext uri="{FF2B5EF4-FFF2-40B4-BE49-F238E27FC236}">
                <a16:creationId xmlns:a16="http://schemas.microsoft.com/office/drawing/2014/main" id="{37C2D694-2FFF-2543-8703-9D9C5F93E583}"/>
              </a:ext>
            </a:extLst>
          </p:cNvPr>
          <p:cNvSpPr>
            <a:spLocks noGrp="1"/>
          </p:cNvSpPr>
          <p:nvPr>
            <p:ph sz="quarter" idx="17" hasCustomPrompt="1"/>
          </p:nvPr>
        </p:nvSpPr>
        <p:spPr>
          <a:xfrm>
            <a:off x="442383" y="4105803"/>
            <a:ext cx="1951567" cy="1465262"/>
          </a:xfrm>
          <a:prstGeom prst="rect">
            <a:avLst/>
          </a:prstGeom>
        </p:spPr>
        <p:txBody>
          <a:bodyPr/>
          <a:lstStyle>
            <a:lvl1pPr marL="0" indent="0">
              <a:buNone/>
              <a:defRPr/>
            </a:lvl1pPr>
          </a:lstStyle>
          <a:p>
            <a:pPr lvl="0"/>
            <a:r>
              <a:rPr lang="en-US" dirty="0"/>
              <a:t>Object</a:t>
            </a:r>
          </a:p>
        </p:txBody>
      </p:sp>
      <p:sp>
        <p:nvSpPr>
          <p:cNvPr id="19" name="Content Placeholder 7">
            <a:extLst>
              <a:ext uri="{FF2B5EF4-FFF2-40B4-BE49-F238E27FC236}">
                <a16:creationId xmlns:a16="http://schemas.microsoft.com/office/drawing/2014/main" id="{57FDF21A-AF40-6547-AB06-C387DAE39182}"/>
              </a:ext>
            </a:extLst>
          </p:cNvPr>
          <p:cNvSpPr>
            <a:spLocks noGrp="1"/>
          </p:cNvSpPr>
          <p:nvPr>
            <p:ph sz="quarter" idx="18" hasCustomPrompt="1"/>
          </p:nvPr>
        </p:nvSpPr>
        <p:spPr>
          <a:xfrm>
            <a:off x="2777067" y="4105804"/>
            <a:ext cx="1954211" cy="1465262"/>
          </a:xfrm>
          <a:prstGeom prst="rect">
            <a:avLst/>
          </a:prstGeom>
        </p:spPr>
        <p:txBody>
          <a:bodyPr/>
          <a:lstStyle>
            <a:lvl1pPr marL="0" indent="0">
              <a:buNone/>
              <a:defRPr/>
            </a:lvl1pPr>
          </a:lstStyle>
          <a:p>
            <a:pPr lvl="0"/>
            <a:r>
              <a:rPr lang="en-US" dirty="0"/>
              <a:t>Object</a:t>
            </a:r>
          </a:p>
        </p:txBody>
      </p:sp>
      <p:sp>
        <p:nvSpPr>
          <p:cNvPr id="21" name="Content Placeholder 8">
            <a:extLst>
              <a:ext uri="{FF2B5EF4-FFF2-40B4-BE49-F238E27FC236}">
                <a16:creationId xmlns:a16="http://schemas.microsoft.com/office/drawing/2014/main" id="{1058EE27-F947-8A41-AC83-223A6236295B}"/>
              </a:ext>
            </a:extLst>
          </p:cNvPr>
          <p:cNvSpPr>
            <a:spLocks noGrp="1"/>
          </p:cNvSpPr>
          <p:nvPr>
            <p:ph sz="quarter" idx="19" hasCustomPrompt="1"/>
          </p:nvPr>
        </p:nvSpPr>
        <p:spPr>
          <a:xfrm>
            <a:off x="5115630" y="4105803"/>
            <a:ext cx="1951567" cy="1465263"/>
          </a:xfrm>
          <a:prstGeom prst="rect">
            <a:avLst/>
          </a:prstGeom>
        </p:spPr>
        <p:txBody>
          <a:bodyPr/>
          <a:lstStyle>
            <a:lvl1pPr marL="0" indent="0">
              <a:buNone/>
              <a:defRPr/>
            </a:lvl1pPr>
          </a:lstStyle>
          <a:p>
            <a:pPr lvl="0"/>
            <a:r>
              <a:rPr lang="en-US" dirty="0"/>
              <a:t>Object</a:t>
            </a:r>
          </a:p>
        </p:txBody>
      </p:sp>
      <p:sp>
        <p:nvSpPr>
          <p:cNvPr id="23" name="Content Placeholder 9">
            <a:extLst>
              <a:ext uri="{FF2B5EF4-FFF2-40B4-BE49-F238E27FC236}">
                <a16:creationId xmlns:a16="http://schemas.microsoft.com/office/drawing/2014/main" id="{59E26C59-6E0D-AB44-A5BE-2FF4A9BE7E10}"/>
              </a:ext>
            </a:extLst>
          </p:cNvPr>
          <p:cNvSpPr>
            <a:spLocks noGrp="1"/>
          </p:cNvSpPr>
          <p:nvPr>
            <p:ph sz="quarter" idx="20" hasCustomPrompt="1"/>
          </p:nvPr>
        </p:nvSpPr>
        <p:spPr>
          <a:xfrm>
            <a:off x="7451549" y="4105272"/>
            <a:ext cx="1951567" cy="14652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Object</a:t>
            </a:r>
          </a:p>
        </p:txBody>
      </p:sp>
      <p:sp>
        <p:nvSpPr>
          <p:cNvPr id="25" name="Content Placeholder 10">
            <a:extLst>
              <a:ext uri="{FF2B5EF4-FFF2-40B4-BE49-F238E27FC236}">
                <a16:creationId xmlns:a16="http://schemas.microsoft.com/office/drawing/2014/main" id="{EF0222B6-9957-6D47-B5D6-C0B5F4719587}"/>
              </a:ext>
            </a:extLst>
          </p:cNvPr>
          <p:cNvSpPr>
            <a:spLocks noGrp="1"/>
          </p:cNvSpPr>
          <p:nvPr>
            <p:ph sz="quarter" idx="21" hasCustomPrompt="1"/>
          </p:nvPr>
        </p:nvSpPr>
        <p:spPr>
          <a:xfrm>
            <a:off x="9787467" y="4105272"/>
            <a:ext cx="1949451" cy="1465263"/>
          </a:xfrm>
          <a:prstGeom prst="rect">
            <a:avLst/>
          </a:prstGeom>
        </p:spPr>
        <p:txBody>
          <a:bodyPr/>
          <a:lstStyle>
            <a:lvl1pPr marL="0" indent="0">
              <a:buNone/>
              <a:defRPr/>
            </a:lvl1pPr>
          </a:lstStyle>
          <a:p>
            <a:pPr lvl="0"/>
            <a:r>
              <a:rPr lang="en-US" dirty="0"/>
              <a:t>Object</a:t>
            </a:r>
          </a:p>
        </p:txBody>
      </p:sp>
      <p:sp>
        <p:nvSpPr>
          <p:cNvPr id="3" name="Slide Number Placeholder ">
            <a:extLst>
              <a:ext uri="{FF2B5EF4-FFF2-40B4-BE49-F238E27FC236}">
                <a16:creationId xmlns:a16="http://schemas.microsoft.com/office/drawing/2014/main" id="{85A26860-AC01-3443-AC48-C5654E2E35B1}"/>
              </a:ext>
            </a:extLst>
          </p:cNvPr>
          <p:cNvSpPr>
            <a:spLocks noGrp="1"/>
          </p:cNvSpPr>
          <p:nvPr>
            <p:ph type="sldNum" sz="quarter" idx="10"/>
          </p:nvPr>
        </p:nvSpPr>
        <p:spPr/>
        <p:txBody>
          <a:bodyPr/>
          <a:lstStyle/>
          <a:p>
            <a:fld id="{D06C706D-0964-7842-B7B8-C5D733700528}" type="slidenum">
              <a:rPr lang="en-US" smtClean="0"/>
              <a:t>‹#›</a:t>
            </a:fld>
            <a:endParaRPr lang="en-US" dirty="0"/>
          </a:p>
        </p:txBody>
      </p:sp>
      <p:sp>
        <p:nvSpPr>
          <p:cNvPr id="4" name="Footer Placeholder ">
            <a:extLst>
              <a:ext uri="{FF2B5EF4-FFF2-40B4-BE49-F238E27FC236}">
                <a16:creationId xmlns:a16="http://schemas.microsoft.com/office/drawing/2014/main" id="{0D7CEC24-795B-B64B-9F1C-B1C0E44707C4}"/>
              </a:ext>
            </a:extLst>
          </p:cNvPr>
          <p:cNvSpPr>
            <a:spLocks noGrp="1"/>
          </p:cNvSpPr>
          <p:nvPr>
            <p:ph type="ftr" sz="quarter" idx="11"/>
          </p:nvPr>
        </p:nvSpPr>
        <p:spPr/>
        <p:txBody>
          <a:bodyPr/>
          <a:lstStyle/>
          <a:p>
            <a:r>
              <a:rPr lang="en-US"/>
              <a:t>Jan Lindvall 2023</a:t>
            </a:r>
            <a:endParaRPr lang="en-US" dirty="0"/>
          </a:p>
        </p:txBody>
      </p:sp>
      <p:sp>
        <p:nvSpPr>
          <p:cNvPr id="15" name="LON">
            <a:extLst>
              <a:ext uri="{FF2B5EF4-FFF2-40B4-BE49-F238E27FC236}">
                <a16:creationId xmlns:a16="http://schemas.microsoft.com/office/drawing/2014/main" id="{D9C39E05-D387-4620-8548-41B9F6A4F420}"/>
              </a:ext>
            </a:extLst>
          </p:cNvPr>
          <p:cNvSpPr>
            <a:spLocks noGrp="1"/>
          </p:cNvSpPr>
          <p:nvPr>
            <p:ph sz="quarter" idx="22" hasCustomPrompt="1"/>
          </p:nvPr>
        </p:nvSpPr>
        <p:spPr>
          <a:xfrm>
            <a:off x="442384" y="6356352"/>
            <a:ext cx="999067" cy="365125"/>
          </a:xfrm>
          <a:prstGeom prst="rect">
            <a:avLst/>
          </a:prstGeom>
        </p:spPr>
        <p:txBody>
          <a:bodyPr anchor="ctr">
            <a:normAutofit/>
          </a:bodyPr>
          <a:lstStyle>
            <a:lvl1pPr marL="0" indent="0">
              <a:buNone/>
              <a:defRPr sz="1200">
                <a:solidFill>
                  <a:schemeClr val="bg1">
                    <a:lumMod val="50000"/>
                  </a:schemeClr>
                </a:solidFill>
              </a:defRPr>
            </a:lvl1pPr>
          </a:lstStyle>
          <a:p>
            <a:pPr lvl="0"/>
            <a:r>
              <a:rPr lang="en-US" dirty="0"/>
              <a:t>LO #</a:t>
            </a:r>
          </a:p>
        </p:txBody>
      </p:sp>
    </p:spTree>
    <p:extLst>
      <p:ext uri="{BB962C8B-B14F-4D97-AF65-F5344CB8AC3E}">
        <p14:creationId xmlns:p14="http://schemas.microsoft.com/office/powerpoint/2010/main" val="409742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3"/>
            <a:ext cx="109728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3"/>
            <a:ext cx="109728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2/13/23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812800" y="4114803"/>
            <a:ext cx="109728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3759201" y="6424902"/>
            <a:ext cx="7809584" cy="280698"/>
          </a:xfrm>
          <a:prstGeom prst="rect">
            <a:avLst/>
          </a:prstGeom>
        </p:spPr>
        <p:txBody>
          <a:bodyPr vert="horz" lIns="0" tIns="0" rIns="0" bIns="0" rtlCol="0" anchor="b">
            <a:noAutofit/>
          </a:bodyPr>
          <a:lstStyle>
            <a:lvl1pPr marL="0" indent="0" algn="r">
              <a:buNone/>
              <a:defRPr sz="900">
                <a:solidFill>
                  <a:schemeClr val="tx1"/>
                </a:solidFill>
              </a:defRPr>
            </a:lvl1pPr>
          </a:lstStyle>
          <a:p>
            <a:r>
              <a:rPr lang="en-US" dirty="0"/>
              <a:t>Copyright © 2021 Pearson Education Ltd.</a:t>
            </a:r>
          </a:p>
        </p:txBody>
      </p:sp>
    </p:spTree>
    <p:extLst>
      <p:ext uri="{BB962C8B-B14F-4D97-AF65-F5344CB8AC3E}">
        <p14:creationId xmlns:p14="http://schemas.microsoft.com/office/powerpoint/2010/main" val="9025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F4B279-2E2D-2A47-9690-95B64535F0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F39F16-BE70-EB49-A6DE-C48B6DFCF556}"/>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8B2B8D7-6F28-F040-AA12-E15DDDC6A784}"/>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5" name="Platshållare för sidfot 4">
            <a:extLst>
              <a:ext uri="{FF2B5EF4-FFF2-40B4-BE49-F238E27FC236}">
                <a16:creationId xmlns:a16="http://schemas.microsoft.com/office/drawing/2014/main" id="{A60B742E-76EC-4342-90A3-F496425D93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1C0CBD2-9166-FB47-A3B2-78D68C724FAA}"/>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326912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926DE-C31E-9F4D-A09D-ECC18BDC2AA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4695813-85B5-784B-B387-9BEFD1297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F6A35E4-AF60-BC4A-9165-301CF3A80E19}"/>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5" name="Platshållare för sidfot 4">
            <a:extLst>
              <a:ext uri="{FF2B5EF4-FFF2-40B4-BE49-F238E27FC236}">
                <a16:creationId xmlns:a16="http://schemas.microsoft.com/office/drawing/2014/main" id="{AA08768B-DA35-6A4F-925D-DE42F36B46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B3ECBA-A01E-2540-9AAF-97EAB3C15ADD}"/>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233347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BAACC-8BCC-824D-AC3C-263BEA0FCF4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2B0F2B8-DF17-5946-BFDB-363AAEAFE3FB}"/>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922700E9-EF1B-8441-92FD-4765685C4619}"/>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4FA9F3F0-180E-4E46-A23E-E3801DA34C11}"/>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6" name="Platshållare för sidfot 5">
            <a:extLst>
              <a:ext uri="{FF2B5EF4-FFF2-40B4-BE49-F238E27FC236}">
                <a16:creationId xmlns:a16="http://schemas.microsoft.com/office/drawing/2014/main" id="{F1D8AAAB-236F-8849-AE76-E503D873A4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DFFA21B-FBC6-AD48-94BC-E6D2E39FAAF0}"/>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326479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3392D-5D82-854E-B463-6CB2D1F4A25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7554D1B-1003-EA42-960F-36327357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AB1370A1-C2DD-C54B-BC89-061B49A89488}"/>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8F84BD2-5D32-014E-864C-D3555804B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793638B1-C00B-D54B-8AD9-4CB1F5520FED}"/>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02BA1F2D-68AB-9F44-AE31-9709FB6F8D96}"/>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8" name="Platshållare för sidfot 7">
            <a:extLst>
              <a:ext uri="{FF2B5EF4-FFF2-40B4-BE49-F238E27FC236}">
                <a16:creationId xmlns:a16="http://schemas.microsoft.com/office/drawing/2014/main" id="{A49C85FA-0E04-5640-9624-E208CA7F0B4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FB45826-1829-3542-84B2-D0A7570CB5AA}"/>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35497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D7A252-1E5B-4E4B-AB9C-C0523A9B504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48A8709-E145-D947-950E-121BCCE4A6D3}"/>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4" name="Platshållare för sidfot 3">
            <a:extLst>
              <a:ext uri="{FF2B5EF4-FFF2-40B4-BE49-F238E27FC236}">
                <a16:creationId xmlns:a16="http://schemas.microsoft.com/office/drawing/2014/main" id="{13D0C0CE-91E4-4F45-AA65-15F2E152848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7FB5B81-615F-5943-8F04-11CBCE6B769D}"/>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395723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55A09F-4B91-4646-B24F-E0EBEF15271E}"/>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3" name="Platshållare för sidfot 2">
            <a:extLst>
              <a:ext uri="{FF2B5EF4-FFF2-40B4-BE49-F238E27FC236}">
                <a16:creationId xmlns:a16="http://schemas.microsoft.com/office/drawing/2014/main" id="{0588C84B-5E73-324F-8ED7-43FA3451D8C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5E12D53-5944-7D44-B75F-B979C4DE6D9D}"/>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273800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6CE8A-A15D-0A4C-B1CF-117E628DA3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9495BDF-6D73-1A48-81F5-0ACC4FD54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FC5AD8B4-413D-F74D-BBC4-CD1A8C35E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5611BD3-9213-6C42-A85A-443189D599AF}"/>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6" name="Platshållare för sidfot 5">
            <a:extLst>
              <a:ext uri="{FF2B5EF4-FFF2-40B4-BE49-F238E27FC236}">
                <a16:creationId xmlns:a16="http://schemas.microsoft.com/office/drawing/2014/main" id="{4DCC0B1C-7446-3E4A-913C-1BDAD96395E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A1379E-A14B-004E-BEA1-B4CD090C7217}"/>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399996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107A3C-88D4-A74C-9518-7CB2D7043A6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16BDD07-4F6F-F340-AAE7-A21D38C3C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091174E-77D4-CC4E-853E-4EEE323C0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39B1162C-D3F2-4240-8F1F-3E1D0EBFBAA3}"/>
              </a:ext>
            </a:extLst>
          </p:cNvPr>
          <p:cNvSpPr>
            <a:spLocks noGrp="1"/>
          </p:cNvSpPr>
          <p:nvPr>
            <p:ph type="dt" sz="half" idx="10"/>
          </p:nvPr>
        </p:nvSpPr>
        <p:spPr/>
        <p:txBody>
          <a:bodyPr/>
          <a:lstStyle/>
          <a:p>
            <a:fld id="{411B402C-AAAD-984F-91E2-4163B73230A1}" type="datetimeFigureOut">
              <a:rPr lang="sv-SE" smtClean="0"/>
              <a:t>2023-02-13</a:t>
            </a:fld>
            <a:endParaRPr lang="sv-SE"/>
          </a:p>
        </p:txBody>
      </p:sp>
      <p:sp>
        <p:nvSpPr>
          <p:cNvPr id="6" name="Platshållare för sidfot 5">
            <a:extLst>
              <a:ext uri="{FF2B5EF4-FFF2-40B4-BE49-F238E27FC236}">
                <a16:creationId xmlns:a16="http://schemas.microsoft.com/office/drawing/2014/main" id="{21F2F7A3-24B0-404B-B83C-F4CF15590C6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7F91526-ED71-C748-80C1-2CC3123FAC24}"/>
              </a:ext>
            </a:extLst>
          </p:cNvPr>
          <p:cNvSpPr>
            <a:spLocks noGrp="1"/>
          </p:cNvSpPr>
          <p:nvPr>
            <p:ph type="sldNum" sz="quarter" idx="12"/>
          </p:nvPr>
        </p:nvSpPr>
        <p:spPr/>
        <p:txBody>
          <a:bodyPr/>
          <a:lstStyle/>
          <a:p>
            <a:fld id="{1AD4BCE3-AAE9-104C-BA81-11F12F92F95C}" type="slidenum">
              <a:rPr lang="sv-SE" smtClean="0"/>
              <a:t>‹#›</a:t>
            </a:fld>
            <a:endParaRPr lang="sv-SE"/>
          </a:p>
        </p:txBody>
      </p:sp>
    </p:spTree>
    <p:extLst>
      <p:ext uri="{BB962C8B-B14F-4D97-AF65-F5344CB8AC3E}">
        <p14:creationId xmlns:p14="http://schemas.microsoft.com/office/powerpoint/2010/main" val="201183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651FB58-FF85-1846-BE6A-FD1E037F3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DC02953-E28E-5342-AAAA-3566CFE67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2A3954FA-5F0C-6D4E-8064-EFADC1C32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B402C-AAAD-984F-91E2-4163B73230A1}" type="datetimeFigureOut">
              <a:rPr lang="sv-SE" smtClean="0"/>
              <a:t>2023-02-13</a:t>
            </a:fld>
            <a:endParaRPr lang="sv-SE"/>
          </a:p>
        </p:txBody>
      </p:sp>
      <p:sp>
        <p:nvSpPr>
          <p:cNvPr id="5" name="Platshållare för sidfot 4">
            <a:extLst>
              <a:ext uri="{FF2B5EF4-FFF2-40B4-BE49-F238E27FC236}">
                <a16:creationId xmlns:a16="http://schemas.microsoft.com/office/drawing/2014/main" id="{8DD21226-5F34-B249-91DC-AF2511B66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60EF01D-B8B0-3840-957E-6424F302E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4BCE3-AAE9-104C-BA81-11F12F92F95C}" type="slidenum">
              <a:rPr lang="sv-SE" smtClean="0"/>
              <a:t>‹#›</a:t>
            </a:fld>
            <a:endParaRPr lang="sv-SE"/>
          </a:p>
        </p:txBody>
      </p:sp>
    </p:spTree>
    <p:extLst>
      <p:ext uri="{BB962C8B-B14F-4D97-AF65-F5344CB8AC3E}">
        <p14:creationId xmlns:p14="http://schemas.microsoft.com/office/powerpoint/2010/main" val="92159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0FE0C2-5FC6-454D-AABB-B09480735C91}"/>
              </a:ext>
            </a:extLst>
          </p:cNvPr>
          <p:cNvSpPr>
            <a:spLocks noGrp="1"/>
          </p:cNvSpPr>
          <p:nvPr>
            <p:ph type="ctrTitle"/>
          </p:nvPr>
        </p:nvSpPr>
        <p:spPr/>
        <p:txBody>
          <a:bodyPr>
            <a:normAutofit/>
          </a:bodyPr>
          <a:lstStyle/>
          <a:p>
            <a:r>
              <a:rPr lang="sv-SE" sz="3600" dirty="0" err="1"/>
              <a:t>Lecture</a:t>
            </a:r>
            <a:r>
              <a:rPr lang="sv-SE" sz="3600" dirty="0"/>
              <a:t> 15. The </a:t>
            </a:r>
            <a:r>
              <a:rPr lang="sv-SE" sz="3600" dirty="0" err="1"/>
              <a:t>Role</a:t>
            </a:r>
            <a:r>
              <a:rPr lang="sv-SE" sz="3600" dirty="0"/>
              <a:t> and </a:t>
            </a:r>
            <a:r>
              <a:rPr lang="sv-SE" sz="3600" dirty="0" err="1"/>
              <a:t>Technique</a:t>
            </a:r>
            <a:r>
              <a:rPr lang="sv-SE" sz="3600" dirty="0"/>
              <a:t>. </a:t>
            </a:r>
            <a:r>
              <a:rPr lang="sv-SE" sz="3600" dirty="0" err="1"/>
              <a:t>Summary</a:t>
            </a:r>
            <a:br>
              <a:rPr lang="sv-SE" sz="3600" dirty="0"/>
            </a:br>
            <a:r>
              <a:rPr lang="sv-SE" sz="2800" dirty="0"/>
              <a:t>230213</a:t>
            </a:r>
          </a:p>
        </p:txBody>
      </p:sp>
      <p:sp>
        <p:nvSpPr>
          <p:cNvPr id="3" name="Underrubrik 2">
            <a:extLst>
              <a:ext uri="{FF2B5EF4-FFF2-40B4-BE49-F238E27FC236}">
                <a16:creationId xmlns:a16="http://schemas.microsoft.com/office/drawing/2014/main" id="{54F54920-FB7B-0046-AC55-C78B20642CE1}"/>
              </a:ext>
            </a:extLst>
          </p:cNvPr>
          <p:cNvSpPr>
            <a:spLocks noGrp="1"/>
          </p:cNvSpPr>
          <p:nvPr>
            <p:ph type="subTitle" idx="1"/>
          </p:nvPr>
        </p:nvSpPr>
        <p:spPr/>
        <p:txBody>
          <a:bodyPr/>
          <a:lstStyle/>
          <a:p>
            <a:r>
              <a:rPr lang="sv-SE" dirty="0"/>
              <a:t>Jan Lindvall</a:t>
            </a:r>
          </a:p>
        </p:txBody>
      </p:sp>
    </p:spTree>
    <p:extLst>
      <p:ext uri="{BB962C8B-B14F-4D97-AF65-F5344CB8AC3E}">
        <p14:creationId xmlns:p14="http://schemas.microsoft.com/office/powerpoint/2010/main" val="376357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4E1B8B-05C3-774C-BD5C-24DDCCE07311}"/>
              </a:ext>
            </a:extLst>
          </p:cNvPr>
          <p:cNvSpPr>
            <a:spLocks noGrp="1"/>
          </p:cNvSpPr>
          <p:nvPr>
            <p:ph type="title"/>
          </p:nvPr>
        </p:nvSpPr>
        <p:spPr/>
        <p:txBody>
          <a:bodyPr/>
          <a:lstStyle/>
          <a:p>
            <a:r>
              <a:rPr lang="en-US" dirty="0"/>
              <a:t>5. What is ETL, in a Data Warehouse milieu?</a:t>
            </a:r>
            <a:br>
              <a:rPr lang="sv-SE" dirty="0"/>
            </a:br>
            <a:endParaRPr lang="sv-SE" dirty="0"/>
          </a:p>
        </p:txBody>
      </p:sp>
      <p:sp>
        <p:nvSpPr>
          <p:cNvPr id="3" name="Platshållare för innehåll 2">
            <a:extLst>
              <a:ext uri="{FF2B5EF4-FFF2-40B4-BE49-F238E27FC236}">
                <a16:creationId xmlns:a16="http://schemas.microsoft.com/office/drawing/2014/main" id="{26F1CE10-75A4-3B41-A43C-7580244D7A5C}"/>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5484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32580E-9576-9C46-BF6F-8AF7DE822508}"/>
              </a:ext>
            </a:extLst>
          </p:cNvPr>
          <p:cNvSpPr>
            <a:spLocks noGrp="1"/>
          </p:cNvSpPr>
          <p:nvPr>
            <p:ph type="title"/>
          </p:nvPr>
        </p:nvSpPr>
        <p:spPr/>
        <p:txBody>
          <a:bodyPr/>
          <a:lstStyle/>
          <a:p>
            <a:r>
              <a:rPr lang="sv-SE" sz="2700" dirty="0"/>
              <a:t>5. ETL  - </a:t>
            </a:r>
            <a:r>
              <a:rPr lang="sv-SE" sz="2700" b="1" dirty="0" err="1"/>
              <a:t>E</a:t>
            </a:r>
            <a:r>
              <a:rPr lang="sv-SE" sz="2700" dirty="0" err="1"/>
              <a:t>xtract</a:t>
            </a:r>
            <a:r>
              <a:rPr lang="sv-SE" sz="2700" dirty="0"/>
              <a:t> </a:t>
            </a:r>
            <a:r>
              <a:rPr lang="sv-SE" sz="2700" b="1" dirty="0"/>
              <a:t>T</a:t>
            </a:r>
            <a:r>
              <a:rPr lang="sv-SE" sz="2700" dirty="0"/>
              <a:t>ransform </a:t>
            </a:r>
            <a:r>
              <a:rPr lang="sv-SE" sz="2700" b="1" dirty="0" err="1"/>
              <a:t>L</a:t>
            </a:r>
            <a:r>
              <a:rPr lang="sv-SE" sz="2700" dirty="0" err="1"/>
              <a:t>oad</a:t>
            </a:r>
            <a:r>
              <a:rPr lang="sv-SE" sz="2700" dirty="0"/>
              <a:t>. </a:t>
            </a:r>
          </a:p>
        </p:txBody>
      </p:sp>
      <p:sp>
        <p:nvSpPr>
          <p:cNvPr id="3" name="Platshållare för text 2">
            <a:extLst>
              <a:ext uri="{FF2B5EF4-FFF2-40B4-BE49-F238E27FC236}">
                <a16:creationId xmlns:a16="http://schemas.microsoft.com/office/drawing/2014/main" id="{E1FF9F01-0DAB-7644-BF93-636F1057C53C}"/>
              </a:ext>
            </a:extLst>
          </p:cNvPr>
          <p:cNvSpPr>
            <a:spLocks noGrp="1"/>
          </p:cNvSpPr>
          <p:nvPr>
            <p:ph type="body" idx="1"/>
          </p:nvPr>
        </p:nvSpPr>
        <p:spPr/>
        <p:txBody>
          <a:bodyPr/>
          <a:lstStyle/>
          <a:p>
            <a:r>
              <a:rPr lang="sv-SE" b="0" dirty="0"/>
              <a:t>ETL </a:t>
            </a:r>
            <a:r>
              <a:rPr lang="sv-SE" b="0" dirty="0" err="1"/>
              <a:t>Visualisation</a:t>
            </a:r>
            <a:endParaRPr lang="sv-SE" b="0" dirty="0"/>
          </a:p>
        </p:txBody>
      </p:sp>
      <p:pic>
        <p:nvPicPr>
          <p:cNvPr id="5" name="Platshållare för innehåll 4">
            <a:extLst>
              <a:ext uri="{FF2B5EF4-FFF2-40B4-BE49-F238E27FC236}">
                <a16:creationId xmlns:a16="http://schemas.microsoft.com/office/drawing/2014/main" id="{5F5D4FC6-456A-DF47-B354-721505FD0CF5}"/>
              </a:ext>
            </a:extLst>
          </p:cNvPr>
          <p:cNvPicPr>
            <a:picLocks noGrp="1" noChangeAspect="1"/>
          </p:cNvPicPr>
          <p:nvPr>
            <p:ph sz="half" idx="2"/>
          </p:nvPr>
        </p:nvPicPr>
        <p:blipFill>
          <a:blip r:embed="rId2"/>
          <a:stretch>
            <a:fillRect/>
          </a:stretch>
        </p:blipFill>
        <p:spPr>
          <a:xfrm>
            <a:off x="1981141" y="3233321"/>
            <a:ext cx="4040456" cy="2215161"/>
          </a:xfrm>
        </p:spPr>
      </p:pic>
      <p:sp>
        <p:nvSpPr>
          <p:cNvPr id="4" name="Platshållare för text 3">
            <a:extLst>
              <a:ext uri="{FF2B5EF4-FFF2-40B4-BE49-F238E27FC236}">
                <a16:creationId xmlns:a16="http://schemas.microsoft.com/office/drawing/2014/main" id="{6AEEEFA0-12C0-BE42-8052-AC3042434BA0}"/>
              </a:ext>
            </a:extLst>
          </p:cNvPr>
          <p:cNvSpPr>
            <a:spLocks noGrp="1"/>
          </p:cNvSpPr>
          <p:nvPr>
            <p:ph type="body" sz="quarter" idx="3"/>
          </p:nvPr>
        </p:nvSpPr>
        <p:spPr/>
        <p:txBody>
          <a:bodyPr/>
          <a:lstStyle/>
          <a:p>
            <a:r>
              <a:rPr lang="sv-SE" b="0" dirty="0"/>
              <a:t>ETL definition</a:t>
            </a:r>
          </a:p>
        </p:txBody>
      </p:sp>
      <p:sp>
        <p:nvSpPr>
          <p:cNvPr id="6" name="Platshållare för innehåll 5">
            <a:extLst>
              <a:ext uri="{FF2B5EF4-FFF2-40B4-BE49-F238E27FC236}">
                <a16:creationId xmlns:a16="http://schemas.microsoft.com/office/drawing/2014/main" id="{6B0F19C4-EA79-0646-9191-A3ADD4F36CAC}"/>
              </a:ext>
            </a:extLst>
          </p:cNvPr>
          <p:cNvSpPr>
            <a:spLocks noGrp="1"/>
          </p:cNvSpPr>
          <p:nvPr>
            <p:ph sz="quarter" idx="4"/>
          </p:nvPr>
        </p:nvSpPr>
        <p:spPr/>
        <p:txBody>
          <a:bodyPr/>
          <a:lstStyle/>
          <a:p>
            <a:pPr marL="0" indent="0">
              <a:buNone/>
            </a:pPr>
            <a:r>
              <a:rPr lang="sv-SE" dirty="0"/>
              <a:t>”… </a:t>
            </a:r>
            <a:r>
              <a:rPr lang="sv-SE" dirty="0" err="1"/>
              <a:t>describes</a:t>
            </a:r>
            <a:r>
              <a:rPr lang="sv-SE" dirty="0"/>
              <a:t> the </a:t>
            </a:r>
            <a:r>
              <a:rPr lang="sv-SE" dirty="0" err="1"/>
              <a:t>typical</a:t>
            </a:r>
            <a:r>
              <a:rPr lang="sv-SE" dirty="0"/>
              <a:t> </a:t>
            </a:r>
            <a:r>
              <a:rPr lang="sv-SE" dirty="0" err="1"/>
              <a:t>processes</a:t>
            </a:r>
            <a:r>
              <a:rPr lang="sv-SE" dirty="0"/>
              <a:t> and </a:t>
            </a:r>
            <a:r>
              <a:rPr lang="sv-SE" dirty="0" err="1"/>
              <a:t>tools</a:t>
            </a:r>
            <a:r>
              <a:rPr lang="sv-SE" dirty="0"/>
              <a:t> </a:t>
            </a:r>
            <a:r>
              <a:rPr lang="sv-SE" dirty="0" err="1"/>
              <a:t>used</a:t>
            </a:r>
            <a:r>
              <a:rPr lang="sv-SE" dirty="0"/>
              <a:t> to support the </a:t>
            </a:r>
            <a:r>
              <a:rPr lang="sv-SE" dirty="0" err="1"/>
              <a:t>mapping</a:t>
            </a:r>
            <a:r>
              <a:rPr lang="sv-SE" dirty="0"/>
              <a:t>, </a:t>
            </a:r>
            <a:r>
              <a:rPr lang="sv-SE" dirty="0" err="1"/>
              <a:t>merging</a:t>
            </a:r>
            <a:r>
              <a:rPr lang="sv-SE" dirty="0"/>
              <a:t>, and </a:t>
            </a:r>
            <a:r>
              <a:rPr lang="sv-SE" dirty="0" err="1"/>
              <a:t>movement</a:t>
            </a:r>
            <a:r>
              <a:rPr lang="sv-SE" dirty="0"/>
              <a:t> </a:t>
            </a:r>
            <a:r>
              <a:rPr lang="sv-SE" dirty="0" err="1"/>
              <a:t>of</a:t>
            </a:r>
            <a:r>
              <a:rPr lang="sv-SE" dirty="0"/>
              <a:t> data </a:t>
            </a:r>
            <a:r>
              <a:rPr lang="sv-SE" dirty="0" err="1"/>
              <a:t>between</a:t>
            </a:r>
            <a:r>
              <a:rPr lang="sv-SE" dirty="0"/>
              <a:t> </a:t>
            </a:r>
            <a:r>
              <a:rPr lang="sv-SE" dirty="0" err="1"/>
              <a:t>databases</a:t>
            </a:r>
            <a:r>
              <a:rPr lang="sv-SE" dirty="0"/>
              <a:t>”</a:t>
            </a:r>
          </a:p>
          <a:p>
            <a:pPr marL="0" indent="0">
              <a:buNone/>
            </a:pPr>
            <a:endParaRPr lang="sv-SE" dirty="0"/>
          </a:p>
          <a:p>
            <a:pPr marL="0" indent="0">
              <a:buNone/>
            </a:pPr>
            <a:r>
              <a:rPr lang="sv-SE" sz="1500" dirty="0" err="1"/>
              <a:t>Glossary</a:t>
            </a:r>
            <a:r>
              <a:rPr lang="sv-SE" sz="1500" dirty="0"/>
              <a:t>, Data Science</a:t>
            </a:r>
          </a:p>
        </p:txBody>
      </p:sp>
    </p:spTree>
    <p:extLst>
      <p:ext uri="{BB962C8B-B14F-4D97-AF65-F5344CB8AC3E}">
        <p14:creationId xmlns:p14="http://schemas.microsoft.com/office/powerpoint/2010/main" val="94085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F7CCE2-9706-EF40-802B-BB8701BA2C29}"/>
              </a:ext>
            </a:extLst>
          </p:cNvPr>
          <p:cNvSpPr>
            <a:spLocks noGrp="1"/>
          </p:cNvSpPr>
          <p:nvPr>
            <p:ph type="title"/>
          </p:nvPr>
        </p:nvSpPr>
        <p:spPr/>
        <p:txBody>
          <a:bodyPr>
            <a:normAutofit fontScale="90000"/>
          </a:bodyPr>
          <a:lstStyle/>
          <a:p>
            <a:r>
              <a:rPr lang="en-US" sz="3600" dirty="0"/>
              <a:t>6. What is a "Business Process"? Why is the concept important when we discuss information </a:t>
            </a:r>
            <a:r>
              <a:rPr lang="en-US" sz="3600" dirty="0" err="1"/>
              <a:t>sytems</a:t>
            </a:r>
            <a:r>
              <a:rPr lang="en-US" sz="3600" dirty="0"/>
              <a:t>?</a:t>
            </a:r>
            <a:r>
              <a:rPr lang="en-US" dirty="0"/>
              <a:t> </a:t>
            </a:r>
            <a:br>
              <a:rPr lang="sv-SE" dirty="0"/>
            </a:br>
            <a:endParaRPr lang="sv-SE" dirty="0"/>
          </a:p>
        </p:txBody>
      </p:sp>
      <p:sp>
        <p:nvSpPr>
          <p:cNvPr id="3" name="Platshållare för innehåll 2">
            <a:extLst>
              <a:ext uri="{FF2B5EF4-FFF2-40B4-BE49-F238E27FC236}">
                <a16:creationId xmlns:a16="http://schemas.microsoft.com/office/drawing/2014/main" id="{722023B7-69FA-8342-A76C-DF0CAFCB1393}"/>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90946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18065" y="1150257"/>
            <a:ext cx="6172200" cy="466281"/>
          </a:xfrm>
        </p:spPr>
        <p:txBody>
          <a:bodyPr>
            <a:spAutoFit/>
          </a:bodyPr>
          <a:lstStyle/>
          <a:p>
            <a:r>
              <a:rPr lang="en-US" sz="2700" dirty="0"/>
              <a:t>Information Needs and </a:t>
            </a:r>
            <a:r>
              <a:rPr lang="en-US" sz="2700" b="1" dirty="0"/>
              <a:t>Business Processes</a:t>
            </a:r>
            <a:endParaRPr lang="en-IN" sz="2700" b="1" dirty="0"/>
          </a:p>
        </p:txBody>
      </p:sp>
      <p:sp>
        <p:nvSpPr>
          <p:cNvPr id="2" name="Content Placeholder 1"/>
          <p:cNvSpPr>
            <a:spLocks noGrp="1"/>
          </p:cNvSpPr>
          <p:nvPr>
            <p:ph idx="13"/>
          </p:nvPr>
        </p:nvSpPr>
        <p:spPr>
          <a:xfrm>
            <a:off x="3026229" y="1965585"/>
            <a:ext cx="6172200" cy="3623655"/>
          </a:xfrm>
        </p:spPr>
        <p:txBody>
          <a:bodyPr/>
          <a:lstStyle/>
          <a:p>
            <a:pPr>
              <a:spcBef>
                <a:spcPts val="450"/>
              </a:spcBef>
              <a:buSzPts val="2400"/>
            </a:pPr>
            <a:r>
              <a:rPr lang="en-IN" sz="2000" dirty="0"/>
              <a:t>Business organizations use business processes to get things done. A </a:t>
            </a:r>
            <a:r>
              <a:rPr lang="en-IN" sz="2000" b="1" dirty="0"/>
              <a:t>business process </a:t>
            </a:r>
            <a:r>
              <a:rPr lang="en-IN" sz="2000" dirty="0"/>
              <a:t>is a set of related, coordinated, and structured activities and tasks performed by people, machines, or both to achieve a specific organizational goal. </a:t>
            </a:r>
          </a:p>
          <a:p>
            <a:pPr>
              <a:spcBef>
                <a:spcPts val="450"/>
              </a:spcBef>
              <a:buSzPts val="2400"/>
            </a:pPr>
            <a:endParaRPr lang="en-IN" sz="2000" dirty="0"/>
          </a:p>
          <a:p>
            <a:pPr>
              <a:spcBef>
                <a:spcPts val="450"/>
              </a:spcBef>
              <a:buSzPts val="2400"/>
            </a:pPr>
            <a:r>
              <a:rPr lang="en-IN" sz="2000" dirty="0"/>
              <a:t>Key decisions and information needed often come from these business processes.</a:t>
            </a:r>
          </a:p>
        </p:txBody>
      </p:sp>
    </p:spTree>
    <p:extLst>
      <p:ext uri="{BB962C8B-B14F-4D97-AF65-F5344CB8AC3E}">
        <p14:creationId xmlns:p14="http://schemas.microsoft.com/office/powerpoint/2010/main" val="290292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3467EE-A12E-F242-8C89-EF224449F619}"/>
              </a:ext>
            </a:extLst>
          </p:cNvPr>
          <p:cNvSpPr>
            <a:spLocks noGrp="1"/>
          </p:cNvSpPr>
          <p:nvPr>
            <p:ph type="title"/>
          </p:nvPr>
        </p:nvSpPr>
        <p:spPr/>
        <p:txBody>
          <a:bodyPr/>
          <a:lstStyle/>
          <a:p>
            <a:r>
              <a:rPr lang="en-US" dirty="0"/>
              <a:t>7. What is a database?</a:t>
            </a:r>
            <a:br>
              <a:rPr lang="sv-SE" dirty="0"/>
            </a:br>
            <a:endParaRPr lang="sv-SE" dirty="0"/>
          </a:p>
        </p:txBody>
      </p:sp>
      <p:sp>
        <p:nvSpPr>
          <p:cNvPr id="3" name="Platshållare för innehåll 2">
            <a:extLst>
              <a:ext uri="{FF2B5EF4-FFF2-40B4-BE49-F238E27FC236}">
                <a16:creationId xmlns:a16="http://schemas.microsoft.com/office/drawing/2014/main" id="{DFC63E53-F5C5-6A47-9623-9CAFDCA68BB4}"/>
              </a:ext>
            </a:extLst>
          </p:cNvPr>
          <p:cNvSpPr>
            <a:spLocks noGrp="1"/>
          </p:cNvSpPr>
          <p:nvPr>
            <p:ph idx="1"/>
          </p:nvPr>
        </p:nvSpPr>
        <p:spPr/>
        <p:txBody>
          <a:bodyPr/>
          <a:lstStyle/>
          <a:p>
            <a:r>
              <a:rPr lang="en-US" dirty="0"/>
              <a:t>What is a database?</a:t>
            </a:r>
            <a:endParaRPr lang="sv-SE" dirty="0"/>
          </a:p>
          <a:p>
            <a:endParaRPr lang="sv-SE" dirty="0"/>
          </a:p>
        </p:txBody>
      </p:sp>
    </p:spTree>
    <p:extLst>
      <p:ext uri="{BB962C8B-B14F-4D97-AF65-F5344CB8AC3E}">
        <p14:creationId xmlns:p14="http://schemas.microsoft.com/office/powerpoint/2010/main" val="243138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CF3FA1-C315-7F4B-A38F-19DB81E137D7}"/>
              </a:ext>
            </a:extLst>
          </p:cNvPr>
          <p:cNvSpPr>
            <a:spLocks noGrp="1"/>
          </p:cNvSpPr>
          <p:nvPr>
            <p:ph type="title"/>
          </p:nvPr>
        </p:nvSpPr>
        <p:spPr>
          <a:xfrm>
            <a:off x="3180056" y="860922"/>
            <a:ext cx="6984776" cy="857138"/>
          </a:xfrm>
        </p:spPr>
        <p:txBody>
          <a:bodyPr>
            <a:noAutofit/>
          </a:bodyPr>
          <a:lstStyle/>
          <a:p>
            <a:r>
              <a:rPr lang="sv-SE" sz="2000" dirty="0"/>
              <a:t>7. </a:t>
            </a:r>
            <a:r>
              <a:rPr lang="sv-SE" sz="2000" dirty="0" err="1"/>
              <a:t>Database</a:t>
            </a:r>
            <a:endParaRPr lang="sv-SE" sz="2000" dirty="0"/>
          </a:p>
        </p:txBody>
      </p:sp>
      <p:sp>
        <p:nvSpPr>
          <p:cNvPr id="3" name="Platshållare för innehåll 2">
            <a:extLst>
              <a:ext uri="{FF2B5EF4-FFF2-40B4-BE49-F238E27FC236}">
                <a16:creationId xmlns:a16="http://schemas.microsoft.com/office/drawing/2014/main" id="{4091F1B2-5487-8845-8CD1-3209588BE407}"/>
              </a:ext>
            </a:extLst>
          </p:cNvPr>
          <p:cNvSpPr>
            <a:spLocks noGrp="1"/>
          </p:cNvSpPr>
          <p:nvPr>
            <p:ph idx="1"/>
          </p:nvPr>
        </p:nvSpPr>
        <p:spPr/>
        <p:txBody>
          <a:bodyPr/>
          <a:lstStyle/>
          <a:p>
            <a:pPr marL="0" indent="0">
              <a:buNone/>
            </a:pPr>
            <a:r>
              <a:rPr lang="sv-SE" b="1" dirty="0" err="1"/>
              <a:t>Database</a:t>
            </a:r>
            <a:r>
              <a:rPr lang="sv-SE" b="1" dirty="0"/>
              <a:t>: </a:t>
            </a:r>
            <a:r>
              <a:rPr lang="sv-SE" dirty="0"/>
              <a:t>A central </a:t>
            </a:r>
            <a:r>
              <a:rPr lang="sv-SE" dirty="0" err="1"/>
              <a:t>repository</a:t>
            </a:r>
            <a:r>
              <a:rPr lang="sv-SE" dirty="0"/>
              <a:t> </a:t>
            </a:r>
            <a:r>
              <a:rPr lang="sv-SE" dirty="0" err="1"/>
              <a:t>of</a:t>
            </a:r>
            <a:r>
              <a:rPr lang="sv-SE" dirty="0"/>
              <a:t> data. </a:t>
            </a:r>
          </a:p>
          <a:p>
            <a:pPr marL="0" indent="0">
              <a:buNone/>
            </a:pPr>
            <a:endParaRPr lang="sv-SE" dirty="0"/>
          </a:p>
          <a:p>
            <a:pPr marL="0" indent="0">
              <a:buNone/>
            </a:pPr>
            <a:r>
              <a:rPr lang="sv-SE" dirty="0"/>
              <a:t>”</a:t>
            </a:r>
            <a:r>
              <a:rPr lang="sv-SE" b="1" dirty="0" err="1"/>
              <a:t>Relational</a:t>
            </a:r>
            <a:r>
              <a:rPr lang="sv-SE" b="1" dirty="0"/>
              <a:t> </a:t>
            </a:r>
            <a:r>
              <a:rPr lang="sv-SE" b="1" dirty="0" err="1"/>
              <a:t>databases</a:t>
            </a:r>
            <a:r>
              <a:rPr lang="sv-SE" b="1" dirty="0"/>
              <a:t> </a:t>
            </a:r>
            <a:r>
              <a:rPr lang="sv-SE" dirty="0"/>
              <a:t>store data in </a:t>
            </a:r>
            <a:r>
              <a:rPr lang="sv-SE" b="1" dirty="0" err="1"/>
              <a:t>collection</a:t>
            </a:r>
            <a:r>
              <a:rPr lang="sv-SE" b="1" dirty="0"/>
              <a:t> </a:t>
            </a:r>
            <a:r>
              <a:rPr lang="sv-SE" b="1" dirty="0" err="1"/>
              <a:t>of</a:t>
            </a:r>
            <a:r>
              <a:rPr lang="sv-SE" b="1" dirty="0"/>
              <a:t> </a:t>
            </a:r>
            <a:r>
              <a:rPr lang="sv-SE" b="1" dirty="0" err="1"/>
              <a:t>tables</a:t>
            </a:r>
            <a:r>
              <a:rPr lang="sv-SE" b="1" dirty="0"/>
              <a:t> </a:t>
            </a:r>
            <a:r>
              <a:rPr lang="sv-SE" dirty="0" err="1"/>
              <a:t>where</a:t>
            </a:r>
            <a:r>
              <a:rPr lang="sv-SE" dirty="0"/>
              <a:t> </a:t>
            </a:r>
            <a:r>
              <a:rPr lang="sv-SE" dirty="0" err="1"/>
              <a:t>each</a:t>
            </a:r>
            <a:r>
              <a:rPr lang="sv-SE" dirty="0"/>
              <a:t> table has a </a:t>
            </a:r>
            <a:r>
              <a:rPr lang="sv-SE" b="1" dirty="0" err="1"/>
              <a:t>structure</a:t>
            </a:r>
            <a:r>
              <a:rPr lang="sv-SE" b="1" dirty="0"/>
              <a:t> </a:t>
            </a:r>
            <a:r>
              <a:rPr lang="sv-SE" b="1" dirty="0" err="1"/>
              <a:t>of</a:t>
            </a:r>
            <a:r>
              <a:rPr lang="sv-SE" b="1" dirty="0"/>
              <a:t> </a:t>
            </a:r>
            <a:r>
              <a:rPr lang="sv-SE" b="1" dirty="0" err="1"/>
              <a:t>one</a:t>
            </a:r>
            <a:r>
              <a:rPr lang="sv-SE" b="1" dirty="0"/>
              <a:t> </a:t>
            </a:r>
            <a:r>
              <a:rPr lang="sv-SE" b="1" dirty="0" err="1"/>
              <a:t>row</a:t>
            </a:r>
            <a:r>
              <a:rPr lang="sv-SE" b="1" dirty="0"/>
              <a:t> </a:t>
            </a:r>
            <a:r>
              <a:rPr lang="sv-SE" dirty="0"/>
              <a:t>per </a:t>
            </a:r>
            <a:r>
              <a:rPr lang="sv-SE" dirty="0" err="1"/>
              <a:t>instance</a:t>
            </a:r>
            <a:r>
              <a:rPr lang="sv-SE" dirty="0"/>
              <a:t> and </a:t>
            </a:r>
            <a:r>
              <a:rPr lang="sv-SE" dirty="0" err="1"/>
              <a:t>one</a:t>
            </a:r>
            <a:r>
              <a:rPr lang="sv-SE" dirty="0"/>
              <a:t> </a:t>
            </a:r>
            <a:r>
              <a:rPr lang="sv-SE" dirty="0" err="1"/>
              <a:t>columne</a:t>
            </a:r>
            <a:r>
              <a:rPr lang="sv-SE" dirty="0"/>
              <a:t> per </a:t>
            </a:r>
            <a:r>
              <a:rPr lang="sv-SE" dirty="0" err="1"/>
              <a:t>attribute</a:t>
            </a:r>
            <a:r>
              <a:rPr lang="sv-SE" dirty="0"/>
              <a:t>. Links </a:t>
            </a:r>
            <a:r>
              <a:rPr lang="sv-SE" dirty="0" err="1"/>
              <a:t>between</a:t>
            </a:r>
            <a:r>
              <a:rPr lang="sv-SE" dirty="0"/>
              <a:t> </a:t>
            </a:r>
            <a:r>
              <a:rPr lang="sv-SE" dirty="0" err="1"/>
              <a:t>tables</a:t>
            </a:r>
            <a:r>
              <a:rPr lang="sv-SE" dirty="0"/>
              <a:t> </a:t>
            </a:r>
            <a:r>
              <a:rPr lang="sv-SE" dirty="0" err="1"/>
              <a:t>can</a:t>
            </a:r>
            <a:r>
              <a:rPr lang="sv-SE" dirty="0"/>
              <a:t> be </a:t>
            </a:r>
            <a:r>
              <a:rPr lang="sv-SE" dirty="0" err="1"/>
              <a:t>created</a:t>
            </a:r>
            <a:r>
              <a:rPr lang="sv-SE" dirty="0"/>
              <a:t> by </a:t>
            </a:r>
            <a:r>
              <a:rPr lang="sv-SE" dirty="0" err="1"/>
              <a:t>having</a:t>
            </a:r>
            <a:r>
              <a:rPr lang="sv-SE" dirty="0"/>
              <a:t> </a:t>
            </a:r>
            <a:r>
              <a:rPr lang="sv-SE" b="1" dirty="0" err="1"/>
              <a:t>key</a:t>
            </a:r>
            <a:r>
              <a:rPr lang="sv-SE" b="1" dirty="0"/>
              <a:t> </a:t>
            </a:r>
            <a:r>
              <a:rPr lang="sv-SE" b="1" dirty="0" err="1"/>
              <a:t>attributes</a:t>
            </a:r>
            <a:r>
              <a:rPr lang="sv-SE" dirty="0"/>
              <a:t> </a:t>
            </a:r>
            <a:r>
              <a:rPr lang="sv-SE" dirty="0" err="1"/>
              <a:t>appear</a:t>
            </a:r>
            <a:r>
              <a:rPr lang="sv-SE" dirty="0"/>
              <a:t> in </a:t>
            </a:r>
            <a:r>
              <a:rPr lang="sv-SE" dirty="0" err="1"/>
              <a:t>multiple</a:t>
            </a:r>
            <a:r>
              <a:rPr lang="sv-SE" dirty="0"/>
              <a:t> </a:t>
            </a:r>
            <a:r>
              <a:rPr lang="sv-SE" dirty="0" err="1"/>
              <a:t>tables</a:t>
            </a:r>
            <a:r>
              <a:rPr lang="sv-SE" dirty="0"/>
              <a:t>. </a:t>
            </a:r>
            <a:r>
              <a:rPr lang="sv-SE" dirty="0" err="1"/>
              <a:t>This</a:t>
            </a:r>
            <a:r>
              <a:rPr lang="sv-SE" dirty="0"/>
              <a:t> </a:t>
            </a:r>
            <a:r>
              <a:rPr lang="sv-SE" dirty="0" err="1"/>
              <a:t>structure</a:t>
            </a:r>
            <a:r>
              <a:rPr lang="sv-SE" dirty="0"/>
              <a:t> is </a:t>
            </a:r>
            <a:r>
              <a:rPr lang="sv-SE" dirty="0" err="1"/>
              <a:t>suited</a:t>
            </a:r>
            <a:r>
              <a:rPr lang="sv-SE" dirty="0"/>
              <a:t> for </a:t>
            </a:r>
            <a:r>
              <a:rPr lang="sv-SE" b="1" dirty="0"/>
              <a:t>SQL </a:t>
            </a:r>
            <a:r>
              <a:rPr lang="sv-SE" b="1" dirty="0" err="1"/>
              <a:t>queries</a:t>
            </a:r>
            <a:r>
              <a:rPr lang="sv-SE" b="1" dirty="0"/>
              <a:t> </a:t>
            </a:r>
            <a:r>
              <a:rPr lang="sv-SE" dirty="0" err="1"/>
              <a:t>which</a:t>
            </a:r>
            <a:r>
              <a:rPr lang="sv-SE" dirty="0"/>
              <a:t> </a:t>
            </a:r>
            <a:r>
              <a:rPr lang="sv-SE" dirty="0" err="1"/>
              <a:t>define</a:t>
            </a:r>
            <a:r>
              <a:rPr lang="sv-SE" dirty="0"/>
              <a:t> operations on the data in the </a:t>
            </a:r>
            <a:r>
              <a:rPr lang="sv-SE" dirty="0" err="1"/>
              <a:t>tables</a:t>
            </a:r>
            <a:r>
              <a:rPr lang="sv-SE" dirty="0"/>
              <a:t>.” </a:t>
            </a:r>
          </a:p>
          <a:p>
            <a:pPr marL="0" indent="0">
              <a:buNone/>
            </a:pPr>
            <a:endParaRPr lang="sv-SE" dirty="0"/>
          </a:p>
          <a:p>
            <a:pPr marL="0" indent="0">
              <a:buNone/>
            </a:pPr>
            <a:r>
              <a:rPr lang="sv-SE" sz="1500" dirty="0" err="1"/>
              <a:t>Glossary</a:t>
            </a:r>
            <a:r>
              <a:rPr lang="sv-SE" sz="1500" dirty="0"/>
              <a:t>, Data Science</a:t>
            </a:r>
          </a:p>
        </p:txBody>
      </p:sp>
    </p:spTree>
    <p:extLst>
      <p:ext uri="{BB962C8B-B14F-4D97-AF65-F5344CB8AC3E}">
        <p14:creationId xmlns:p14="http://schemas.microsoft.com/office/powerpoint/2010/main" val="280662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431704" y="950121"/>
            <a:ext cx="5750396" cy="458969"/>
          </a:xfrm>
        </p:spPr>
        <p:txBody>
          <a:bodyPr anchor="ctr">
            <a:noAutofit/>
          </a:bodyPr>
          <a:lstStyle/>
          <a:p>
            <a:r>
              <a:rPr lang="en-US" sz="3600" dirty="0"/>
              <a:t>2. Advantages of Databases</a:t>
            </a:r>
            <a:endParaRPr lang="en-IN" sz="3600" dirty="0"/>
          </a:p>
        </p:txBody>
      </p:sp>
      <p:sp>
        <p:nvSpPr>
          <p:cNvPr id="2" name="Content Placeholder 1"/>
          <p:cNvSpPr>
            <a:spLocks noGrp="1"/>
          </p:cNvSpPr>
          <p:nvPr>
            <p:ph idx="1"/>
          </p:nvPr>
        </p:nvSpPr>
        <p:spPr>
          <a:xfrm>
            <a:off x="3009900" y="1916832"/>
            <a:ext cx="6172200" cy="2304256"/>
          </a:xfrm>
        </p:spPr>
        <p:txBody>
          <a:bodyPr/>
          <a:lstStyle/>
          <a:p>
            <a:pPr>
              <a:spcBef>
                <a:spcPts val="0"/>
              </a:spcBef>
              <a:buSzPts val="2400"/>
            </a:pPr>
            <a:r>
              <a:rPr lang="en-IN" sz="1800" dirty="0"/>
              <a:t>Data is integrated</a:t>
            </a:r>
          </a:p>
          <a:p>
            <a:pPr>
              <a:spcBef>
                <a:spcPts val="450"/>
              </a:spcBef>
              <a:buSzPts val="2400"/>
            </a:pPr>
            <a:r>
              <a:rPr lang="en-IN" sz="1800" dirty="0"/>
              <a:t>Data sharing</a:t>
            </a:r>
          </a:p>
          <a:p>
            <a:pPr>
              <a:spcBef>
                <a:spcPts val="450"/>
              </a:spcBef>
              <a:buSzPts val="2400"/>
            </a:pPr>
            <a:r>
              <a:rPr lang="en-IN" sz="1800" dirty="0"/>
              <a:t>Minimize data redundancy and inconsistencies</a:t>
            </a:r>
          </a:p>
          <a:p>
            <a:pPr>
              <a:spcBef>
                <a:spcPts val="450"/>
              </a:spcBef>
              <a:buSzPts val="2400"/>
            </a:pPr>
            <a:r>
              <a:rPr lang="en-IN" sz="1800" dirty="0"/>
              <a:t>Data is independent of the programs that use the data</a:t>
            </a:r>
          </a:p>
          <a:p>
            <a:pPr>
              <a:spcBef>
                <a:spcPts val="450"/>
              </a:spcBef>
              <a:buSzPts val="2400"/>
            </a:pPr>
            <a:r>
              <a:rPr lang="en-IN" sz="1800" dirty="0"/>
              <a:t>Data is easily accessed for reporting and cross-functional analysis</a:t>
            </a:r>
          </a:p>
        </p:txBody>
      </p:sp>
    </p:spTree>
    <p:extLst>
      <p:ext uri="{BB962C8B-B14F-4D97-AF65-F5344CB8AC3E}">
        <p14:creationId xmlns:p14="http://schemas.microsoft.com/office/powerpoint/2010/main" val="686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BF8B71-2B64-2A40-8211-A42DB9DC1E30}"/>
              </a:ext>
            </a:extLst>
          </p:cNvPr>
          <p:cNvSpPr>
            <a:spLocks noGrp="1"/>
          </p:cNvSpPr>
          <p:nvPr>
            <p:ph type="title"/>
          </p:nvPr>
        </p:nvSpPr>
        <p:spPr/>
        <p:txBody>
          <a:bodyPr>
            <a:normAutofit fontScale="90000"/>
          </a:bodyPr>
          <a:lstStyle/>
          <a:p>
            <a:r>
              <a:rPr lang="en-US" dirty="0"/>
              <a:t>8. Discuss the three related concepts "field, record, and file".</a:t>
            </a:r>
            <a:br>
              <a:rPr lang="sv-SE" dirty="0"/>
            </a:br>
            <a:endParaRPr lang="sv-SE" dirty="0"/>
          </a:p>
        </p:txBody>
      </p:sp>
      <p:sp>
        <p:nvSpPr>
          <p:cNvPr id="3" name="Platshållare för innehåll 2">
            <a:extLst>
              <a:ext uri="{FF2B5EF4-FFF2-40B4-BE49-F238E27FC236}">
                <a16:creationId xmlns:a16="http://schemas.microsoft.com/office/drawing/2014/main" id="{5B857D1D-5CC3-0F4B-B006-FAC36DE9290E}"/>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1544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2920" y="3173647"/>
            <a:ext cx="7421636" cy="239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80681" name="Rectangle 9"/>
          <p:cNvSpPr>
            <a:spLocks noChangeArrowheads="1"/>
          </p:cNvSpPr>
          <p:nvPr/>
        </p:nvSpPr>
        <p:spPr bwMode="auto">
          <a:xfrm>
            <a:off x="7681706" y="2914719"/>
            <a:ext cx="899996" cy="334835"/>
          </a:xfrm>
          <a:prstGeom prst="rect">
            <a:avLst/>
          </a:prstGeom>
          <a:noFill/>
          <a:ln w="28575" cap="sq" algn="ctr">
            <a:noFill/>
            <a:miter lim="800000"/>
            <a:headEnd type="none" w="sm" len="sm"/>
            <a:tailEnd type="none" w="sm" len="sm"/>
          </a:ln>
          <a:effectLst/>
        </p:spPr>
        <p:txBody>
          <a:bodyPr>
            <a:spAutoFit/>
          </a:bodyPr>
          <a:lstStyle/>
          <a:p>
            <a:pPr>
              <a:lnSpc>
                <a:spcPct val="100000"/>
              </a:lnSpc>
              <a:spcBef>
                <a:spcPct val="0"/>
              </a:spcBef>
              <a:defRPr/>
            </a:pPr>
            <a:r>
              <a:rPr lang="en-US" sz="788" b="1" dirty="0">
                <a:solidFill>
                  <a:srgbClr val="003964"/>
                </a:solidFill>
              </a:rPr>
              <a:t>Exhibit 13-1 </a:t>
            </a:r>
          </a:p>
          <a:p>
            <a:pPr>
              <a:lnSpc>
                <a:spcPct val="100000"/>
              </a:lnSpc>
              <a:spcBef>
                <a:spcPct val="0"/>
              </a:spcBef>
              <a:defRPr/>
            </a:pPr>
            <a:r>
              <a:rPr lang="en-US" sz="788" dirty="0">
                <a:solidFill>
                  <a:srgbClr val="003964"/>
                </a:solidFill>
              </a:rPr>
              <a:t>Data Hierarchy</a:t>
            </a:r>
          </a:p>
        </p:txBody>
      </p:sp>
      <p:sp>
        <p:nvSpPr>
          <p:cNvPr id="48132" name="TextBox 9"/>
          <p:cNvSpPr txBox="1">
            <a:spLocks noChangeArrowheads="1"/>
          </p:cNvSpPr>
          <p:nvPr/>
        </p:nvSpPr>
        <p:spPr bwMode="auto">
          <a:xfrm>
            <a:off x="3558050" y="1129543"/>
            <a:ext cx="5993885" cy="1015663"/>
          </a:xfrm>
          <a:prstGeom prst="rect">
            <a:avLst/>
          </a:prstGeom>
          <a:noFill/>
          <a:ln w="9525">
            <a:noFill/>
            <a:miter lim="800000"/>
            <a:headEnd/>
            <a:tailEnd/>
          </a:ln>
        </p:spPr>
        <p:txBody>
          <a:bodyPr wrap="square">
            <a:spAutoFit/>
          </a:bodyPr>
          <a:lstStyle/>
          <a:p>
            <a:pPr algn="ctr"/>
            <a:r>
              <a:rPr lang="en-US" sz="2000" dirty="0"/>
              <a:t>8. Discuss the three related concepts "field, record, and file". </a:t>
            </a:r>
            <a:r>
              <a:rPr lang="en-US" sz="2000" dirty="0">
                <a:solidFill>
                  <a:srgbClr val="17375E"/>
                </a:solidFill>
                <a:latin typeface="Arial" pitchFamily="34" charset="0"/>
                <a:cs typeface="Arial" pitchFamily="34" charset="0"/>
              </a:rPr>
              <a:t>Storing and Accessing Data: </a:t>
            </a:r>
            <a:r>
              <a:rPr lang="en-US" sz="2000" b="1" dirty="0">
                <a:solidFill>
                  <a:srgbClr val="17375E"/>
                </a:solidFill>
                <a:latin typeface="Arial" pitchFamily="34" charset="0"/>
                <a:cs typeface="Arial" pitchFamily="34" charset="0"/>
              </a:rPr>
              <a:t>Structure</a:t>
            </a:r>
            <a:r>
              <a:rPr lang="en-US" sz="2000" dirty="0">
                <a:solidFill>
                  <a:srgbClr val="17375E"/>
                </a:solidFill>
                <a:latin typeface="Arial" pitchFamily="34" charset="0"/>
                <a:cs typeface="Arial" pitchFamily="34" charset="0"/>
              </a:rPr>
              <a:t> of a Data Set </a:t>
            </a:r>
          </a:p>
        </p:txBody>
      </p:sp>
      <p:pic>
        <p:nvPicPr>
          <p:cNvPr id="48133" name="Picture 3" descr="Ch 13 a.png"/>
          <p:cNvPicPr>
            <a:picLocks noChangeAspect="1"/>
          </p:cNvPicPr>
          <p:nvPr/>
        </p:nvPicPr>
        <p:blipFill>
          <a:blip r:embed="rId4" cstate="print"/>
          <a:srcRect/>
          <a:stretch>
            <a:fillRect/>
          </a:stretch>
        </p:blipFill>
        <p:spPr bwMode="auto">
          <a:xfrm>
            <a:off x="4407393" y="2056652"/>
            <a:ext cx="4174309" cy="987495"/>
          </a:xfrm>
          <a:prstGeom prst="rect">
            <a:avLst/>
          </a:prstGeom>
          <a:noFill/>
          <a:ln w="9525">
            <a:noFill/>
            <a:miter lim="800000"/>
            <a:headEnd/>
            <a:tailEnd/>
          </a:ln>
        </p:spPr>
      </p:pic>
    </p:spTree>
    <p:extLst>
      <p:ext uri="{BB962C8B-B14F-4D97-AF65-F5344CB8AC3E}">
        <p14:creationId xmlns:p14="http://schemas.microsoft.com/office/powerpoint/2010/main" val="372757682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027-5A0F-4D94-9C64-662129289511}"/>
              </a:ext>
            </a:extLst>
          </p:cNvPr>
          <p:cNvSpPr>
            <a:spLocks noGrp="1"/>
          </p:cNvSpPr>
          <p:nvPr>
            <p:ph type="title"/>
          </p:nvPr>
        </p:nvSpPr>
        <p:spPr>
          <a:xfrm>
            <a:off x="3773742" y="1416053"/>
            <a:ext cx="5495642" cy="534199"/>
          </a:xfrm>
        </p:spPr>
        <p:txBody>
          <a:bodyPr>
            <a:normAutofit fontScale="90000"/>
          </a:bodyPr>
          <a:lstStyle/>
          <a:p>
            <a:r>
              <a:rPr lang="en-US" sz="2400" dirty="0"/>
              <a:t>Data Set; File; Table: Basic Computer and I T Concepts</a:t>
            </a:r>
            <a:endParaRPr lang="en-US" sz="1800" dirty="0"/>
          </a:p>
        </p:txBody>
      </p:sp>
      <p:pic>
        <p:nvPicPr>
          <p:cNvPr id="10" name="Content Placeholder 9" descr="An inverted pyramid displays basic computer and I T concepts. The components from the top to bottom are as follows: database, file, record, field, byte, and bit. ">
            <a:extLst>
              <a:ext uri="{FF2B5EF4-FFF2-40B4-BE49-F238E27FC236}">
                <a16:creationId xmlns:a16="http://schemas.microsoft.com/office/drawing/2014/main" id="{8BDB9B26-8898-4183-9A14-82ABC33BEFE0}"/>
              </a:ext>
            </a:extLst>
          </p:cNvPr>
          <p:cNvPicPr>
            <a:picLocks noGrp="1" noChangeAspect="1"/>
          </p:cNvPicPr>
          <p:nvPr>
            <p:ph sz="quarter" idx="14"/>
          </p:nvPr>
        </p:nvPicPr>
        <p:blipFill>
          <a:blip r:embed="rId2"/>
          <a:stretch>
            <a:fillRect/>
          </a:stretch>
        </p:blipFill>
        <p:spPr>
          <a:xfrm>
            <a:off x="3034511" y="2320298"/>
            <a:ext cx="2114654" cy="2266787"/>
          </a:xfrm>
        </p:spPr>
      </p:pic>
      <p:graphicFrame>
        <p:nvGraphicFramePr>
          <p:cNvPr id="7" name="Table 7" descr="Table is accessible to screenreaders.">
            <a:extLst>
              <a:ext uri="{FF2B5EF4-FFF2-40B4-BE49-F238E27FC236}">
                <a16:creationId xmlns:a16="http://schemas.microsoft.com/office/drawing/2014/main" id="{89A005EF-14EC-4371-84A2-5E4F2DB48D4A}"/>
              </a:ext>
            </a:extLst>
          </p:cNvPr>
          <p:cNvGraphicFramePr>
            <a:graphicFrameLocks noGrp="1"/>
          </p:cNvGraphicFramePr>
          <p:nvPr>
            <p:ph sz="quarter" idx="13"/>
            <p:extLst/>
          </p:nvPr>
        </p:nvGraphicFramePr>
        <p:xfrm>
          <a:off x="5368212" y="2338656"/>
          <a:ext cx="3862874" cy="2248431"/>
        </p:xfrm>
        <a:graphic>
          <a:graphicData uri="http://schemas.openxmlformats.org/drawingml/2006/table">
            <a:tbl>
              <a:tblPr firstRow="1" bandRow="1">
                <a:tableStyleId>{5C22544A-7EE6-4342-B048-85BDC9FD1C3A}</a:tableStyleId>
              </a:tblPr>
              <a:tblGrid>
                <a:gridCol w="3862874">
                  <a:extLst>
                    <a:ext uri="{9D8B030D-6E8A-4147-A177-3AD203B41FA5}">
                      <a16:colId xmlns:a16="http://schemas.microsoft.com/office/drawing/2014/main" val="1096191662"/>
                    </a:ext>
                  </a:extLst>
                </a:gridCol>
              </a:tblGrid>
              <a:tr h="422761">
                <a:tc>
                  <a:txBody>
                    <a:bodyPr/>
                    <a:lstStyle/>
                    <a:p>
                      <a:r>
                        <a:rPr lang="en-US" sz="1100" b="0" dirty="0">
                          <a:solidFill>
                            <a:schemeClr val="tx1"/>
                          </a:solidFill>
                        </a:rPr>
                        <a:t>Collection of data stored on the computer; allows data to be easily accessed, retrieved, manipulated and stored</a:t>
                      </a:r>
                    </a:p>
                  </a:txBody>
                  <a:tcPr marL="68580" marR="68580" marT="34290" marB="34290">
                    <a:noFill/>
                  </a:tcPr>
                </a:tc>
                <a:extLst>
                  <a:ext uri="{0D108BD9-81ED-4DB2-BD59-A6C34878D82A}">
                    <a16:rowId xmlns:a16="http://schemas.microsoft.com/office/drawing/2014/main" val="856254284"/>
                  </a:ext>
                </a:extLst>
              </a:tr>
              <a:tr h="272669">
                <a:tc>
                  <a:txBody>
                    <a:bodyPr/>
                    <a:lstStyle/>
                    <a:p>
                      <a:r>
                        <a:rPr lang="en-US" sz="1100" dirty="0">
                          <a:solidFill>
                            <a:schemeClr val="tx1"/>
                          </a:solidFill>
                        </a:rPr>
                        <a:t>Entire set of related records Ex.) Payroll file</a:t>
                      </a:r>
                    </a:p>
                  </a:txBody>
                  <a:tcPr marL="68580" marR="68580" marT="34290" marB="34290">
                    <a:noFill/>
                  </a:tcPr>
                </a:tc>
                <a:extLst>
                  <a:ext uri="{0D108BD9-81ED-4DB2-BD59-A6C34878D82A}">
                    <a16:rowId xmlns:a16="http://schemas.microsoft.com/office/drawing/2014/main" val="3805731263"/>
                  </a:ext>
                </a:extLst>
              </a:tr>
              <a:tr h="422761">
                <a:tc>
                  <a:txBody>
                    <a:bodyPr/>
                    <a:lstStyle/>
                    <a:p>
                      <a:r>
                        <a:rPr lang="en-US" sz="1100" dirty="0">
                          <a:solidFill>
                            <a:schemeClr val="tx1"/>
                          </a:solidFill>
                        </a:rPr>
                        <a:t>Set of related fields for the same entity Ex.) payroll record is composed of many fields</a:t>
                      </a:r>
                    </a:p>
                  </a:txBody>
                  <a:tcPr marL="68580" marR="68580" marT="34290" marB="34290">
                    <a:noFill/>
                  </a:tcPr>
                </a:tc>
                <a:extLst>
                  <a:ext uri="{0D108BD9-81ED-4DB2-BD59-A6C34878D82A}">
                    <a16:rowId xmlns:a16="http://schemas.microsoft.com/office/drawing/2014/main" val="1502766003"/>
                  </a:ext>
                </a:extLst>
              </a:tr>
              <a:tr h="254774">
                <a:tc>
                  <a:txBody>
                    <a:bodyPr/>
                    <a:lstStyle/>
                    <a:p>
                      <a:r>
                        <a:rPr lang="en-US" sz="1100" dirty="0">
                          <a:solidFill>
                            <a:schemeClr val="tx1"/>
                          </a:solidFill>
                        </a:rPr>
                        <a:t>One item within a record. Ex.) Last name</a:t>
                      </a:r>
                    </a:p>
                  </a:txBody>
                  <a:tcPr marL="68580" marR="68580" marT="34290" marB="34290">
                    <a:noFill/>
                  </a:tcPr>
                </a:tc>
                <a:extLst>
                  <a:ext uri="{0D108BD9-81ED-4DB2-BD59-A6C34878D82A}">
                    <a16:rowId xmlns:a16="http://schemas.microsoft.com/office/drawing/2014/main" val="2570255219"/>
                  </a:ext>
                </a:extLst>
              </a:tr>
              <a:tr h="422761">
                <a:tc>
                  <a:txBody>
                    <a:bodyPr/>
                    <a:lstStyle/>
                    <a:p>
                      <a:r>
                        <a:rPr lang="en-US" sz="1100" dirty="0">
                          <a:solidFill>
                            <a:schemeClr val="tx1"/>
                          </a:solidFill>
                        </a:rPr>
                        <a:t>Unit of storage represents one character. One byte is made up of 8 bits. Ex.) letter “A”</a:t>
                      </a:r>
                    </a:p>
                  </a:txBody>
                  <a:tcPr marL="68580" marR="68580" marT="34290" marB="34290">
                    <a:noFill/>
                  </a:tcPr>
                </a:tc>
                <a:extLst>
                  <a:ext uri="{0D108BD9-81ED-4DB2-BD59-A6C34878D82A}">
                    <a16:rowId xmlns:a16="http://schemas.microsoft.com/office/drawing/2014/main" val="1855790559"/>
                  </a:ext>
                </a:extLst>
              </a:tr>
              <a:tr h="452705">
                <a:tc>
                  <a:txBody>
                    <a:bodyPr/>
                    <a:lstStyle/>
                    <a:p>
                      <a:r>
                        <a:rPr lang="en-US" sz="1100" dirty="0">
                          <a:solidFill>
                            <a:schemeClr val="tx1"/>
                          </a:solidFill>
                        </a:rPr>
                        <a:t>Smallest unit of information in a computer system; can only have one of two values: 0 or 1</a:t>
                      </a:r>
                    </a:p>
                  </a:txBody>
                  <a:tcPr marL="68580" marR="68580" marT="34290" marB="34290">
                    <a:noFill/>
                  </a:tcPr>
                </a:tc>
                <a:extLst>
                  <a:ext uri="{0D108BD9-81ED-4DB2-BD59-A6C34878D82A}">
                    <a16:rowId xmlns:a16="http://schemas.microsoft.com/office/drawing/2014/main" val="1602941611"/>
                  </a:ext>
                </a:extLst>
              </a:tr>
            </a:tbl>
          </a:graphicData>
        </a:graphic>
      </p:graphicFrame>
      <p:sp>
        <p:nvSpPr>
          <p:cNvPr id="16" name="Content Placeholder 18">
            <a:extLst>
              <a:ext uri="{FF2B5EF4-FFF2-40B4-BE49-F238E27FC236}">
                <a16:creationId xmlns:a16="http://schemas.microsoft.com/office/drawing/2014/main" id="{BC9BD494-D9A8-4715-A938-43C79F1A04B5}"/>
              </a:ext>
            </a:extLst>
          </p:cNvPr>
          <p:cNvSpPr>
            <a:spLocks noGrp="1"/>
          </p:cNvSpPr>
          <p:nvPr>
            <p:ph sz="quarter" idx="22"/>
          </p:nvPr>
        </p:nvSpPr>
        <p:spPr>
          <a:xfrm>
            <a:off x="2915842" y="5652507"/>
            <a:ext cx="1913528" cy="273844"/>
          </a:xfrm>
        </p:spPr>
        <p:txBody>
          <a:bodyPr>
            <a:noAutofit/>
          </a:bodyPr>
          <a:lstStyle/>
          <a:p>
            <a:r>
              <a:rPr lang="en-US" dirty="0">
                <a:solidFill>
                  <a:schemeClr val="tx1"/>
                </a:solidFill>
              </a:rPr>
              <a:t>S</a:t>
            </a:r>
            <a:r>
              <a:rPr lang="en-US" sz="100" dirty="0">
                <a:solidFill>
                  <a:schemeClr val="tx1"/>
                </a:solidFill>
              </a:rPr>
              <a:t> </a:t>
            </a:r>
            <a:r>
              <a:rPr lang="en-US" dirty="0">
                <a:solidFill>
                  <a:schemeClr val="tx1"/>
                </a:solidFill>
              </a:rPr>
              <a:t>O 5 Basic computer and I</a:t>
            </a:r>
            <a:r>
              <a:rPr lang="en-US" sz="100" dirty="0">
                <a:solidFill>
                  <a:schemeClr val="tx1"/>
                </a:solidFill>
              </a:rPr>
              <a:t> </a:t>
            </a:r>
            <a:r>
              <a:rPr lang="en-US" dirty="0">
                <a:solidFill>
                  <a:schemeClr val="tx1"/>
                </a:solidFill>
              </a:rPr>
              <a:t>T concepts</a:t>
            </a:r>
          </a:p>
        </p:txBody>
      </p:sp>
      <p:sp>
        <p:nvSpPr>
          <p:cNvPr id="13" name="Slide Number Placeholder 12">
            <a:extLst>
              <a:ext uri="{FF2B5EF4-FFF2-40B4-BE49-F238E27FC236}">
                <a16:creationId xmlns:a16="http://schemas.microsoft.com/office/drawing/2014/main" id="{7E9AE040-AD68-4049-AD00-B9FA3CE375AC}"/>
              </a:ext>
            </a:extLst>
          </p:cNvPr>
          <p:cNvSpPr>
            <a:spLocks noGrp="1"/>
          </p:cNvSpPr>
          <p:nvPr>
            <p:ph type="sldNum" sz="quarter" idx="10"/>
          </p:nvPr>
        </p:nvSpPr>
        <p:spPr/>
        <p:txBody>
          <a:bodyPr/>
          <a:lstStyle/>
          <a:p>
            <a:fld id="{D06C706D-0964-7842-B7B8-C5D733700528}" type="slidenum">
              <a:rPr lang="en-US" smtClean="0"/>
              <a:t>19</a:t>
            </a:fld>
            <a:endParaRPr lang="en-US" dirty="0"/>
          </a:p>
        </p:txBody>
      </p:sp>
      <p:sp>
        <p:nvSpPr>
          <p:cNvPr id="14" name="Footer Placeholder 13">
            <a:extLst>
              <a:ext uri="{FF2B5EF4-FFF2-40B4-BE49-F238E27FC236}">
                <a16:creationId xmlns:a16="http://schemas.microsoft.com/office/drawing/2014/main" id="{1AE76ADD-81D4-4A31-9331-F441BE94A228}"/>
              </a:ext>
            </a:extLst>
          </p:cNvPr>
          <p:cNvSpPr>
            <a:spLocks noGrp="1"/>
          </p:cNvSpPr>
          <p:nvPr>
            <p:ph type="ftr" sz="quarter" idx="11"/>
          </p:nvPr>
        </p:nvSpPr>
        <p:spPr/>
        <p:txBody>
          <a:bodyPr/>
          <a:lstStyle/>
          <a:p>
            <a:r>
              <a:rPr lang="en-US"/>
              <a:t>Jan Lindvall 2023</a:t>
            </a:r>
            <a:endParaRPr lang="en-US" dirty="0"/>
          </a:p>
        </p:txBody>
      </p:sp>
    </p:spTree>
    <p:extLst>
      <p:ext uri="{BB962C8B-B14F-4D97-AF65-F5344CB8AC3E}">
        <p14:creationId xmlns:p14="http://schemas.microsoft.com/office/powerpoint/2010/main" val="1474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B925D-C0D0-C340-9D86-7D0F5182A37E}"/>
              </a:ext>
            </a:extLst>
          </p:cNvPr>
          <p:cNvSpPr>
            <a:spLocks noGrp="1"/>
          </p:cNvSpPr>
          <p:nvPr>
            <p:ph type="title"/>
          </p:nvPr>
        </p:nvSpPr>
        <p:spPr/>
        <p:txBody>
          <a:bodyPr/>
          <a:lstStyle/>
          <a:p>
            <a:r>
              <a:rPr lang="en-US" sz="2800" dirty="0"/>
              <a:t>1. What is - "An ERP System"? Discuss - shortly - two crucial aspects of this system!</a:t>
            </a:r>
            <a:r>
              <a:rPr lang="sv-SE" sz="2700" dirty="0"/>
              <a:t> </a:t>
            </a:r>
            <a:br>
              <a:rPr lang="sv-SE" sz="2700" dirty="0"/>
            </a:br>
            <a:r>
              <a:rPr lang="sv-SE" sz="2700" dirty="0"/>
              <a:t>The Information </a:t>
            </a:r>
            <a:r>
              <a:rPr lang="sv-SE" sz="2700" dirty="0" err="1"/>
              <a:t>Backbone</a:t>
            </a:r>
            <a:r>
              <a:rPr lang="sv-SE" sz="2700" dirty="0"/>
              <a:t> – </a:t>
            </a:r>
            <a:r>
              <a:rPr lang="sv-SE" sz="2700" b="1" dirty="0"/>
              <a:t>E</a:t>
            </a:r>
            <a:r>
              <a:rPr lang="sv-SE" sz="2700" dirty="0"/>
              <a:t>nterprise </a:t>
            </a:r>
            <a:r>
              <a:rPr lang="sv-SE" sz="2700" b="1" dirty="0" err="1"/>
              <a:t>R</a:t>
            </a:r>
            <a:r>
              <a:rPr lang="sv-SE" sz="2700" dirty="0" err="1"/>
              <a:t>esource</a:t>
            </a:r>
            <a:r>
              <a:rPr lang="sv-SE" sz="2700" dirty="0"/>
              <a:t> </a:t>
            </a:r>
            <a:r>
              <a:rPr lang="sv-SE" sz="2700" b="1" dirty="0"/>
              <a:t>P</a:t>
            </a:r>
            <a:r>
              <a:rPr lang="sv-SE" sz="2700" dirty="0"/>
              <a:t>lanning</a:t>
            </a:r>
          </a:p>
        </p:txBody>
      </p:sp>
      <p:pic>
        <p:nvPicPr>
          <p:cNvPr id="5" name="Platshållare för innehåll 4">
            <a:extLst>
              <a:ext uri="{FF2B5EF4-FFF2-40B4-BE49-F238E27FC236}">
                <a16:creationId xmlns:a16="http://schemas.microsoft.com/office/drawing/2014/main" id="{A6F6275C-154D-7348-8D5C-362E96EA5B5E}"/>
              </a:ext>
            </a:extLst>
          </p:cNvPr>
          <p:cNvPicPr>
            <a:picLocks noGrp="1" noChangeAspect="1"/>
          </p:cNvPicPr>
          <p:nvPr>
            <p:ph idx="1"/>
          </p:nvPr>
        </p:nvPicPr>
        <p:blipFill>
          <a:blip r:embed="rId2"/>
          <a:stretch>
            <a:fillRect/>
          </a:stretch>
        </p:blipFill>
        <p:spPr>
          <a:xfrm>
            <a:off x="2289808" y="2226626"/>
            <a:ext cx="7473254" cy="3263078"/>
          </a:xfrm>
        </p:spPr>
      </p:pic>
    </p:spTree>
    <p:extLst>
      <p:ext uri="{BB962C8B-B14F-4D97-AF65-F5344CB8AC3E}">
        <p14:creationId xmlns:p14="http://schemas.microsoft.com/office/powerpoint/2010/main" val="398178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37DD11-A466-8C42-9154-BA2536552E25}"/>
              </a:ext>
            </a:extLst>
          </p:cNvPr>
          <p:cNvSpPr>
            <a:spLocks noGrp="1"/>
          </p:cNvSpPr>
          <p:nvPr>
            <p:ph type="title"/>
          </p:nvPr>
        </p:nvSpPr>
        <p:spPr/>
        <p:txBody>
          <a:bodyPr>
            <a:normAutofit fontScale="90000"/>
          </a:bodyPr>
          <a:lstStyle/>
          <a:p>
            <a:br>
              <a:rPr lang="en-US" sz="3100" dirty="0"/>
            </a:br>
            <a:r>
              <a:rPr lang="en-US" sz="3100" dirty="0"/>
              <a:t>9 Discuss the concepts "Transaction work" and "Analytical work" related to a CFO department and the "digital tools" they use/can use related to this type of work</a:t>
            </a:r>
            <a:r>
              <a:rPr lang="en-US" dirty="0"/>
              <a:t>. </a:t>
            </a:r>
            <a:br>
              <a:rPr lang="sv-SE" dirty="0"/>
            </a:br>
            <a:endParaRPr lang="sv-SE" dirty="0"/>
          </a:p>
        </p:txBody>
      </p:sp>
      <p:sp>
        <p:nvSpPr>
          <p:cNvPr id="3" name="Platshållare för innehåll 2">
            <a:extLst>
              <a:ext uri="{FF2B5EF4-FFF2-40B4-BE49-F238E27FC236}">
                <a16:creationId xmlns:a16="http://schemas.microsoft.com/office/drawing/2014/main" id="{D4AA71F0-4923-B34B-9A26-A848A60C33D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64215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D954E-B654-AE47-A85C-1988AC3F57DD}"/>
              </a:ext>
            </a:extLst>
          </p:cNvPr>
          <p:cNvSpPr>
            <a:spLocks noGrp="1"/>
          </p:cNvSpPr>
          <p:nvPr>
            <p:ph type="title"/>
          </p:nvPr>
        </p:nvSpPr>
        <p:spPr/>
        <p:txBody>
          <a:bodyPr/>
          <a:lstStyle/>
          <a:p>
            <a:r>
              <a:rPr lang="en-US" dirty="0"/>
              <a:t>10. Discuss "The Iron Triangle" of projects!</a:t>
            </a:r>
            <a:br>
              <a:rPr lang="sv-SE" dirty="0"/>
            </a:br>
            <a:endParaRPr lang="sv-SE" dirty="0"/>
          </a:p>
        </p:txBody>
      </p:sp>
      <p:sp>
        <p:nvSpPr>
          <p:cNvPr id="3" name="Platshållare för innehåll 2">
            <a:extLst>
              <a:ext uri="{FF2B5EF4-FFF2-40B4-BE49-F238E27FC236}">
                <a16:creationId xmlns:a16="http://schemas.microsoft.com/office/drawing/2014/main" id="{8C8E2915-EF29-9044-843E-01E281C942E9}"/>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55704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44B153-F5BA-CC4B-ACAD-8B63D677020A}"/>
              </a:ext>
            </a:extLst>
          </p:cNvPr>
          <p:cNvSpPr>
            <a:spLocks noGrp="1"/>
          </p:cNvSpPr>
          <p:nvPr>
            <p:ph type="title"/>
          </p:nvPr>
        </p:nvSpPr>
        <p:spPr/>
        <p:txBody>
          <a:bodyPr>
            <a:normAutofit fontScale="90000"/>
          </a:bodyPr>
          <a:lstStyle/>
          <a:p>
            <a:r>
              <a:rPr lang="en-US" sz="3600" dirty="0"/>
              <a:t>11 During the course, you read a presentation from Qlik, "The Associative Difference." In two points: what's the difference with this solution compared to a "traditional solution"?</a:t>
            </a:r>
            <a:br>
              <a:rPr lang="sv-SE" dirty="0"/>
            </a:br>
            <a:endParaRPr lang="sv-SE" dirty="0"/>
          </a:p>
        </p:txBody>
      </p:sp>
      <p:sp>
        <p:nvSpPr>
          <p:cNvPr id="3" name="Platshållare för innehåll 2">
            <a:extLst>
              <a:ext uri="{FF2B5EF4-FFF2-40B4-BE49-F238E27FC236}">
                <a16:creationId xmlns:a16="http://schemas.microsoft.com/office/drawing/2014/main" id="{BED633CB-8AFC-1D4F-BC9C-25E47999E280}"/>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733895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A5F3E-2115-7749-AA9E-A1C20A41D0BC}"/>
              </a:ext>
            </a:extLst>
          </p:cNvPr>
          <p:cNvSpPr>
            <a:spLocks noGrp="1"/>
          </p:cNvSpPr>
          <p:nvPr>
            <p:ph type="title"/>
          </p:nvPr>
        </p:nvSpPr>
        <p:spPr/>
        <p:txBody>
          <a:bodyPr/>
          <a:lstStyle/>
          <a:p>
            <a:r>
              <a:rPr lang="sv-SE" sz="3600" dirty="0"/>
              <a:t>11. </a:t>
            </a:r>
            <a:r>
              <a:rPr lang="sv-SE" sz="3600" dirty="0" err="1"/>
              <a:t>Differences</a:t>
            </a:r>
            <a:r>
              <a:rPr lang="sv-SE" sz="3600" dirty="0"/>
              <a:t>!</a:t>
            </a:r>
          </a:p>
        </p:txBody>
      </p:sp>
      <p:pic>
        <p:nvPicPr>
          <p:cNvPr id="5" name="Platshållare för innehåll 4">
            <a:extLst>
              <a:ext uri="{FF2B5EF4-FFF2-40B4-BE49-F238E27FC236}">
                <a16:creationId xmlns:a16="http://schemas.microsoft.com/office/drawing/2014/main" id="{D084AEB7-670C-844D-ACD5-38D6C290A26D}"/>
              </a:ext>
            </a:extLst>
          </p:cNvPr>
          <p:cNvPicPr>
            <a:picLocks noGrp="1" noChangeAspect="1"/>
          </p:cNvPicPr>
          <p:nvPr>
            <p:ph idx="1"/>
          </p:nvPr>
        </p:nvPicPr>
        <p:blipFill>
          <a:blip r:embed="rId2"/>
          <a:stretch>
            <a:fillRect/>
          </a:stretch>
        </p:blipFill>
        <p:spPr>
          <a:xfrm>
            <a:off x="2542451" y="1701033"/>
            <a:ext cx="6823359" cy="4175920"/>
          </a:xfrm>
        </p:spPr>
      </p:pic>
    </p:spTree>
    <p:extLst>
      <p:ext uri="{BB962C8B-B14F-4D97-AF65-F5344CB8AC3E}">
        <p14:creationId xmlns:p14="http://schemas.microsoft.com/office/powerpoint/2010/main" val="142076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8B28A9-5345-8242-A1A3-048791EC6B35}"/>
              </a:ext>
            </a:extLst>
          </p:cNvPr>
          <p:cNvSpPr>
            <a:spLocks noGrp="1"/>
          </p:cNvSpPr>
          <p:nvPr>
            <p:ph type="title"/>
          </p:nvPr>
        </p:nvSpPr>
        <p:spPr/>
        <p:txBody>
          <a:bodyPr>
            <a:normAutofit fontScale="90000"/>
          </a:bodyPr>
          <a:lstStyle/>
          <a:p>
            <a:r>
              <a:rPr lang="en-US" sz="3600" dirty="0"/>
              <a:t>12 Explain communicatively, what </a:t>
            </a:r>
            <a:r>
              <a:rPr lang="en-US" sz="3600" dirty="0" err="1"/>
              <a:t>Dallemulle</a:t>
            </a:r>
            <a:r>
              <a:rPr lang="en-US" sz="3600" dirty="0"/>
              <a:t> &amp; Davenport presents as "The Elements of Data Strategy"?</a:t>
            </a:r>
            <a:br>
              <a:rPr lang="sv-SE" dirty="0"/>
            </a:br>
            <a:endParaRPr lang="sv-SE" dirty="0"/>
          </a:p>
        </p:txBody>
      </p:sp>
      <p:sp>
        <p:nvSpPr>
          <p:cNvPr id="3" name="Platshållare för innehåll 2">
            <a:extLst>
              <a:ext uri="{FF2B5EF4-FFF2-40B4-BE49-F238E27FC236}">
                <a16:creationId xmlns:a16="http://schemas.microsoft.com/office/drawing/2014/main" id="{4CEBF258-02E2-9D42-A0A2-C8DB0191B36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78272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0EFDF1-066B-E444-89E1-43CDEDBDB568}"/>
              </a:ext>
            </a:extLst>
          </p:cNvPr>
          <p:cNvSpPr>
            <a:spLocks noGrp="1"/>
          </p:cNvSpPr>
          <p:nvPr>
            <p:ph type="title"/>
          </p:nvPr>
        </p:nvSpPr>
        <p:spPr/>
        <p:txBody>
          <a:bodyPr/>
          <a:lstStyle/>
          <a:p>
            <a:r>
              <a:rPr lang="sv-SE" dirty="0"/>
              <a:t>Data </a:t>
            </a:r>
            <a:r>
              <a:rPr lang="sv-SE" dirty="0" err="1"/>
              <a:t>Strategy</a:t>
            </a:r>
            <a:r>
              <a:rPr lang="sv-SE" dirty="0"/>
              <a:t> &amp; </a:t>
            </a:r>
            <a:r>
              <a:rPr lang="sv-SE" b="1" dirty="0"/>
              <a:t>Data </a:t>
            </a:r>
            <a:r>
              <a:rPr lang="sv-SE" b="1" dirty="0" err="1"/>
              <a:t>architecture</a:t>
            </a:r>
            <a:r>
              <a:rPr lang="sv-SE" b="1" dirty="0"/>
              <a:t> </a:t>
            </a:r>
            <a:r>
              <a:rPr lang="sv-SE" dirty="0"/>
              <a:t>– a definition</a:t>
            </a:r>
          </a:p>
        </p:txBody>
      </p:sp>
      <p:sp>
        <p:nvSpPr>
          <p:cNvPr id="3" name="Platshållare för innehåll 2">
            <a:extLst>
              <a:ext uri="{FF2B5EF4-FFF2-40B4-BE49-F238E27FC236}">
                <a16:creationId xmlns:a16="http://schemas.microsoft.com/office/drawing/2014/main" id="{D0430FAD-99FA-C144-BD3D-8B0DBD107A5D}"/>
              </a:ext>
            </a:extLst>
          </p:cNvPr>
          <p:cNvSpPr>
            <a:spLocks noGrp="1"/>
          </p:cNvSpPr>
          <p:nvPr>
            <p:ph idx="1"/>
          </p:nvPr>
        </p:nvSpPr>
        <p:spPr/>
        <p:txBody>
          <a:bodyPr/>
          <a:lstStyle/>
          <a:p>
            <a:pPr marL="0" indent="0">
              <a:buNone/>
            </a:pPr>
            <a:r>
              <a:rPr lang="sv-SE" dirty="0"/>
              <a:t>”A </a:t>
            </a:r>
            <a:r>
              <a:rPr lang="sv-SE" dirty="0" err="1"/>
              <a:t>company’s</a:t>
            </a:r>
            <a:r>
              <a:rPr lang="sv-SE" dirty="0"/>
              <a:t> </a:t>
            </a:r>
            <a:r>
              <a:rPr lang="sv-SE" b="1" dirty="0"/>
              <a:t>data </a:t>
            </a:r>
            <a:r>
              <a:rPr lang="sv-SE" b="1" dirty="0" err="1"/>
              <a:t>architecture</a:t>
            </a:r>
            <a:r>
              <a:rPr lang="sv-SE" b="1" dirty="0"/>
              <a:t> </a:t>
            </a:r>
            <a:r>
              <a:rPr lang="sv-SE" dirty="0" err="1"/>
              <a:t>describes</a:t>
            </a:r>
            <a:r>
              <a:rPr lang="sv-SE" dirty="0"/>
              <a:t> </a:t>
            </a:r>
            <a:r>
              <a:rPr lang="sv-SE" b="1" dirty="0" err="1"/>
              <a:t>how</a:t>
            </a:r>
            <a:r>
              <a:rPr lang="sv-SE" b="1" dirty="0"/>
              <a:t> data is </a:t>
            </a:r>
            <a:r>
              <a:rPr lang="sv-SE" b="1" dirty="0" err="1"/>
              <a:t>collected</a:t>
            </a:r>
            <a:r>
              <a:rPr lang="sv-SE" b="1" dirty="0"/>
              <a:t>, </a:t>
            </a:r>
            <a:r>
              <a:rPr lang="sv-SE" b="1" dirty="0" err="1"/>
              <a:t>stored</a:t>
            </a:r>
            <a:r>
              <a:rPr lang="sv-SE" dirty="0"/>
              <a:t>, </a:t>
            </a:r>
            <a:r>
              <a:rPr lang="sv-SE" b="1" dirty="0" err="1"/>
              <a:t>transformed</a:t>
            </a:r>
            <a:r>
              <a:rPr lang="sv-SE" b="1" dirty="0"/>
              <a:t>, </a:t>
            </a:r>
            <a:r>
              <a:rPr lang="sv-SE" b="1" dirty="0" err="1"/>
              <a:t>distributed</a:t>
            </a:r>
            <a:r>
              <a:rPr lang="sv-SE" b="1" dirty="0"/>
              <a:t>, and </a:t>
            </a:r>
            <a:r>
              <a:rPr lang="sv-SE" b="1" dirty="0" err="1"/>
              <a:t>consumed</a:t>
            </a:r>
            <a:r>
              <a:rPr lang="sv-SE" b="1" dirty="0"/>
              <a:t>. </a:t>
            </a:r>
            <a:r>
              <a:rPr lang="sv-SE" dirty="0"/>
              <a:t>It </a:t>
            </a:r>
            <a:r>
              <a:rPr lang="sv-SE" dirty="0" err="1"/>
              <a:t>includes</a:t>
            </a:r>
            <a:r>
              <a:rPr lang="sv-SE" dirty="0"/>
              <a:t> the </a:t>
            </a:r>
            <a:r>
              <a:rPr lang="sv-SE" dirty="0" err="1"/>
              <a:t>rules</a:t>
            </a:r>
            <a:r>
              <a:rPr lang="sv-SE" dirty="0"/>
              <a:t> </a:t>
            </a:r>
            <a:r>
              <a:rPr lang="sv-SE" dirty="0" err="1"/>
              <a:t>governing</a:t>
            </a:r>
            <a:r>
              <a:rPr lang="sv-SE" dirty="0"/>
              <a:t> </a:t>
            </a:r>
            <a:r>
              <a:rPr lang="sv-SE" dirty="0" err="1"/>
              <a:t>structured</a:t>
            </a:r>
            <a:r>
              <a:rPr lang="sv-SE" dirty="0"/>
              <a:t> formats, </a:t>
            </a:r>
            <a:r>
              <a:rPr lang="sv-SE" dirty="0" err="1"/>
              <a:t>such</a:t>
            </a:r>
            <a:r>
              <a:rPr lang="sv-SE" dirty="0"/>
              <a:t> as </a:t>
            </a:r>
            <a:r>
              <a:rPr lang="sv-SE" dirty="0" err="1"/>
              <a:t>databases</a:t>
            </a:r>
            <a:r>
              <a:rPr lang="sv-SE" dirty="0"/>
              <a:t> and </a:t>
            </a:r>
            <a:r>
              <a:rPr lang="sv-SE" dirty="0" err="1"/>
              <a:t>file</a:t>
            </a:r>
            <a:r>
              <a:rPr lang="sv-SE" dirty="0"/>
              <a:t> systems, and the </a:t>
            </a:r>
            <a:r>
              <a:rPr lang="sv-SE" b="1" dirty="0"/>
              <a:t>systems for </a:t>
            </a:r>
            <a:r>
              <a:rPr lang="sv-SE" b="1" dirty="0" err="1"/>
              <a:t>connecting</a:t>
            </a:r>
            <a:r>
              <a:rPr lang="sv-SE" b="1" dirty="0"/>
              <a:t> data </a:t>
            </a:r>
            <a:r>
              <a:rPr lang="sv-SE" b="1" dirty="0" err="1"/>
              <a:t>with</a:t>
            </a:r>
            <a:r>
              <a:rPr lang="sv-SE" b="1" dirty="0"/>
              <a:t> the business </a:t>
            </a:r>
            <a:r>
              <a:rPr lang="sv-SE" b="1" dirty="0" err="1"/>
              <a:t>processes</a:t>
            </a:r>
            <a:r>
              <a:rPr lang="sv-SE" b="1" dirty="0"/>
              <a:t> </a:t>
            </a:r>
            <a:r>
              <a:rPr lang="sv-SE" dirty="0" err="1"/>
              <a:t>that</a:t>
            </a:r>
            <a:r>
              <a:rPr lang="sv-SE" dirty="0"/>
              <a:t> </a:t>
            </a:r>
            <a:r>
              <a:rPr lang="sv-SE" dirty="0" err="1"/>
              <a:t>consume</a:t>
            </a:r>
            <a:r>
              <a:rPr lang="sv-SE" dirty="0"/>
              <a:t> it. Information </a:t>
            </a:r>
            <a:r>
              <a:rPr lang="sv-SE" dirty="0" err="1"/>
              <a:t>architecture</a:t>
            </a:r>
            <a:r>
              <a:rPr lang="sv-SE" dirty="0"/>
              <a:t> </a:t>
            </a:r>
            <a:r>
              <a:rPr lang="sv-SE" dirty="0" err="1"/>
              <a:t>governs</a:t>
            </a:r>
            <a:r>
              <a:rPr lang="sv-SE" dirty="0"/>
              <a:t> the </a:t>
            </a:r>
            <a:r>
              <a:rPr lang="sv-SE" dirty="0" err="1"/>
              <a:t>processes</a:t>
            </a:r>
            <a:r>
              <a:rPr lang="sv-SE" dirty="0"/>
              <a:t> and </a:t>
            </a:r>
            <a:r>
              <a:rPr lang="sv-SE" dirty="0" err="1"/>
              <a:t>rules</a:t>
            </a:r>
            <a:r>
              <a:rPr lang="sv-SE" dirty="0"/>
              <a:t> </a:t>
            </a:r>
            <a:r>
              <a:rPr lang="sv-SE" dirty="0" err="1"/>
              <a:t>that</a:t>
            </a:r>
            <a:r>
              <a:rPr lang="sv-SE" dirty="0"/>
              <a:t> </a:t>
            </a:r>
            <a:r>
              <a:rPr lang="sv-SE" b="1" dirty="0" err="1"/>
              <a:t>convert</a:t>
            </a:r>
            <a:r>
              <a:rPr lang="sv-SE" b="1" dirty="0"/>
              <a:t> data </a:t>
            </a:r>
            <a:r>
              <a:rPr lang="sv-SE" b="1" dirty="0" err="1"/>
              <a:t>into</a:t>
            </a:r>
            <a:r>
              <a:rPr lang="sv-SE" b="1" dirty="0"/>
              <a:t> </a:t>
            </a:r>
            <a:r>
              <a:rPr lang="sv-SE" b="1" dirty="0" err="1"/>
              <a:t>useful</a:t>
            </a:r>
            <a:r>
              <a:rPr lang="sv-SE" b="1" dirty="0"/>
              <a:t> information. </a:t>
            </a:r>
          </a:p>
          <a:p>
            <a:endParaRPr lang="sv-SE" dirty="0"/>
          </a:p>
          <a:p>
            <a:pPr marL="0" indent="0">
              <a:buNone/>
            </a:pPr>
            <a:r>
              <a:rPr lang="sv-SE" sz="1013" dirty="0"/>
              <a:t>Dallemulle &amp; Davenport, 2017, </a:t>
            </a:r>
            <a:r>
              <a:rPr lang="sv-SE" sz="1013" dirty="0" err="1"/>
              <a:t>What´s</a:t>
            </a:r>
            <a:r>
              <a:rPr lang="sv-SE" sz="1013" dirty="0"/>
              <a:t> </a:t>
            </a:r>
            <a:r>
              <a:rPr lang="sv-SE" sz="1013" dirty="0" err="1"/>
              <a:t>your</a:t>
            </a:r>
            <a:r>
              <a:rPr lang="sv-SE" sz="1013" dirty="0"/>
              <a:t> Data </a:t>
            </a:r>
            <a:r>
              <a:rPr lang="sv-SE" sz="1013" dirty="0" err="1"/>
              <a:t>Strategy</a:t>
            </a:r>
            <a:r>
              <a:rPr lang="sv-SE" sz="1013" dirty="0"/>
              <a:t>?</a:t>
            </a:r>
          </a:p>
        </p:txBody>
      </p:sp>
      <p:sp>
        <p:nvSpPr>
          <p:cNvPr id="4" name="Platshållare för sidfot 3">
            <a:extLst>
              <a:ext uri="{FF2B5EF4-FFF2-40B4-BE49-F238E27FC236}">
                <a16:creationId xmlns:a16="http://schemas.microsoft.com/office/drawing/2014/main" id="{FFB91F42-BF1F-6041-B7D1-FBA664950506}"/>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E6BD601B-FAEB-A740-9D95-4629A4CC1E13}"/>
              </a:ext>
            </a:extLst>
          </p:cNvPr>
          <p:cNvSpPr>
            <a:spLocks noGrp="1"/>
          </p:cNvSpPr>
          <p:nvPr>
            <p:ph type="sldNum" sz="quarter" idx="12"/>
          </p:nvPr>
        </p:nvSpPr>
        <p:spPr/>
        <p:txBody>
          <a:bodyPr/>
          <a:lstStyle/>
          <a:p>
            <a:fld id="{C1EC4A1D-46CD-AF41-AFDA-2BB93675DBE6}" type="slidenum">
              <a:rPr lang="sv-SE" smtClean="0"/>
              <a:t>25</a:t>
            </a:fld>
            <a:endParaRPr lang="sv-SE"/>
          </a:p>
        </p:txBody>
      </p:sp>
    </p:spTree>
    <p:extLst>
      <p:ext uri="{BB962C8B-B14F-4D97-AF65-F5344CB8AC3E}">
        <p14:creationId xmlns:p14="http://schemas.microsoft.com/office/powerpoint/2010/main" val="201797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3B0C33-0A71-784D-9F0C-D2D83A9DDEA8}"/>
              </a:ext>
            </a:extLst>
          </p:cNvPr>
          <p:cNvSpPr>
            <a:spLocks noGrp="1"/>
          </p:cNvSpPr>
          <p:nvPr>
            <p:ph type="title"/>
          </p:nvPr>
        </p:nvSpPr>
        <p:spPr/>
        <p:txBody>
          <a:bodyPr/>
          <a:lstStyle/>
          <a:p>
            <a:r>
              <a:rPr lang="sv-SE" dirty="0"/>
              <a:t>12. Elements </a:t>
            </a:r>
            <a:r>
              <a:rPr lang="sv-SE" dirty="0" err="1"/>
              <a:t>of</a:t>
            </a:r>
            <a:r>
              <a:rPr lang="sv-SE" dirty="0"/>
              <a:t> Data </a:t>
            </a:r>
            <a:r>
              <a:rPr lang="sv-SE" dirty="0" err="1"/>
              <a:t>Strategy</a:t>
            </a:r>
            <a:endParaRPr lang="sv-SE" dirty="0"/>
          </a:p>
        </p:txBody>
      </p:sp>
      <p:pic>
        <p:nvPicPr>
          <p:cNvPr id="5" name="Platshållare för innehåll 4">
            <a:extLst>
              <a:ext uri="{FF2B5EF4-FFF2-40B4-BE49-F238E27FC236}">
                <a16:creationId xmlns:a16="http://schemas.microsoft.com/office/drawing/2014/main" id="{E26A4B7F-4F34-D141-80FA-DBDC991E24CB}"/>
              </a:ext>
            </a:extLst>
          </p:cNvPr>
          <p:cNvPicPr>
            <a:picLocks noGrp="1" noChangeAspect="1"/>
          </p:cNvPicPr>
          <p:nvPr>
            <p:ph idx="1"/>
          </p:nvPr>
        </p:nvPicPr>
        <p:blipFill>
          <a:blip r:embed="rId2"/>
          <a:stretch>
            <a:fillRect/>
          </a:stretch>
        </p:blipFill>
        <p:spPr>
          <a:xfrm>
            <a:off x="932330" y="2240870"/>
            <a:ext cx="9045388" cy="3523436"/>
          </a:xfrm>
        </p:spPr>
      </p:pic>
      <p:sp>
        <p:nvSpPr>
          <p:cNvPr id="6" name="Platshållare för sidfot 5">
            <a:extLst>
              <a:ext uri="{FF2B5EF4-FFF2-40B4-BE49-F238E27FC236}">
                <a16:creationId xmlns:a16="http://schemas.microsoft.com/office/drawing/2014/main" id="{910F1C6E-9EB9-2944-92B3-134302552A3B}"/>
              </a:ext>
            </a:extLst>
          </p:cNvPr>
          <p:cNvSpPr>
            <a:spLocks noGrp="1"/>
          </p:cNvSpPr>
          <p:nvPr>
            <p:ph type="ftr" sz="quarter" idx="11"/>
          </p:nvPr>
        </p:nvSpPr>
        <p:spPr/>
        <p:txBody>
          <a:bodyPr/>
          <a:lstStyle/>
          <a:p>
            <a:r>
              <a:rPr lang="sv-SE"/>
              <a:t>Jan Lindvall 2023</a:t>
            </a:r>
            <a:endParaRPr lang="sv-SE" dirty="0"/>
          </a:p>
        </p:txBody>
      </p:sp>
      <p:sp>
        <p:nvSpPr>
          <p:cNvPr id="7" name="Platshållare för bildnummer 6">
            <a:extLst>
              <a:ext uri="{FF2B5EF4-FFF2-40B4-BE49-F238E27FC236}">
                <a16:creationId xmlns:a16="http://schemas.microsoft.com/office/drawing/2014/main" id="{F7CC8BD8-2394-9E4B-B9CF-10B203C9D238}"/>
              </a:ext>
            </a:extLst>
          </p:cNvPr>
          <p:cNvSpPr>
            <a:spLocks noGrp="1"/>
          </p:cNvSpPr>
          <p:nvPr>
            <p:ph type="sldNum" sz="quarter" idx="12"/>
          </p:nvPr>
        </p:nvSpPr>
        <p:spPr/>
        <p:txBody>
          <a:bodyPr/>
          <a:lstStyle/>
          <a:p>
            <a:fld id="{C1EC4A1D-46CD-AF41-AFDA-2BB93675DBE6}" type="slidenum">
              <a:rPr lang="sv-SE" smtClean="0"/>
              <a:t>26</a:t>
            </a:fld>
            <a:endParaRPr lang="sv-SE"/>
          </a:p>
        </p:txBody>
      </p:sp>
    </p:spTree>
    <p:extLst>
      <p:ext uri="{BB962C8B-B14F-4D97-AF65-F5344CB8AC3E}">
        <p14:creationId xmlns:p14="http://schemas.microsoft.com/office/powerpoint/2010/main" val="374639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C854A9-D434-BE4D-A83F-9CCA6FDD6572}"/>
              </a:ext>
            </a:extLst>
          </p:cNvPr>
          <p:cNvSpPr>
            <a:spLocks noGrp="1"/>
          </p:cNvSpPr>
          <p:nvPr>
            <p:ph type="title"/>
          </p:nvPr>
        </p:nvSpPr>
        <p:spPr/>
        <p:txBody>
          <a:bodyPr>
            <a:normAutofit fontScale="90000"/>
          </a:bodyPr>
          <a:lstStyle/>
          <a:p>
            <a:r>
              <a:rPr lang="en-US" dirty="0"/>
              <a:t>13 What is a "Legacy system"? Present also two advantages with legacy systems?</a:t>
            </a:r>
            <a:br>
              <a:rPr lang="sv-SE" dirty="0"/>
            </a:br>
            <a:endParaRPr lang="sv-SE" dirty="0"/>
          </a:p>
        </p:txBody>
      </p:sp>
      <p:sp>
        <p:nvSpPr>
          <p:cNvPr id="3" name="Platshållare för innehåll 2">
            <a:extLst>
              <a:ext uri="{FF2B5EF4-FFF2-40B4-BE49-F238E27FC236}">
                <a16:creationId xmlns:a16="http://schemas.microsoft.com/office/drawing/2014/main" id="{DB54E930-86D5-FE49-BA6C-8F642BB78E56}"/>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401877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119E20-5E56-9642-9541-53C098C9C19B}"/>
              </a:ext>
            </a:extLst>
          </p:cNvPr>
          <p:cNvSpPr>
            <a:spLocks noGrp="1"/>
          </p:cNvSpPr>
          <p:nvPr>
            <p:ph type="title"/>
          </p:nvPr>
        </p:nvSpPr>
        <p:spPr/>
        <p:txBody>
          <a:bodyPr>
            <a:normAutofit fontScale="90000"/>
          </a:bodyPr>
          <a:lstStyle/>
          <a:p>
            <a:br>
              <a:rPr lang="en-US" sz="3600" dirty="0"/>
            </a:br>
            <a:r>
              <a:rPr lang="en-US" sz="3600" dirty="0"/>
              <a:t>14 First – give a short definition of "Batch" and "Online/Real-Time Processing." Then – give one advantage and one disadvantage for each concept!</a:t>
            </a:r>
            <a:br>
              <a:rPr lang="sv-SE" dirty="0"/>
            </a:br>
            <a:endParaRPr lang="sv-SE" dirty="0"/>
          </a:p>
        </p:txBody>
      </p:sp>
      <p:sp>
        <p:nvSpPr>
          <p:cNvPr id="3" name="Platshållare för innehåll 2">
            <a:extLst>
              <a:ext uri="{FF2B5EF4-FFF2-40B4-BE49-F238E27FC236}">
                <a16:creationId xmlns:a16="http://schemas.microsoft.com/office/drawing/2014/main" id="{240CE1A7-A03B-F348-A24F-3554C4EA9525}"/>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830637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E28964-7281-2742-A565-E6F3C68EB507}"/>
              </a:ext>
            </a:extLst>
          </p:cNvPr>
          <p:cNvSpPr>
            <a:spLocks noGrp="1"/>
          </p:cNvSpPr>
          <p:nvPr>
            <p:ph type="title"/>
          </p:nvPr>
        </p:nvSpPr>
        <p:spPr/>
        <p:txBody>
          <a:bodyPr/>
          <a:lstStyle/>
          <a:p>
            <a:r>
              <a:rPr lang="sv-SE" dirty="0"/>
              <a:t>15. General </a:t>
            </a:r>
            <a:r>
              <a:rPr lang="sv-SE" dirty="0" err="1"/>
              <a:t>Ledger</a:t>
            </a:r>
            <a:r>
              <a:rPr lang="sv-SE" dirty="0"/>
              <a:t> &amp; </a:t>
            </a:r>
            <a:r>
              <a:rPr lang="sv-SE" dirty="0" err="1"/>
              <a:t>Reporting</a:t>
            </a:r>
            <a:r>
              <a:rPr lang="sv-SE" dirty="0"/>
              <a:t> System</a:t>
            </a:r>
          </a:p>
        </p:txBody>
      </p:sp>
      <p:pic>
        <p:nvPicPr>
          <p:cNvPr id="5" name="Platshållare för innehåll 4">
            <a:extLst>
              <a:ext uri="{FF2B5EF4-FFF2-40B4-BE49-F238E27FC236}">
                <a16:creationId xmlns:a16="http://schemas.microsoft.com/office/drawing/2014/main" id="{3FDB504C-7049-CE43-A653-DD7AB90EB46D}"/>
              </a:ext>
            </a:extLst>
          </p:cNvPr>
          <p:cNvPicPr>
            <a:picLocks noGrp="1" noChangeAspect="1"/>
          </p:cNvPicPr>
          <p:nvPr>
            <p:ph idx="1"/>
          </p:nvPr>
        </p:nvPicPr>
        <p:blipFill>
          <a:blip r:embed="rId2"/>
          <a:stretch>
            <a:fillRect/>
          </a:stretch>
        </p:blipFill>
        <p:spPr>
          <a:xfrm>
            <a:off x="1807779" y="1844825"/>
            <a:ext cx="8680709" cy="3907619"/>
          </a:xfrm>
        </p:spPr>
      </p:pic>
      <p:sp>
        <p:nvSpPr>
          <p:cNvPr id="3" name="Platshållare för sidfot 2">
            <a:extLst>
              <a:ext uri="{FF2B5EF4-FFF2-40B4-BE49-F238E27FC236}">
                <a16:creationId xmlns:a16="http://schemas.microsoft.com/office/drawing/2014/main" id="{5B397A3C-875A-3340-BC19-2A22DED881D7}"/>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22BA799B-5F74-1A4A-9221-CC672BCA93F8}"/>
              </a:ext>
            </a:extLst>
          </p:cNvPr>
          <p:cNvSpPr>
            <a:spLocks noGrp="1"/>
          </p:cNvSpPr>
          <p:nvPr>
            <p:ph type="sldNum" sz="quarter" idx="12"/>
          </p:nvPr>
        </p:nvSpPr>
        <p:spPr/>
        <p:txBody>
          <a:bodyPr/>
          <a:lstStyle/>
          <a:p>
            <a:fld id="{36053086-40E5-4673-9B4A-FC81B10CE5DE}" type="slidenum">
              <a:rPr lang="sv-SE" smtClean="0"/>
              <a:t>29</a:t>
            </a:fld>
            <a:endParaRPr lang="sv-SE"/>
          </a:p>
        </p:txBody>
      </p:sp>
    </p:spTree>
    <p:extLst>
      <p:ext uri="{BB962C8B-B14F-4D97-AF65-F5344CB8AC3E}">
        <p14:creationId xmlns:p14="http://schemas.microsoft.com/office/powerpoint/2010/main" val="286089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D09A2D-F3E0-5D47-A812-2499CF50A53B}"/>
              </a:ext>
            </a:extLst>
          </p:cNvPr>
          <p:cNvSpPr>
            <a:spLocks noGrp="1"/>
          </p:cNvSpPr>
          <p:nvPr>
            <p:ph type="title"/>
          </p:nvPr>
        </p:nvSpPr>
        <p:spPr/>
        <p:txBody>
          <a:bodyPr/>
          <a:lstStyle/>
          <a:p>
            <a:r>
              <a:rPr lang="en-US" sz="2800" dirty="0"/>
              <a:t>2. What is a Data Warehouse? Compared with an "Operational database," what is the crucial difference?</a:t>
            </a:r>
            <a:br>
              <a:rPr lang="sv-SE" sz="2700" dirty="0"/>
            </a:br>
            <a:r>
              <a:rPr lang="sv-SE" sz="2700" dirty="0"/>
              <a:t>Data </a:t>
            </a:r>
            <a:r>
              <a:rPr lang="sv-SE" sz="2700" dirty="0" err="1"/>
              <a:t>Warehouse</a:t>
            </a:r>
            <a:endParaRPr lang="sv-SE" sz="2700" dirty="0"/>
          </a:p>
        </p:txBody>
      </p:sp>
      <p:sp>
        <p:nvSpPr>
          <p:cNvPr id="3" name="Platshållare för innehåll 2">
            <a:extLst>
              <a:ext uri="{FF2B5EF4-FFF2-40B4-BE49-F238E27FC236}">
                <a16:creationId xmlns:a16="http://schemas.microsoft.com/office/drawing/2014/main" id="{23E8FC23-5C4C-894F-BE1C-30E525B8A0BF}"/>
              </a:ext>
            </a:extLst>
          </p:cNvPr>
          <p:cNvSpPr>
            <a:spLocks noGrp="1"/>
          </p:cNvSpPr>
          <p:nvPr>
            <p:ph idx="1"/>
          </p:nvPr>
        </p:nvSpPr>
        <p:spPr/>
        <p:txBody>
          <a:bodyPr/>
          <a:lstStyle/>
          <a:p>
            <a:pPr marL="0" indent="0">
              <a:buNone/>
            </a:pPr>
            <a:r>
              <a:rPr lang="sv-SE" dirty="0"/>
              <a:t>”A </a:t>
            </a:r>
            <a:r>
              <a:rPr lang="sv-SE" dirty="0" err="1"/>
              <a:t>centralized</a:t>
            </a:r>
            <a:r>
              <a:rPr lang="sv-SE" dirty="0"/>
              <a:t> </a:t>
            </a:r>
            <a:r>
              <a:rPr lang="sv-SE" dirty="0" err="1"/>
              <a:t>respository</a:t>
            </a:r>
            <a:r>
              <a:rPr lang="sv-SE" dirty="0"/>
              <a:t> </a:t>
            </a:r>
            <a:r>
              <a:rPr lang="sv-SE" dirty="0" err="1"/>
              <a:t>containing</a:t>
            </a:r>
            <a:r>
              <a:rPr lang="sv-SE" dirty="0"/>
              <a:t> data from a </a:t>
            </a:r>
            <a:r>
              <a:rPr lang="sv-SE" dirty="0" err="1"/>
              <a:t>range</a:t>
            </a:r>
            <a:r>
              <a:rPr lang="sv-SE" dirty="0"/>
              <a:t> </a:t>
            </a:r>
            <a:r>
              <a:rPr lang="sv-SE" dirty="0" err="1"/>
              <a:t>of</a:t>
            </a:r>
            <a:r>
              <a:rPr lang="sv-SE" dirty="0"/>
              <a:t> </a:t>
            </a:r>
            <a:r>
              <a:rPr lang="sv-SE" dirty="0" err="1"/>
              <a:t>sources</a:t>
            </a:r>
            <a:r>
              <a:rPr lang="sv-SE" dirty="0"/>
              <a:t> </a:t>
            </a:r>
            <a:r>
              <a:rPr lang="sv-SE" dirty="0" err="1"/>
              <a:t>across</a:t>
            </a:r>
            <a:r>
              <a:rPr lang="sv-SE" dirty="0"/>
              <a:t> an </a:t>
            </a:r>
            <a:r>
              <a:rPr lang="sv-SE" dirty="0" err="1"/>
              <a:t>organization</a:t>
            </a:r>
            <a:r>
              <a:rPr lang="sv-SE" dirty="0"/>
              <a:t>. The data </a:t>
            </a:r>
            <a:r>
              <a:rPr lang="sv-SE" dirty="0" err="1"/>
              <a:t>are</a:t>
            </a:r>
            <a:r>
              <a:rPr lang="sv-SE" dirty="0"/>
              <a:t> </a:t>
            </a:r>
            <a:r>
              <a:rPr lang="sv-SE" dirty="0" err="1"/>
              <a:t>structured</a:t>
            </a:r>
            <a:r>
              <a:rPr lang="sv-SE" dirty="0"/>
              <a:t> to support </a:t>
            </a:r>
            <a:r>
              <a:rPr lang="sv-SE" dirty="0" err="1"/>
              <a:t>summary</a:t>
            </a:r>
            <a:r>
              <a:rPr lang="sv-SE" dirty="0"/>
              <a:t> </a:t>
            </a:r>
            <a:r>
              <a:rPr lang="sv-SE" dirty="0" err="1"/>
              <a:t>reports</a:t>
            </a:r>
            <a:r>
              <a:rPr lang="sv-SE" dirty="0"/>
              <a:t> from the </a:t>
            </a:r>
            <a:r>
              <a:rPr lang="sv-SE" dirty="0" err="1"/>
              <a:t>aggregated</a:t>
            </a:r>
            <a:r>
              <a:rPr lang="sv-SE" dirty="0"/>
              <a:t> data. Online </a:t>
            </a:r>
            <a:r>
              <a:rPr lang="sv-SE" dirty="0" err="1"/>
              <a:t>analytcal</a:t>
            </a:r>
            <a:r>
              <a:rPr lang="sv-SE" dirty="0"/>
              <a:t> </a:t>
            </a:r>
            <a:r>
              <a:rPr lang="sv-SE" dirty="0" err="1"/>
              <a:t>processing</a:t>
            </a:r>
            <a:r>
              <a:rPr lang="sv-SE" dirty="0"/>
              <a:t> </a:t>
            </a:r>
            <a:r>
              <a:rPr lang="sv-SE" b="1" dirty="0"/>
              <a:t>(OLAP</a:t>
            </a:r>
            <a:r>
              <a:rPr lang="sv-SE" dirty="0"/>
              <a:t>) is the term </a:t>
            </a:r>
            <a:r>
              <a:rPr lang="sv-SE" dirty="0" err="1"/>
              <a:t>used</a:t>
            </a:r>
            <a:r>
              <a:rPr lang="sv-SE" dirty="0"/>
              <a:t> to </a:t>
            </a:r>
            <a:r>
              <a:rPr lang="sv-SE" dirty="0" err="1"/>
              <a:t>describe</a:t>
            </a:r>
            <a:r>
              <a:rPr lang="sv-SE" dirty="0"/>
              <a:t> the </a:t>
            </a:r>
            <a:r>
              <a:rPr lang="sv-SE" dirty="0" err="1"/>
              <a:t>typical</a:t>
            </a:r>
            <a:r>
              <a:rPr lang="sv-SE" dirty="0"/>
              <a:t> operations on a data </a:t>
            </a:r>
            <a:r>
              <a:rPr lang="sv-SE" dirty="0" err="1"/>
              <a:t>warehouse</a:t>
            </a:r>
            <a:r>
              <a:rPr lang="sv-SE" dirty="0"/>
              <a:t>”.</a:t>
            </a:r>
          </a:p>
          <a:p>
            <a:pPr marL="0" indent="0">
              <a:buNone/>
            </a:pPr>
            <a:endParaRPr lang="sv-SE" dirty="0"/>
          </a:p>
          <a:p>
            <a:pPr marL="0" indent="0">
              <a:buNone/>
            </a:pPr>
            <a:r>
              <a:rPr lang="sv-SE" sz="1500" dirty="0" err="1"/>
              <a:t>Glossary</a:t>
            </a:r>
            <a:r>
              <a:rPr lang="sv-SE" sz="1500" dirty="0"/>
              <a:t>, Data Science</a:t>
            </a:r>
          </a:p>
          <a:p>
            <a:pPr marL="0" indent="0">
              <a:buNone/>
            </a:pPr>
            <a:r>
              <a:rPr lang="sv-SE" dirty="0"/>
              <a:t> </a:t>
            </a:r>
          </a:p>
        </p:txBody>
      </p:sp>
    </p:spTree>
    <p:extLst>
      <p:ext uri="{BB962C8B-B14F-4D97-AF65-F5344CB8AC3E}">
        <p14:creationId xmlns:p14="http://schemas.microsoft.com/office/powerpoint/2010/main" val="3971422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B01008-56F5-BF43-9E85-55F9625F39AA}"/>
              </a:ext>
            </a:extLst>
          </p:cNvPr>
          <p:cNvSpPr>
            <a:spLocks noGrp="1"/>
          </p:cNvSpPr>
          <p:nvPr>
            <p:ph type="title"/>
          </p:nvPr>
        </p:nvSpPr>
        <p:spPr/>
        <p:txBody>
          <a:bodyPr/>
          <a:lstStyle/>
          <a:p>
            <a:r>
              <a:rPr lang="sv-SE" dirty="0"/>
              <a:t>15 </a:t>
            </a:r>
            <a:r>
              <a:rPr lang="sv-SE" dirty="0" err="1"/>
              <a:t>What</a:t>
            </a:r>
            <a:r>
              <a:rPr lang="sv-SE" dirty="0"/>
              <a:t> is "General </a:t>
            </a:r>
            <a:r>
              <a:rPr lang="sv-SE" dirty="0" err="1"/>
              <a:t>Ledger</a:t>
            </a:r>
            <a:r>
              <a:rPr lang="sv-SE" dirty="0"/>
              <a:t>"?</a:t>
            </a:r>
            <a:br>
              <a:rPr lang="sv-SE" dirty="0"/>
            </a:br>
            <a:endParaRPr lang="sv-SE" dirty="0"/>
          </a:p>
        </p:txBody>
      </p:sp>
      <p:sp>
        <p:nvSpPr>
          <p:cNvPr id="3" name="Platshållare för innehåll 2">
            <a:extLst>
              <a:ext uri="{FF2B5EF4-FFF2-40B4-BE49-F238E27FC236}">
                <a16:creationId xmlns:a16="http://schemas.microsoft.com/office/drawing/2014/main" id="{AB66ACFD-EED8-2640-A262-74A5C9BB9700}"/>
              </a:ext>
            </a:extLst>
          </p:cNvPr>
          <p:cNvSpPr>
            <a:spLocks noGrp="1"/>
          </p:cNvSpPr>
          <p:nvPr>
            <p:ph idx="1"/>
          </p:nvPr>
        </p:nvSpPr>
        <p:spPr/>
        <p:txBody>
          <a:bodyPr/>
          <a:lstStyle/>
          <a:p>
            <a:r>
              <a:rPr lang="sv-SE" dirty="0" err="1"/>
              <a:t>What</a:t>
            </a:r>
            <a:r>
              <a:rPr lang="sv-SE" dirty="0"/>
              <a:t> is "General </a:t>
            </a:r>
            <a:r>
              <a:rPr lang="sv-SE" dirty="0" err="1"/>
              <a:t>Ledger</a:t>
            </a:r>
            <a:r>
              <a:rPr lang="sv-SE" dirty="0"/>
              <a:t>"?</a:t>
            </a:r>
          </a:p>
          <a:p>
            <a:endParaRPr lang="sv-SE" dirty="0"/>
          </a:p>
        </p:txBody>
      </p:sp>
    </p:spTree>
    <p:extLst>
      <p:ext uri="{BB962C8B-B14F-4D97-AF65-F5344CB8AC3E}">
        <p14:creationId xmlns:p14="http://schemas.microsoft.com/office/powerpoint/2010/main" val="120091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532076-7627-F642-8A5F-EE7798570E71}"/>
              </a:ext>
            </a:extLst>
          </p:cNvPr>
          <p:cNvSpPr>
            <a:spLocks noGrp="1"/>
          </p:cNvSpPr>
          <p:nvPr>
            <p:ph type="title"/>
          </p:nvPr>
        </p:nvSpPr>
        <p:spPr/>
        <p:txBody>
          <a:bodyPr/>
          <a:lstStyle/>
          <a:p>
            <a:r>
              <a:rPr lang="sv-SE" sz="2700" dirty="0" err="1"/>
              <a:t>Four</a:t>
            </a:r>
            <a:r>
              <a:rPr lang="sv-SE" sz="2700" dirty="0"/>
              <a:t> </a:t>
            </a:r>
            <a:r>
              <a:rPr lang="sv-SE" sz="2700" dirty="0" err="1"/>
              <a:t>characteristics</a:t>
            </a:r>
            <a:r>
              <a:rPr lang="sv-SE" sz="2700" dirty="0"/>
              <a:t> for a data </a:t>
            </a:r>
            <a:r>
              <a:rPr lang="sv-SE" sz="2700" dirty="0" err="1"/>
              <a:t>warehouse</a:t>
            </a:r>
            <a:r>
              <a:rPr lang="sv-SE" sz="2700" dirty="0"/>
              <a:t> 2</a:t>
            </a:r>
          </a:p>
        </p:txBody>
      </p:sp>
      <p:sp>
        <p:nvSpPr>
          <p:cNvPr id="3" name="Platshållare för innehåll 2">
            <a:extLst>
              <a:ext uri="{FF2B5EF4-FFF2-40B4-BE49-F238E27FC236}">
                <a16:creationId xmlns:a16="http://schemas.microsoft.com/office/drawing/2014/main" id="{ACF20667-BB88-EC4E-ACF5-F459D3FC6284}"/>
              </a:ext>
            </a:extLst>
          </p:cNvPr>
          <p:cNvSpPr>
            <a:spLocks noGrp="1"/>
          </p:cNvSpPr>
          <p:nvPr>
            <p:ph idx="1"/>
          </p:nvPr>
        </p:nvSpPr>
        <p:spPr/>
        <p:txBody>
          <a:bodyPr>
            <a:normAutofit/>
          </a:bodyPr>
          <a:lstStyle/>
          <a:p>
            <a:pPr marL="0" indent="0">
              <a:buNone/>
            </a:pPr>
            <a:r>
              <a:rPr lang="sv-SE" sz="1950" dirty="0"/>
              <a:t>Data </a:t>
            </a:r>
            <a:r>
              <a:rPr lang="sv-SE" sz="1950" dirty="0" err="1"/>
              <a:t>warehouses</a:t>
            </a:r>
            <a:r>
              <a:rPr lang="sv-SE" sz="1950" dirty="0"/>
              <a:t> offer the </a:t>
            </a:r>
            <a:r>
              <a:rPr lang="sv-SE" sz="1950" dirty="0" err="1"/>
              <a:t>overarching</a:t>
            </a:r>
            <a:r>
              <a:rPr lang="sv-SE" sz="1950" dirty="0"/>
              <a:t> and </a:t>
            </a:r>
            <a:r>
              <a:rPr lang="sv-SE" sz="1950" dirty="0" err="1"/>
              <a:t>unique</a:t>
            </a:r>
            <a:r>
              <a:rPr lang="sv-SE" sz="1950" dirty="0"/>
              <a:t> benefit </a:t>
            </a:r>
            <a:r>
              <a:rPr lang="sv-SE" sz="1950" dirty="0" err="1"/>
              <a:t>of</a:t>
            </a:r>
            <a:r>
              <a:rPr lang="sv-SE" sz="1950" dirty="0"/>
              <a:t> </a:t>
            </a:r>
            <a:r>
              <a:rPr lang="sv-SE" sz="1950" dirty="0" err="1"/>
              <a:t>allowing</a:t>
            </a:r>
            <a:r>
              <a:rPr lang="sv-SE" sz="1950" dirty="0"/>
              <a:t> </a:t>
            </a:r>
            <a:r>
              <a:rPr lang="sv-SE" sz="1950" dirty="0" err="1"/>
              <a:t>organizations</a:t>
            </a:r>
            <a:r>
              <a:rPr lang="sv-SE" sz="1950" dirty="0"/>
              <a:t> to </a:t>
            </a:r>
            <a:r>
              <a:rPr lang="sv-SE" sz="1950" dirty="0" err="1"/>
              <a:t>analyze</a:t>
            </a:r>
            <a:r>
              <a:rPr lang="sv-SE" sz="1950" dirty="0"/>
              <a:t> </a:t>
            </a:r>
            <a:r>
              <a:rPr lang="sv-SE" sz="1950" dirty="0" err="1"/>
              <a:t>large</a:t>
            </a:r>
            <a:r>
              <a:rPr lang="sv-SE" sz="1950" dirty="0"/>
              <a:t> </a:t>
            </a:r>
            <a:r>
              <a:rPr lang="sv-SE" sz="1950" dirty="0" err="1"/>
              <a:t>amounts</a:t>
            </a:r>
            <a:r>
              <a:rPr lang="sv-SE" sz="1950" dirty="0"/>
              <a:t> </a:t>
            </a:r>
            <a:r>
              <a:rPr lang="sv-SE" sz="1950" dirty="0" err="1"/>
              <a:t>of</a:t>
            </a:r>
            <a:r>
              <a:rPr lang="sv-SE" sz="1950" dirty="0"/>
              <a:t> variant data and </a:t>
            </a:r>
            <a:r>
              <a:rPr lang="sv-SE" sz="1950" dirty="0" err="1"/>
              <a:t>extract</a:t>
            </a:r>
            <a:r>
              <a:rPr lang="sv-SE" sz="1950" dirty="0"/>
              <a:t> </a:t>
            </a:r>
            <a:r>
              <a:rPr lang="sv-SE" sz="1950" dirty="0" err="1"/>
              <a:t>significant</a:t>
            </a:r>
            <a:r>
              <a:rPr lang="sv-SE" sz="1950" dirty="0"/>
              <a:t> </a:t>
            </a:r>
            <a:r>
              <a:rPr lang="sv-SE" sz="1950" dirty="0" err="1"/>
              <a:t>value</a:t>
            </a:r>
            <a:r>
              <a:rPr lang="sv-SE" sz="1950" dirty="0"/>
              <a:t> from it, as </a:t>
            </a:r>
            <a:r>
              <a:rPr lang="sv-SE" sz="1950" dirty="0" err="1"/>
              <a:t>well</a:t>
            </a:r>
            <a:r>
              <a:rPr lang="sv-SE" sz="1950" dirty="0"/>
              <a:t> as to </a:t>
            </a:r>
            <a:r>
              <a:rPr lang="sv-SE" sz="1950" dirty="0" err="1"/>
              <a:t>keep</a:t>
            </a:r>
            <a:r>
              <a:rPr lang="sv-SE" sz="1950" dirty="0"/>
              <a:t> a </a:t>
            </a:r>
            <a:r>
              <a:rPr lang="sv-SE" sz="1950" dirty="0" err="1"/>
              <a:t>historical</a:t>
            </a:r>
            <a:r>
              <a:rPr lang="sv-SE" sz="1950" dirty="0"/>
              <a:t> record.</a:t>
            </a:r>
          </a:p>
          <a:p>
            <a:endParaRPr lang="sv-SE" sz="1800" b="1" dirty="0"/>
          </a:p>
          <a:p>
            <a:r>
              <a:rPr lang="sv-SE" sz="1950" b="1" dirty="0" err="1"/>
              <a:t>Subject-oriented</a:t>
            </a:r>
            <a:r>
              <a:rPr lang="sv-SE" sz="1950" b="1" dirty="0"/>
              <a:t>.</a:t>
            </a:r>
            <a:r>
              <a:rPr lang="sv-SE" sz="1800" dirty="0"/>
              <a:t> </a:t>
            </a:r>
            <a:r>
              <a:rPr lang="sv-SE" sz="1425" dirty="0" err="1"/>
              <a:t>They</a:t>
            </a:r>
            <a:r>
              <a:rPr lang="sv-SE" sz="1425" dirty="0"/>
              <a:t> </a:t>
            </a:r>
            <a:r>
              <a:rPr lang="sv-SE" sz="1425" dirty="0" err="1"/>
              <a:t>can</a:t>
            </a:r>
            <a:r>
              <a:rPr lang="sv-SE" sz="1425" dirty="0"/>
              <a:t> </a:t>
            </a:r>
            <a:r>
              <a:rPr lang="sv-SE" sz="1425" dirty="0" err="1"/>
              <a:t>analyze</a:t>
            </a:r>
            <a:r>
              <a:rPr lang="sv-SE" sz="1425" dirty="0"/>
              <a:t> data </a:t>
            </a:r>
            <a:r>
              <a:rPr lang="sv-SE" sz="1425" dirty="0" err="1"/>
              <a:t>about</a:t>
            </a:r>
            <a:r>
              <a:rPr lang="sv-SE" sz="1425" dirty="0"/>
              <a:t> a </a:t>
            </a:r>
            <a:r>
              <a:rPr lang="sv-SE" sz="1425" dirty="0" err="1"/>
              <a:t>particular</a:t>
            </a:r>
            <a:r>
              <a:rPr lang="sv-SE" sz="1425" dirty="0"/>
              <a:t> </a:t>
            </a:r>
            <a:r>
              <a:rPr lang="sv-SE" sz="1425" dirty="0" err="1"/>
              <a:t>subject</a:t>
            </a:r>
            <a:r>
              <a:rPr lang="sv-SE" sz="1425" dirty="0"/>
              <a:t> or </a:t>
            </a:r>
            <a:r>
              <a:rPr lang="sv-SE" sz="1425" dirty="0" err="1"/>
              <a:t>functional</a:t>
            </a:r>
            <a:r>
              <a:rPr lang="sv-SE" sz="1425" dirty="0"/>
              <a:t> area (</a:t>
            </a:r>
            <a:r>
              <a:rPr lang="sv-SE" sz="1425" dirty="0" err="1"/>
              <a:t>such</a:t>
            </a:r>
            <a:r>
              <a:rPr lang="sv-SE" sz="1425" dirty="0"/>
              <a:t> as </a:t>
            </a:r>
            <a:r>
              <a:rPr lang="sv-SE" sz="1425" dirty="0" err="1"/>
              <a:t>sales</a:t>
            </a:r>
            <a:r>
              <a:rPr lang="sv-SE" sz="1425" dirty="0"/>
              <a:t>).</a:t>
            </a:r>
          </a:p>
          <a:p>
            <a:r>
              <a:rPr lang="sv-SE" sz="1950" b="1" dirty="0" err="1"/>
              <a:t>Integrated</a:t>
            </a:r>
            <a:r>
              <a:rPr lang="sv-SE" sz="1950" b="1" dirty="0"/>
              <a:t>.</a:t>
            </a:r>
            <a:r>
              <a:rPr lang="sv-SE" sz="1800" dirty="0"/>
              <a:t> </a:t>
            </a:r>
            <a:r>
              <a:rPr lang="sv-SE" sz="1425" dirty="0"/>
              <a:t>Data </a:t>
            </a:r>
            <a:r>
              <a:rPr lang="sv-SE" sz="1425" dirty="0" err="1"/>
              <a:t>warehouses</a:t>
            </a:r>
            <a:r>
              <a:rPr lang="sv-SE" sz="1425" dirty="0"/>
              <a:t> </a:t>
            </a:r>
            <a:r>
              <a:rPr lang="sv-SE" sz="1425" dirty="0" err="1"/>
              <a:t>create</a:t>
            </a:r>
            <a:r>
              <a:rPr lang="sv-SE" sz="1425" dirty="0"/>
              <a:t> </a:t>
            </a:r>
            <a:r>
              <a:rPr lang="sv-SE" sz="1425" dirty="0" err="1"/>
              <a:t>consistency</a:t>
            </a:r>
            <a:r>
              <a:rPr lang="sv-SE" sz="1425" dirty="0"/>
              <a:t> </a:t>
            </a:r>
            <a:r>
              <a:rPr lang="sv-SE" sz="1425" dirty="0" err="1"/>
              <a:t>among</a:t>
            </a:r>
            <a:r>
              <a:rPr lang="sv-SE" sz="1425" dirty="0"/>
              <a:t> different data </a:t>
            </a:r>
            <a:r>
              <a:rPr lang="sv-SE" sz="1425" dirty="0" err="1"/>
              <a:t>types</a:t>
            </a:r>
            <a:r>
              <a:rPr lang="sv-SE" sz="1425" dirty="0"/>
              <a:t> from </a:t>
            </a:r>
            <a:r>
              <a:rPr lang="sv-SE" sz="1425" dirty="0" err="1"/>
              <a:t>disparate</a:t>
            </a:r>
            <a:r>
              <a:rPr lang="sv-SE" sz="1425" dirty="0"/>
              <a:t> </a:t>
            </a:r>
            <a:r>
              <a:rPr lang="sv-SE" sz="1425" dirty="0" err="1"/>
              <a:t>sources</a:t>
            </a:r>
            <a:r>
              <a:rPr lang="sv-SE" sz="1425" dirty="0"/>
              <a:t>.</a:t>
            </a:r>
          </a:p>
          <a:p>
            <a:r>
              <a:rPr lang="sv-SE" sz="1950" b="1" dirty="0" err="1"/>
              <a:t>Nonvolatile</a:t>
            </a:r>
            <a:r>
              <a:rPr lang="sv-SE" sz="1800" b="1" dirty="0"/>
              <a:t>.</a:t>
            </a:r>
            <a:r>
              <a:rPr lang="sv-SE" sz="1800" dirty="0"/>
              <a:t> </a:t>
            </a:r>
            <a:r>
              <a:rPr lang="sv-SE" sz="1425" dirty="0" err="1"/>
              <a:t>Once</a:t>
            </a:r>
            <a:r>
              <a:rPr lang="sv-SE" sz="1425" dirty="0"/>
              <a:t> data is in a data </a:t>
            </a:r>
            <a:r>
              <a:rPr lang="sv-SE" sz="1425" dirty="0" err="1"/>
              <a:t>warehouse</a:t>
            </a:r>
            <a:r>
              <a:rPr lang="sv-SE" sz="1425" dirty="0"/>
              <a:t>, </a:t>
            </a:r>
            <a:r>
              <a:rPr lang="sv-SE" sz="1425" dirty="0" err="1"/>
              <a:t>it’s</a:t>
            </a:r>
            <a:r>
              <a:rPr lang="sv-SE" sz="1425" dirty="0"/>
              <a:t> </a:t>
            </a:r>
            <a:r>
              <a:rPr lang="sv-SE" sz="1425" dirty="0" err="1"/>
              <a:t>stable</a:t>
            </a:r>
            <a:r>
              <a:rPr lang="sv-SE" sz="1425" dirty="0"/>
              <a:t> and </a:t>
            </a:r>
            <a:r>
              <a:rPr lang="sv-SE" sz="1425" dirty="0" err="1"/>
              <a:t>doesn’t</a:t>
            </a:r>
            <a:r>
              <a:rPr lang="sv-SE" sz="1425" dirty="0"/>
              <a:t> </a:t>
            </a:r>
            <a:r>
              <a:rPr lang="sv-SE" sz="1425" dirty="0" err="1"/>
              <a:t>change</a:t>
            </a:r>
            <a:r>
              <a:rPr lang="sv-SE" sz="1425" dirty="0"/>
              <a:t>.</a:t>
            </a:r>
          </a:p>
          <a:p>
            <a:r>
              <a:rPr lang="sv-SE" sz="1800" b="1" dirty="0" err="1"/>
              <a:t>Time</a:t>
            </a:r>
            <a:r>
              <a:rPr lang="sv-SE" sz="1800" b="1" dirty="0"/>
              <a:t>-variant.</a:t>
            </a:r>
            <a:r>
              <a:rPr lang="sv-SE" sz="1800" dirty="0"/>
              <a:t> </a:t>
            </a:r>
            <a:r>
              <a:rPr lang="sv-SE" sz="1425" dirty="0"/>
              <a:t>Data </a:t>
            </a:r>
            <a:r>
              <a:rPr lang="sv-SE" sz="1425" dirty="0" err="1"/>
              <a:t>warehouse</a:t>
            </a:r>
            <a:r>
              <a:rPr lang="sv-SE" sz="1425" dirty="0"/>
              <a:t> </a:t>
            </a:r>
            <a:r>
              <a:rPr lang="sv-SE" sz="1425" dirty="0" err="1"/>
              <a:t>analysis</a:t>
            </a:r>
            <a:r>
              <a:rPr lang="sv-SE" sz="1425" dirty="0"/>
              <a:t> looks at </a:t>
            </a:r>
            <a:r>
              <a:rPr lang="sv-SE" sz="1425" dirty="0" err="1"/>
              <a:t>change</a:t>
            </a:r>
            <a:r>
              <a:rPr lang="sv-SE" sz="1425" dirty="0"/>
              <a:t> over </a:t>
            </a:r>
            <a:r>
              <a:rPr lang="sv-SE" sz="1425" dirty="0" err="1"/>
              <a:t>time</a:t>
            </a:r>
            <a:r>
              <a:rPr lang="sv-SE" sz="1425" dirty="0"/>
              <a:t>.</a:t>
            </a:r>
          </a:p>
          <a:p>
            <a:endParaRPr lang="sv-SE" dirty="0"/>
          </a:p>
        </p:txBody>
      </p:sp>
    </p:spTree>
    <p:extLst>
      <p:ext uri="{BB962C8B-B14F-4D97-AF65-F5344CB8AC3E}">
        <p14:creationId xmlns:p14="http://schemas.microsoft.com/office/powerpoint/2010/main" val="222925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EE67E-4DF2-3A4F-9E7E-620F4C54257A}"/>
              </a:ext>
            </a:extLst>
          </p:cNvPr>
          <p:cNvSpPr>
            <a:spLocks noGrp="1"/>
          </p:cNvSpPr>
          <p:nvPr>
            <p:ph type="title"/>
          </p:nvPr>
        </p:nvSpPr>
        <p:spPr/>
        <p:txBody>
          <a:bodyPr>
            <a:normAutofit fontScale="90000"/>
          </a:bodyPr>
          <a:lstStyle/>
          <a:p>
            <a:r>
              <a:rPr lang="en-US" dirty="0"/>
              <a:t>3. What is a company´s “Charts of Accounts”? Why is it so important? </a:t>
            </a:r>
            <a:br>
              <a:rPr lang="sv-SE" dirty="0"/>
            </a:br>
            <a:endParaRPr lang="sv-SE" dirty="0"/>
          </a:p>
        </p:txBody>
      </p:sp>
      <p:sp>
        <p:nvSpPr>
          <p:cNvPr id="3" name="Platshållare för innehåll 2">
            <a:extLst>
              <a:ext uri="{FF2B5EF4-FFF2-40B4-BE49-F238E27FC236}">
                <a16:creationId xmlns:a16="http://schemas.microsoft.com/office/drawing/2014/main" id="{1280DD05-4804-BA48-883A-51A5FA4C7C76}"/>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84697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normAutofit/>
          </a:bodyPr>
          <a:lstStyle/>
          <a:p>
            <a:pPr marL="0" indent="0">
              <a:buNone/>
            </a:pPr>
            <a:r>
              <a:rPr lang="sv-SE" dirty="0"/>
              <a:t>”… it </a:t>
            </a:r>
            <a:r>
              <a:rPr lang="sv-SE" dirty="0" err="1"/>
              <a:t>also</a:t>
            </a:r>
            <a:r>
              <a:rPr lang="sv-SE" dirty="0"/>
              <a:t> </a:t>
            </a:r>
            <a:r>
              <a:rPr lang="sv-SE" dirty="0" err="1"/>
              <a:t>represents</a:t>
            </a:r>
            <a:r>
              <a:rPr lang="sv-SE" dirty="0"/>
              <a:t> a landmark in the evolution </a:t>
            </a:r>
            <a:r>
              <a:rPr lang="sv-SE" dirty="0" err="1"/>
              <a:t>of</a:t>
            </a:r>
            <a:r>
              <a:rPr lang="sv-SE" dirty="0"/>
              <a:t> the </a:t>
            </a:r>
            <a:r>
              <a:rPr lang="sv-SE" dirty="0" err="1"/>
              <a:t>use</a:t>
            </a:r>
            <a:r>
              <a:rPr lang="sv-SE" dirty="0"/>
              <a:t> </a:t>
            </a:r>
            <a:r>
              <a:rPr lang="sv-SE" dirty="0" err="1"/>
              <a:t>of</a:t>
            </a:r>
            <a:r>
              <a:rPr lang="sv-SE" dirty="0"/>
              <a:t> data. It </a:t>
            </a:r>
            <a:r>
              <a:rPr lang="sv-SE" dirty="0" err="1"/>
              <a:t>enabled</a:t>
            </a:r>
            <a:r>
              <a:rPr lang="sv-SE" dirty="0"/>
              <a:t> information </a:t>
            </a:r>
            <a:r>
              <a:rPr lang="sv-SE" dirty="0" err="1"/>
              <a:t>to</a:t>
            </a:r>
            <a:r>
              <a:rPr lang="sv-SE" dirty="0"/>
              <a:t> be </a:t>
            </a:r>
            <a:r>
              <a:rPr lang="sv-SE" dirty="0" err="1"/>
              <a:t>recorded</a:t>
            </a:r>
            <a:r>
              <a:rPr lang="sv-SE" dirty="0"/>
              <a:t> in the form </a:t>
            </a:r>
            <a:r>
              <a:rPr lang="sv-SE" dirty="0" err="1"/>
              <a:t>of</a:t>
            </a:r>
            <a:r>
              <a:rPr lang="sv-SE" dirty="0"/>
              <a:t> ’</a:t>
            </a:r>
            <a:r>
              <a:rPr lang="sv-SE" b="1" dirty="0" err="1"/>
              <a:t>categories</a:t>
            </a:r>
            <a:r>
              <a:rPr lang="sv-SE" b="1" dirty="0"/>
              <a:t>’ </a:t>
            </a:r>
            <a:r>
              <a:rPr lang="sv-SE" dirty="0" err="1"/>
              <a:t>that</a:t>
            </a:r>
            <a:r>
              <a:rPr lang="sv-SE" dirty="0"/>
              <a:t> </a:t>
            </a:r>
            <a:r>
              <a:rPr lang="sv-SE" dirty="0" err="1"/>
              <a:t>linked</a:t>
            </a:r>
            <a:r>
              <a:rPr lang="sv-SE" dirty="0"/>
              <a:t> </a:t>
            </a:r>
            <a:r>
              <a:rPr lang="sv-SE" dirty="0" err="1"/>
              <a:t>accounts</a:t>
            </a:r>
            <a:r>
              <a:rPr lang="sv-SE" dirty="0"/>
              <a:t>. It </a:t>
            </a:r>
            <a:r>
              <a:rPr lang="sv-SE" dirty="0" err="1"/>
              <a:t>worked</a:t>
            </a:r>
            <a:r>
              <a:rPr lang="sv-SE" dirty="0"/>
              <a:t> by </a:t>
            </a:r>
            <a:r>
              <a:rPr lang="sv-SE" dirty="0" err="1"/>
              <a:t>means</a:t>
            </a:r>
            <a:r>
              <a:rPr lang="sv-SE" dirty="0"/>
              <a:t> </a:t>
            </a:r>
            <a:r>
              <a:rPr lang="sv-SE" dirty="0" err="1"/>
              <a:t>of</a:t>
            </a:r>
            <a:r>
              <a:rPr lang="sv-SE" dirty="0"/>
              <a:t> a set </a:t>
            </a:r>
            <a:r>
              <a:rPr lang="sv-SE" dirty="0" err="1"/>
              <a:t>of</a:t>
            </a:r>
            <a:r>
              <a:rPr lang="sv-SE" dirty="0"/>
              <a:t> </a:t>
            </a:r>
            <a:r>
              <a:rPr lang="sv-SE" b="1" dirty="0" err="1"/>
              <a:t>rules</a:t>
            </a:r>
            <a:r>
              <a:rPr lang="sv-SE" dirty="0"/>
              <a:t> </a:t>
            </a:r>
            <a:r>
              <a:rPr lang="sv-SE" dirty="0" err="1"/>
              <a:t>about</a:t>
            </a:r>
            <a:r>
              <a:rPr lang="sv-SE" dirty="0"/>
              <a:t> </a:t>
            </a:r>
            <a:r>
              <a:rPr lang="sv-SE" dirty="0" err="1"/>
              <a:t>how</a:t>
            </a:r>
            <a:r>
              <a:rPr lang="sv-SE" dirty="0"/>
              <a:t> </a:t>
            </a:r>
            <a:r>
              <a:rPr lang="sv-SE" dirty="0" err="1"/>
              <a:t>to</a:t>
            </a:r>
            <a:r>
              <a:rPr lang="sv-SE" dirty="0"/>
              <a:t> record data – </a:t>
            </a:r>
            <a:r>
              <a:rPr lang="sv-SE" dirty="0" err="1"/>
              <a:t>one</a:t>
            </a:r>
            <a:r>
              <a:rPr lang="sv-SE" dirty="0"/>
              <a:t> </a:t>
            </a:r>
            <a:r>
              <a:rPr lang="sv-SE" dirty="0" err="1"/>
              <a:t>of</a:t>
            </a:r>
            <a:r>
              <a:rPr lang="sv-SE" dirty="0"/>
              <a:t> the </a:t>
            </a:r>
            <a:r>
              <a:rPr lang="sv-SE" dirty="0" err="1"/>
              <a:t>earliest</a:t>
            </a:r>
            <a:r>
              <a:rPr lang="sv-SE" dirty="0"/>
              <a:t> </a:t>
            </a:r>
            <a:r>
              <a:rPr lang="sv-SE" dirty="0" err="1"/>
              <a:t>examples</a:t>
            </a:r>
            <a:r>
              <a:rPr lang="sv-SE" dirty="0"/>
              <a:t> </a:t>
            </a:r>
            <a:r>
              <a:rPr lang="sv-SE" dirty="0" err="1"/>
              <a:t>of</a:t>
            </a:r>
            <a:r>
              <a:rPr lang="sv-SE" dirty="0"/>
              <a:t> </a:t>
            </a:r>
            <a:r>
              <a:rPr lang="sv-SE" b="1" dirty="0" err="1"/>
              <a:t>standardized</a:t>
            </a:r>
            <a:r>
              <a:rPr lang="sv-SE" dirty="0"/>
              <a:t> recording </a:t>
            </a:r>
            <a:r>
              <a:rPr lang="sv-SE" dirty="0" err="1"/>
              <a:t>of</a:t>
            </a:r>
            <a:r>
              <a:rPr lang="sv-SE" dirty="0"/>
              <a:t> information”.</a:t>
            </a:r>
          </a:p>
          <a:p>
            <a:endParaRPr lang="sv-SE" dirty="0"/>
          </a:p>
          <a:p>
            <a:pPr marL="0" indent="0">
              <a:buNone/>
            </a:pPr>
            <a:r>
              <a:rPr lang="sv-SE" dirty="0"/>
              <a:t> </a:t>
            </a:r>
            <a:r>
              <a:rPr lang="sv-SE" sz="1013" dirty="0"/>
              <a:t>Mayer-</a:t>
            </a:r>
            <a:r>
              <a:rPr lang="sv-SE" sz="1013" dirty="0" err="1"/>
              <a:t>Schönberger</a:t>
            </a:r>
            <a:r>
              <a:rPr lang="sv-SE" sz="1013" dirty="0"/>
              <a:t> &amp; </a:t>
            </a:r>
            <a:r>
              <a:rPr lang="sv-SE" sz="1013" dirty="0" err="1"/>
              <a:t>Cukier</a:t>
            </a:r>
            <a:r>
              <a:rPr lang="sv-SE" sz="1013" dirty="0"/>
              <a:t>, 2013, </a:t>
            </a:r>
            <a:r>
              <a:rPr lang="sv-SE" sz="1013" i="1" dirty="0"/>
              <a:t>Big Data</a:t>
            </a:r>
            <a:r>
              <a:rPr lang="sv-SE" sz="1013" dirty="0"/>
              <a:t>, s.81.</a:t>
            </a:r>
          </a:p>
          <a:p>
            <a:endParaRPr lang="sv-SE" dirty="0"/>
          </a:p>
        </p:txBody>
      </p:sp>
      <p:sp>
        <p:nvSpPr>
          <p:cNvPr id="5" name="Rubrik 4"/>
          <p:cNvSpPr>
            <a:spLocks noGrp="1"/>
          </p:cNvSpPr>
          <p:nvPr>
            <p:ph type="title"/>
          </p:nvPr>
        </p:nvSpPr>
        <p:spPr/>
        <p:txBody>
          <a:bodyPr/>
          <a:lstStyle/>
          <a:p>
            <a:r>
              <a:rPr lang="sv-SE" dirty="0" err="1"/>
              <a:t>Accounting</a:t>
            </a:r>
            <a:r>
              <a:rPr lang="sv-SE" dirty="0"/>
              <a:t> – </a:t>
            </a:r>
            <a:r>
              <a:rPr lang="sv-SE" dirty="0" err="1"/>
              <a:t>Charts</a:t>
            </a:r>
            <a:r>
              <a:rPr lang="sv-SE" dirty="0"/>
              <a:t> </a:t>
            </a:r>
            <a:r>
              <a:rPr lang="sv-SE" dirty="0" err="1"/>
              <a:t>of</a:t>
            </a:r>
            <a:r>
              <a:rPr lang="sv-SE" dirty="0"/>
              <a:t> </a:t>
            </a:r>
            <a:r>
              <a:rPr lang="sv-SE" dirty="0" err="1"/>
              <a:t>Accounts</a:t>
            </a:r>
            <a:endParaRPr lang="sv-SE" dirty="0"/>
          </a:p>
        </p:txBody>
      </p:sp>
      <p:sp>
        <p:nvSpPr>
          <p:cNvPr id="2" name="Platshållare för sidfot 1"/>
          <p:cNvSpPr>
            <a:spLocks noGrp="1"/>
          </p:cNvSpPr>
          <p:nvPr>
            <p:ph type="ftr" sz="quarter" idx="11"/>
          </p:nvPr>
        </p:nvSpPr>
        <p:spPr/>
        <p:txBody>
          <a:bodyPr/>
          <a:lstStyle/>
          <a:p>
            <a:r>
              <a:rPr lang="sv-SE"/>
              <a:t>Jan Lindvall 2023</a:t>
            </a:r>
          </a:p>
        </p:txBody>
      </p:sp>
      <p:sp>
        <p:nvSpPr>
          <p:cNvPr id="3" name="Platshållare för bildnummer 2">
            <a:extLst>
              <a:ext uri="{FF2B5EF4-FFF2-40B4-BE49-F238E27FC236}">
                <a16:creationId xmlns:a16="http://schemas.microsoft.com/office/drawing/2014/main" id="{5010DF67-48A1-7745-AE6D-229C9C804CA8}"/>
              </a:ext>
            </a:extLst>
          </p:cNvPr>
          <p:cNvSpPr>
            <a:spLocks noGrp="1"/>
          </p:cNvSpPr>
          <p:nvPr>
            <p:ph type="sldNum" sz="quarter" idx="12"/>
          </p:nvPr>
        </p:nvSpPr>
        <p:spPr/>
        <p:txBody>
          <a:bodyPr/>
          <a:lstStyle/>
          <a:p>
            <a:fld id="{C1EC4A1D-46CD-AF41-AFDA-2BB93675DBE6}" type="slidenum">
              <a:rPr lang="sv-SE" smtClean="0"/>
              <a:t>6</a:t>
            </a:fld>
            <a:endParaRPr lang="sv-SE"/>
          </a:p>
        </p:txBody>
      </p:sp>
    </p:spTree>
    <p:extLst>
      <p:ext uri="{BB962C8B-B14F-4D97-AF65-F5344CB8AC3E}">
        <p14:creationId xmlns:p14="http://schemas.microsoft.com/office/powerpoint/2010/main" val="72717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EABD0E-AFA4-F946-BBE6-76A33065AFD8}"/>
              </a:ext>
            </a:extLst>
          </p:cNvPr>
          <p:cNvSpPr>
            <a:spLocks noGrp="1"/>
          </p:cNvSpPr>
          <p:nvPr>
            <p:ph type="title"/>
          </p:nvPr>
        </p:nvSpPr>
        <p:spPr/>
        <p:txBody>
          <a:bodyPr/>
          <a:lstStyle/>
          <a:p>
            <a:r>
              <a:rPr lang="sv-SE" sz="2700" dirty="0"/>
              <a:t>4. OLAP (Online </a:t>
            </a:r>
            <a:r>
              <a:rPr lang="sv-SE" sz="2700" b="1" dirty="0" err="1"/>
              <a:t>Analytical</a:t>
            </a:r>
            <a:r>
              <a:rPr lang="sv-SE" sz="2700" dirty="0"/>
              <a:t> </a:t>
            </a:r>
            <a:r>
              <a:rPr lang="sv-SE" sz="2700" dirty="0" err="1"/>
              <a:t>Processing</a:t>
            </a:r>
            <a:r>
              <a:rPr lang="sv-SE" sz="2700" dirty="0"/>
              <a:t>) – and </a:t>
            </a:r>
            <a:r>
              <a:rPr lang="sv-SE" sz="2700" dirty="0" err="1"/>
              <a:t>how</a:t>
            </a:r>
            <a:r>
              <a:rPr lang="sv-SE" sz="2700" dirty="0"/>
              <a:t> to </a:t>
            </a:r>
            <a:r>
              <a:rPr lang="sv-SE" sz="2700" dirty="0" err="1"/>
              <a:t>use</a:t>
            </a:r>
            <a:r>
              <a:rPr lang="sv-SE" sz="2700" dirty="0"/>
              <a:t> it?</a:t>
            </a:r>
          </a:p>
        </p:txBody>
      </p:sp>
      <p:sp>
        <p:nvSpPr>
          <p:cNvPr id="3" name="Platshållare för innehåll 2">
            <a:extLst>
              <a:ext uri="{FF2B5EF4-FFF2-40B4-BE49-F238E27FC236}">
                <a16:creationId xmlns:a16="http://schemas.microsoft.com/office/drawing/2014/main" id="{3D27939C-362D-234B-9447-7308BC5E905E}"/>
              </a:ext>
            </a:extLst>
          </p:cNvPr>
          <p:cNvSpPr>
            <a:spLocks noGrp="1"/>
          </p:cNvSpPr>
          <p:nvPr>
            <p:ph idx="1"/>
          </p:nvPr>
        </p:nvSpPr>
        <p:spPr/>
        <p:txBody>
          <a:bodyPr/>
          <a:lstStyle/>
          <a:p>
            <a:pPr marL="0" indent="0">
              <a:buNone/>
            </a:pPr>
            <a:r>
              <a:rPr lang="sv-SE" dirty="0"/>
              <a:t>”OLAP operations </a:t>
            </a:r>
            <a:r>
              <a:rPr lang="sv-SE" dirty="0" err="1"/>
              <a:t>generate</a:t>
            </a:r>
            <a:r>
              <a:rPr lang="sv-SE" dirty="0"/>
              <a:t> </a:t>
            </a:r>
            <a:r>
              <a:rPr lang="sv-SE" dirty="0" err="1"/>
              <a:t>summaries</a:t>
            </a:r>
            <a:r>
              <a:rPr lang="sv-SE" dirty="0"/>
              <a:t> </a:t>
            </a:r>
            <a:r>
              <a:rPr lang="sv-SE" dirty="0" err="1"/>
              <a:t>of</a:t>
            </a:r>
            <a:r>
              <a:rPr lang="sv-SE" dirty="0"/>
              <a:t> </a:t>
            </a:r>
            <a:r>
              <a:rPr lang="sv-SE" dirty="0" err="1"/>
              <a:t>historical</a:t>
            </a:r>
            <a:r>
              <a:rPr lang="sv-SE" dirty="0"/>
              <a:t> data and </a:t>
            </a:r>
            <a:r>
              <a:rPr lang="sv-SE" dirty="0" err="1"/>
              <a:t>aggregate</a:t>
            </a:r>
            <a:r>
              <a:rPr lang="sv-SE" dirty="0"/>
              <a:t> data from </a:t>
            </a:r>
            <a:r>
              <a:rPr lang="sv-SE" dirty="0" err="1"/>
              <a:t>multiple</a:t>
            </a:r>
            <a:r>
              <a:rPr lang="sv-SE" dirty="0"/>
              <a:t> </a:t>
            </a:r>
            <a:r>
              <a:rPr lang="sv-SE" dirty="0" err="1"/>
              <a:t>sources</a:t>
            </a:r>
            <a:r>
              <a:rPr lang="sv-SE" dirty="0"/>
              <a:t>. OLAP operations </a:t>
            </a:r>
            <a:r>
              <a:rPr lang="sv-SE" dirty="0" err="1"/>
              <a:t>are</a:t>
            </a:r>
            <a:r>
              <a:rPr lang="sv-SE" dirty="0"/>
              <a:t> </a:t>
            </a:r>
            <a:r>
              <a:rPr lang="sv-SE" dirty="0" err="1"/>
              <a:t>designed</a:t>
            </a:r>
            <a:r>
              <a:rPr lang="sv-SE" dirty="0"/>
              <a:t> to </a:t>
            </a:r>
            <a:r>
              <a:rPr lang="sv-SE" dirty="0" err="1"/>
              <a:t>generate</a:t>
            </a:r>
            <a:r>
              <a:rPr lang="sv-SE" dirty="0"/>
              <a:t> </a:t>
            </a:r>
            <a:r>
              <a:rPr lang="sv-SE" dirty="0" err="1"/>
              <a:t>report-type</a:t>
            </a:r>
            <a:r>
              <a:rPr lang="sv-SE" dirty="0"/>
              <a:t> </a:t>
            </a:r>
            <a:r>
              <a:rPr lang="sv-SE" dirty="0" err="1"/>
              <a:t>summaries</a:t>
            </a:r>
            <a:r>
              <a:rPr lang="sv-SE" dirty="0"/>
              <a:t> and </a:t>
            </a:r>
            <a:r>
              <a:rPr lang="sv-SE" dirty="0" err="1"/>
              <a:t>enable</a:t>
            </a:r>
            <a:r>
              <a:rPr lang="sv-SE" dirty="0"/>
              <a:t> </a:t>
            </a:r>
            <a:r>
              <a:rPr lang="sv-SE" dirty="0" err="1"/>
              <a:t>users</a:t>
            </a:r>
            <a:r>
              <a:rPr lang="sv-SE" dirty="0"/>
              <a:t> to </a:t>
            </a:r>
            <a:r>
              <a:rPr lang="sv-SE" b="1" dirty="0"/>
              <a:t>slice, </a:t>
            </a:r>
            <a:r>
              <a:rPr lang="sv-SE" b="1" dirty="0" err="1"/>
              <a:t>dice</a:t>
            </a:r>
            <a:r>
              <a:rPr lang="sv-SE" b="1" dirty="0"/>
              <a:t>, and pivot data </a:t>
            </a:r>
            <a:r>
              <a:rPr lang="sv-SE" dirty="0"/>
              <a:t>in a </a:t>
            </a:r>
            <a:r>
              <a:rPr lang="sv-SE" dirty="0" err="1"/>
              <a:t>dta</a:t>
            </a:r>
            <a:r>
              <a:rPr lang="sv-SE" dirty="0"/>
              <a:t> </a:t>
            </a:r>
            <a:r>
              <a:rPr lang="sv-SE" dirty="0" err="1"/>
              <a:t>warehouse</a:t>
            </a:r>
            <a:r>
              <a:rPr lang="sv-SE" dirty="0"/>
              <a:t> </a:t>
            </a:r>
            <a:r>
              <a:rPr lang="sv-SE" dirty="0" err="1"/>
              <a:t>using</a:t>
            </a:r>
            <a:r>
              <a:rPr lang="sv-SE" dirty="0"/>
              <a:t> a </a:t>
            </a:r>
            <a:r>
              <a:rPr lang="sv-SE" dirty="0" err="1"/>
              <a:t>predefined</a:t>
            </a:r>
            <a:r>
              <a:rPr lang="sv-SE" dirty="0"/>
              <a:t> set </a:t>
            </a:r>
            <a:r>
              <a:rPr lang="sv-SE" dirty="0" err="1"/>
              <a:t>of</a:t>
            </a:r>
            <a:r>
              <a:rPr lang="sv-SE" dirty="0"/>
              <a:t> dimensions </a:t>
            </a:r>
            <a:r>
              <a:rPr lang="sv-SE" dirty="0" err="1"/>
              <a:t>of</a:t>
            </a:r>
            <a:r>
              <a:rPr lang="sv-SE" dirty="0"/>
              <a:t> the data, </a:t>
            </a:r>
            <a:r>
              <a:rPr lang="sv-SE" dirty="0" err="1"/>
              <a:t>such</a:t>
            </a:r>
            <a:r>
              <a:rPr lang="sv-SE" dirty="0"/>
              <a:t> as </a:t>
            </a:r>
            <a:r>
              <a:rPr lang="sv-SE" dirty="0" err="1"/>
              <a:t>sales</a:t>
            </a:r>
            <a:r>
              <a:rPr lang="sv-SE" dirty="0"/>
              <a:t> by stores, </a:t>
            </a:r>
            <a:r>
              <a:rPr lang="sv-SE" dirty="0" err="1"/>
              <a:t>sale</a:t>
            </a:r>
            <a:r>
              <a:rPr lang="sv-SE" dirty="0"/>
              <a:t> by </a:t>
            </a:r>
            <a:r>
              <a:rPr lang="sv-SE" dirty="0" err="1"/>
              <a:t>quarter</a:t>
            </a:r>
            <a:r>
              <a:rPr lang="sv-SE" dirty="0"/>
              <a:t>, and so on.”</a:t>
            </a:r>
          </a:p>
          <a:p>
            <a:endParaRPr lang="sv-SE" dirty="0"/>
          </a:p>
          <a:p>
            <a:pPr marL="0" indent="0">
              <a:buNone/>
            </a:pPr>
            <a:r>
              <a:rPr lang="sv-SE" sz="1500" dirty="0" err="1"/>
              <a:t>Glossary</a:t>
            </a:r>
            <a:r>
              <a:rPr lang="sv-SE" sz="1500" dirty="0"/>
              <a:t>, Data Science</a:t>
            </a:r>
          </a:p>
          <a:p>
            <a:pPr marL="0" indent="0">
              <a:buNone/>
            </a:pPr>
            <a:r>
              <a:rPr lang="sv-SE" dirty="0"/>
              <a:t>  </a:t>
            </a:r>
          </a:p>
        </p:txBody>
      </p:sp>
    </p:spTree>
    <p:extLst>
      <p:ext uri="{BB962C8B-B14F-4D97-AF65-F5344CB8AC3E}">
        <p14:creationId xmlns:p14="http://schemas.microsoft.com/office/powerpoint/2010/main" val="178972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EABD0E-AFA4-F946-BBE6-76A33065AFD8}"/>
              </a:ext>
            </a:extLst>
          </p:cNvPr>
          <p:cNvSpPr>
            <a:spLocks noGrp="1"/>
          </p:cNvSpPr>
          <p:nvPr>
            <p:ph type="title"/>
          </p:nvPr>
        </p:nvSpPr>
        <p:spPr/>
        <p:txBody>
          <a:bodyPr/>
          <a:lstStyle/>
          <a:p>
            <a:r>
              <a:rPr lang="sv-SE" sz="2700" dirty="0"/>
              <a:t>OLAP (Online </a:t>
            </a:r>
            <a:r>
              <a:rPr lang="sv-SE" sz="2700" b="1" dirty="0" err="1"/>
              <a:t>Analytical</a:t>
            </a:r>
            <a:r>
              <a:rPr lang="sv-SE" sz="2700" dirty="0"/>
              <a:t> </a:t>
            </a:r>
            <a:r>
              <a:rPr lang="sv-SE" sz="2700" dirty="0" err="1"/>
              <a:t>Processing</a:t>
            </a:r>
            <a:r>
              <a:rPr lang="sv-SE" sz="2700" dirty="0"/>
              <a:t>) – and </a:t>
            </a:r>
            <a:r>
              <a:rPr lang="sv-SE" sz="2700" dirty="0" err="1"/>
              <a:t>how</a:t>
            </a:r>
            <a:r>
              <a:rPr lang="sv-SE" sz="2700" dirty="0"/>
              <a:t> to </a:t>
            </a:r>
            <a:r>
              <a:rPr lang="sv-SE" sz="2700" dirty="0" err="1"/>
              <a:t>use</a:t>
            </a:r>
            <a:r>
              <a:rPr lang="sv-SE" sz="2700" dirty="0"/>
              <a:t> it?</a:t>
            </a:r>
          </a:p>
        </p:txBody>
      </p:sp>
      <p:sp>
        <p:nvSpPr>
          <p:cNvPr id="3" name="Platshållare för innehåll 2">
            <a:extLst>
              <a:ext uri="{FF2B5EF4-FFF2-40B4-BE49-F238E27FC236}">
                <a16:creationId xmlns:a16="http://schemas.microsoft.com/office/drawing/2014/main" id="{3D27939C-362D-234B-9447-7308BC5E905E}"/>
              </a:ext>
            </a:extLst>
          </p:cNvPr>
          <p:cNvSpPr>
            <a:spLocks noGrp="1"/>
          </p:cNvSpPr>
          <p:nvPr>
            <p:ph idx="1"/>
          </p:nvPr>
        </p:nvSpPr>
        <p:spPr/>
        <p:txBody>
          <a:bodyPr/>
          <a:lstStyle/>
          <a:p>
            <a:pPr marL="0" indent="0">
              <a:buNone/>
            </a:pPr>
            <a:r>
              <a:rPr lang="sv-SE" dirty="0"/>
              <a:t>”OLAP operations </a:t>
            </a:r>
            <a:r>
              <a:rPr lang="sv-SE" dirty="0" err="1"/>
              <a:t>generate</a:t>
            </a:r>
            <a:r>
              <a:rPr lang="sv-SE" dirty="0"/>
              <a:t> </a:t>
            </a:r>
            <a:r>
              <a:rPr lang="sv-SE" dirty="0" err="1"/>
              <a:t>summaries</a:t>
            </a:r>
            <a:r>
              <a:rPr lang="sv-SE" dirty="0"/>
              <a:t> </a:t>
            </a:r>
            <a:r>
              <a:rPr lang="sv-SE" dirty="0" err="1"/>
              <a:t>of</a:t>
            </a:r>
            <a:r>
              <a:rPr lang="sv-SE" dirty="0"/>
              <a:t> </a:t>
            </a:r>
            <a:r>
              <a:rPr lang="sv-SE" dirty="0" err="1"/>
              <a:t>historical</a:t>
            </a:r>
            <a:r>
              <a:rPr lang="sv-SE" dirty="0"/>
              <a:t> data and </a:t>
            </a:r>
            <a:r>
              <a:rPr lang="sv-SE" dirty="0" err="1"/>
              <a:t>aggregate</a:t>
            </a:r>
            <a:r>
              <a:rPr lang="sv-SE" dirty="0"/>
              <a:t> data from </a:t>
            </a:r>
            <a:r>
              <a:rPr lang="sv-SE" dirty="0" err="1"/>
              <a:t>multiple</a:t>
            </a:r>
            <a:r>
              <a:rPr lang="sv-SE" dirty="0"/>
              <a:t> </a:t>
            </a:r>
            <a:r>
              <a:rPr lang="sv-SE" dirty="0" err="1"/>
              <a:t>sources</a:t>
            </a:r>
            <a:r>
              <a:rPr lang="sv-SE" dirty="0"/>
              <a:t>. OLAP operations </a:t>
            </a:r>
            <a:r>
              <a:rPr lang="sv-SE" dirty="0" err="1"/>
              <a:t>are</a:t>
            </a:r>
            <a:r>
              <a:rPr lang="sv-SE" dirty="0"/>
              <a:t> </a:t>
            </a:r>
            <a:r>
              <a:rPr lang="sv-SE" dirty="0" err="1"/>
              <a:t>designed</a:t>
            </a:r>
            <a:r>
              <a:rPr lang="sv-SE" dirty="0"/>
              <a:t> to </a:t>
            </a:r>
            <a:r>
              <a:rPr lang="sv-SE" dirty="0" err="1"/>
              <a:t>generate</a:t>
            </a:r>
            <a:r>
              <a:rPr lang="sv-SE" dirty="0"/>
              <a:t> </a:t>
            </a:r>
            <a:r>
              <a:rPr lang="sv-SE" dirty="0" err="1"/>
              <a:t>report-type</a:t>
            </a:r>
            <a:r>
              <a:rPr lang="sv-SE" dirty="0"/>
              <a:t> </a:t>
            </a:r>
            <a:r>
              <a:rPr lang="sv-SE" dirty="0" err="1"/>
              <a:t>summaries</a:t>
            </a:r>
            <a:r>
              <a:rPr lang="sv-SE" dirty="0"/>
              <a:t> and </a:t>
            </a:r>
            <a:r>
              <a:rPr lang="sv-SE" dirty="0" err="1"/>
              <a:t>enable</a:t>
            </a:r>
            <a:r>
              <a:rPr lang="sv-SE" dirty="0"/>
              <a:t> </a:t>
            </a:r>
            <a:r>
              <a:rPr lang="sv-SE" dirty="0" err="1"/>
              <a:t>users</a:t>
            </a:r>
            <a:r>
              <a:rPr lang="sv-SE" dirty="0"/>
              <a:t> to slice, </a:t>
            </a:r>
            <a:r>
              <a:rPr lang="sv-SE" dirty="0" err="1"/>
              <a:t>dice</a:t>
            </a:r>
            <a:r>
              <a:rPr lang="sv-SE" dirty="0"/>
              <a:t>, and pivot data in a </a:t>
            </a:r>
            <a:r>
              <a:rPr lang="sv-SE" dirty="0" err="1"/>
              <a:t>dta</a:t>
            </a:r>
            <a:r>
              <a:rPr lang="sv-SE" dirty="0"/>
              <a:t> </a:t>
            </a:r>
            <a:r>
              <a:rPr lang="sv-SE" dirty="0" err="1"/>
              <a:t>warehouse</a:t>
            </a:r>
            <a:r>
              <a:rPr lang="sv-SE" dirty="0"/>
              <a:t> </a:t>
            </a:r>
            <a:r>
              <a:rPr lang="sv-SE" dirty="0" err="1"/>
              <a:t>using</a:t>
            </a:r>
            <a:r>
              <a:rPr lang="sv-SE" dirty="0"/>
              <a:t> a </a:t>
            </a:r>
            <a:r>
              <a:rPr lang="sv-SE" dirty="0" err="1"/>
              <a:t>predefined</a:t>
            </a:r>
            <a:r>
              <a:rPr lang="sv-SE" dirty="0"/>
              <a:t> set </a:t>
            </a:r>
            <a:r>
              <a:rPr lang="sv-SE" dirty="0" err="1"/>
              <a:t>of</a:t>
            </a:r>
            <a:r>
              <a:rPr lang="sv-SE" dirty="0"/>
              <a:t> dimensions </a:t>
            </a:r>
            <a:r>
              <a:rPr lang="sv-SE" dirty="0" err="1"/>
              <a:t>of</a:t>
            </a:r>
            <a:r>
              <a:rPr lang="sv-SE" dirty="0"/>
              <a:t> the data, </a:t>
            </a:r>
            <a:r>
              <a:rPr lang="sv-SE" dirty="0" err="1"/>
              <a:t>such</a:t>
            </a:r>
            <a:r>
              <a:rPr lang="sv-SE" dirty="0"/>
              <a:t> as </a:t>
            </a:r>
            <a:r>
              <a:rPr lang="sv-SE" dirty="0" err="1"/>
              <a:t>sales</a:t>
            </a:r>
            <a:r>
              <a:rPr lang="sv-SE" dirty="0"/>
              <a:t> by stores, </a:t>
            </a:r>
            <a:r>
              <a:rPr lang="sv-SE" dirty="0" err="1"/>
              <a:t>sale</a:t>
            </a:r>
            <a:r>
              <a:rPr lang="sv-SE" dirty="0"/>
              <a:t> by </a:t>
            </a:r>
            <a:r>
              <a:rPr lang="sv-SE" dirty="0" err="1"/>
              <a:t>quarter</a:t>
            </a:r>
            <a:r>
              <a:rPr lang="sv-SE" dirty="0"/>
              <a:t>, and so on.”</a:t>
            </a:r>
          </a:p>
          <a:p>
            <a:endParaRPr lang="sv-SE" dirty="0"/>
          </a:p>
          <a:p>
            <a:pPr marL="0" indent="0">
              <a:buNone/>
            </a:pPr>
            <a:r>
              <a:rPr lang="sv-SE" sz="1500" dirty="0" err="1"/>
              <a:t>Glossary</a:t>
            </a:r>
            <a:r>
              <a:rPr lang="sv-SE" sz="1500" dirty="0"/>
              <a:t>, Data Science</a:t>
            </a:r>
          </a:p>
          <a:p>
            <a:pPr marL="0" indent="0">
              <a:buNone/>
            </a:pPr>
            <a:r>
              <a:rPr lang="sv-SE" dirty="0"/>
              <a:t>  </a:t>
            </a:r>
          </a:p>
        </p:txBody>
      </p:sp>
    </p:spTree>
    <p:extLst>
      <p:ext uri="{BB962C8B-B14F-4D97-AF65-F5344CB8AC3E}">
        <p14:creationId xmlns:p14="http://schemas.microsoft.com/office/powerpoint/2010/main" val="36940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A8D180-5E3F-BA4C-A7D9-D20830244F02}"/>
              </a:ext>
            </a:extLst>
          </p:cNvPr>
          <p:cNvSpPr>
            <a:spLocks noGrp="1"/>
          </p:cNvSpPr>
          <p:nvPr>
            <p:ph type="title"/>
          </p:nvPr>
        </p:nvSpPr>
        <p:spPr/>
        <p:txBody>
          <a:bodyPr>
            <a:normAutofit fontScale="90000"/>
          </a:bodyPr>
          <a:lstStyle/>
          <a:p>
            <a:r>
              <a:rPr lang="sv-SE" sz="2700" dirty="0"/>
              <a:t>4. </a:t>
            </a:r>
            <a:r>
              <a:rPr lang="en-US" sz="2800" dirty="0"/>
              <a:t>What is OLAP? Discuss two possibilities/activities, "with OLAP can we…". Relate your answer, your two examples, to "Customer Profitability." </a:t>
            </a:r>
            <a:br>
              <a:rPr lang="sv-SE" sz="2800" dirty="0"/>
            </a:br>
            <a:r>
              <a:rPr lang="sv-SE" sz="2700" dirty="0"/>
              <a:t>OLAP &amp; Data </a:t>
            </a:r>
            <a:r>
              <a:rPr lang="sv-SE" sz="2700" dirty="0" err="1"/>
              <a:t>Cube</a:t>
            </a:r>
            <a:endParaRPr lang="sv-SE" sz="2700" dirty="0"/>
          </a:p>
        </p:txBody>
      </p:sp>
      <p:pic>
        <p:nvPicPr>
          <p:cNvPr id="5" name="Platshållare för innehåll 4">
            <a:extLst>
              <a:ext uri="{FF2B5EF4-FFF2-40B4-BE49-F238E27FC236}">
                <a16:creationId xmlns:a16="http://schemas.microsoft.com/office/drawing/2014/main" id="{5E0FC1F3-CE90-3248-9AE4-A3039B80447C}"/>
              </a:ext>
            </a:extLst>
          </p:cNvPr>
          <p:cNvPicPr>
            <a:picLocks noGrp="1" noChangeAspect="1"/>
          </p:cNvPicPr>
          <p:nvPr>
            <p:ph idx="1"/>
          </p:nvPr>
        </p:nvPicPr>
        <p:blipFill>
          <a:blip r:embed="rId2"/>
          <a:stretch>
            <a:fillRect/>
          </a:stretch>
        </p:blipFill>
        <p:spPr>
          <a:xfrm>
            <a:off x="2567609" y="2226626"/>
            <a:ext cx="7128791" cy="3263078"/>
          </a:xfrm>
        </p:spPr>
      </p:pic>
    </p:spTree>
    <p:extLst>
      <p:ext uri="{BB962C8B-B14F-4D97-AF65-F5344CB8AC3E}">
        <p14:creationId xmlns:p14="http://schemas.microsoft.com/office/powerpoint/2010/main" val="37379900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1627</Words>
  <Application>Microsoft Macintosh PowerPoint</Application>
  <PresentationFormat>Bredbild</PresentationFormat>
  <Paragraphs>111</Paragraphs>
  <Slides>30</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30</vt:i4>
      </vt:variant>
    </vt:vector>
  </HeadingPairs>
  <TitlesOfParts>
    <vt:vector size="35" baseType="lpstr">
      <vt:lpstr>ＭＳ Ｐゴシック</vt:lpstr>
      <vt:lpstr>Arial</vt:lpstr>
      <vt:lpstr>Calibri</vt:lpstr>
      <vt:lpstr>Calibri Light</vt:lpstr>
      <vt:lpstr>Office-tema</vt:lpstr>
      <vt:lpstr>Lecture 15. The Role and Technique. Summary 230213</vt:lpstr>
      <vt:lpstr>1. What is - "An ERP System"? Discuss - shortly - two crucial aspects of this system!  The Information Backbone – Enterprise Resource Planning</vt:lpstr>
      <vt:lpstr>2. What is a Data Warehouse? Compared with an "Operational database," what is the crucial difference? Data Warehouse</vt:lpstr>
      <vt:lpstr>Four characteristics for a data warehouse 2</vt:lpstr>
      <vt:lpstr>3. What is a company´s “Charts of Accounts”? Why is it so important?  </vt:lpstr>
      <vt:lpstr>Accounting – Charts of Accounts</vt:lpstr>
      <vt:lpstr>4. OLAP (Online Analytical Processing) – and how to use it?</vt:lpstr>
      <vt:lpstr>OLAP (Online Analytical Processing) – and how to use it?</vt:lpstr>
      <vt:lpstr>4. What is OLAP? Discuss two possibilities/activities, "with OLAP can we…". Relate your answer, your two examples, to "Customer Profitability."  OLAP &amp; Data Cube</vt:lpstr>
      <vt:lpstr>5. What is ETL, in a Data Warehouse milieu? </vt:lpstr>
      <vt:lpstr>5. ETL  - Extract Transform Load. </vt:lpstr>
      <vt:lpstr>6. What is a "Business Process"? Why is the concept important when we discuss information sytems?  </vt:lpstr>
      <vt:lpstr>Information Needs and Business Processes</vt:lpstr>
      <vt:lpstr>7. What is a database? </vt:lpstr>
      <vt:lpstr>7. Database</vt:lpstr>
      <vt:lpstr>2. Advantages of Databases</vt:lpstr>
      <vt:lpstr>8. Discuss the three related concepts "field, record, and file". </vt:lpstr>
      <vt:lpstr>PowerPoint-presentation</vt:lpstr>
      <vt:lpstr>Data Set; File; Table: Basic Computer and I T Concepts</vt:lpstr>
      <vt:lpstr> 9 Discuss the concepts "Transaction work" and "Analytical work" related to a CFO department and the "digital tools" they use/can use related to this type of work.  </vt:lpstr>
      <vt:lpstr>10. Discuss "The Iron Triangle" of projects! </vt:lpstr>
      <vt:lpstr>11 During the course, you read a presentation from Qlik, "The Associative Difference." In two points: what's the difference with this solution compared to a "traditional solution"? </vt:lpstr>
      <vt:lpstr>11. Differences!</vt:lpstr>
      <vt:lpstr>12 Explain communicatively, what Dallemulle &amp; Davenport presents as "The Elements of Data Strategy"? </vt:lpstr>
      <vt:lpstr>Data Strategy &amp; Data architecture – a definition</vt:lpstr>
      <vt:lpstr>12. Elements of Data Strategy</vt:lpstr>
      <vt:lpstr>13 What is a "Legacy system"? Present also two advantages with legacy systems? </vt:lpstr>
      <vt:lpstr> 14 First – give a short definition of "Batch" and "Online/Real-Time Processing." Then – give one advantage and one disadvantage for each concept! </vt:lpstr>
      <vt:lpstr>15. General Ledger &amp; Reporting System</vt:lpstr>
      <vt:lpstr>15 What is "General Ledger"?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Microsoft Office-användare</cp:lastModifiedBy>
  <cp:revision>6</cp:revision>
  <dcterms:created xsi:type="dcterms:W3CDTF">2023-02-13T08:30:35Z</dcterms:created>
  <dcterms:modified xsi:type="dcterms:W3CDTF">2023-02-13T09:45:52Z</dcterms:modified>
</cp:coreProperties>
</file>