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3" r:id="rId4"/>
    <p:sldId id="294" r:id="rId5"/>
    <p:sldId id="291" r:id="rId6"/>
    <p:sldId id="279" r:id="rId7"/>
    <p:sldId id="359" r:id="rId8"/>
    <p:sldId id="380" r:id="rId9"/>
    <p:sldId id="268" r:id="rId10"/>
    <p:sldId id="397" r:id="rId11"/>
    <p:sldId id="405" r:id="rId12"/>
    <p:sldId id="270" r:id="rId13"/>
    <p:sldId id="394" r:id="rId14"/>
    <p:sldId id="396" r:id="rId15"/>
    <p:sldId id="425" r:id="rId16"/>
    <p:sldId id="257" r:id="rId17"/>
    <p:sldId id="323" r:id="rId18"/>
    <p:sldId id="272" r:id="rId19"/>
    <p:sldId id="398" r:id="rId20"/>
    <p:sldId id="264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0B7840-7391-E245-5908-C6C105F9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32B10C-D1A4-F71A-91BF-2AB7B8E4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935DD1-E395-2E67-91CD-BE42FF13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2D82A8-07AB-0FED-CDBB-601F0BBD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7ABB1C-820F-3AB9-CDA7-062FF79E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3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778C67-1E97-FF00-7FCA-0138884A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6957BF-93F5-29ED-DB98-D502E0E1C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9CA4AB-9E89-51E1-C4E8-E84106D9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C8909B-2E16-3E40-9C93-FD291E5C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609B7A-B90A-C722-EE08-FF2DDF99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06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4ABB07D-6220-46B4-C5C7-E81BCCE17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4A372E-4EC2-AA3D-7F29-6A9105B0C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81E68D-1EEA-33D4-C3D9-50366D0F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11AE5A-5DBE-86E7-3936-9F640A5B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0BF24A-C057-1489-EB88-192382AA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4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D3705-F508-3451-A6A3-C34E2DDA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5633CE-7CD7-8320-62D9-B298E81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CF25B4-849A-0504-CBB8-0771C398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E02A04-284F-D198-9A2A-D92F8A50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9F597C-D1FF-8189-3D8B-1D6BBDBD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82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EA6C3-786E-4F4E-E576-A9F19A36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4CA284-4B8E-1C78-C44A-2A880423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281B89-49B7-4A6C-B029-6E0A2908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0BC844-8C23-0054-4578-92ABF876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81A13B-395B-F32A-5A8E-BE54CE44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92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3E464-4B67-4070-38FA-6AB5FF0C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8F8909-3A93-EAF5-B752-89BE7F676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72E3BB-0A51-9351-B2CB-4852B6680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BDD3A3-1F6C-CE93-7EEE-ADD05EC0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09568A-0743-6BFC-3168-6AB6FB5F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9CCFCE-C6D0-2E50-5AE7-D7215210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94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9984B-A52B-2A24-9F98-BA15F3C5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61965B-F833-F13D-7E2B-BE8E1B12F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1B4267-2183-E6FF-F12C-D24BAFADA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0B50BC-F45F-1ACF-0DE9-B1F9253E1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7116E5-85C8-9878-9AB6-C7E7B9AA2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98D4A56-0C62-4BE4-19B2-5F41586F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A84C325-8D83-9BB9-494F-537FF33A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8B393F-5058-F30C-0773-9D2E5B3D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89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9009B-585E-8039-00D0-E7175784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CA31CE-D82F-88E3-938A-E5876678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ABE891-92A5-0388-2A54-C00FE9E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8975F3-F8BB-9C5E-AD2F-3F0B6990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57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45D673-C8E3-B8F3-C467-7CFBA9A0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CADFF7-7AD9-297C-B3C8-66AE0DBF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B251EF-C459-E04D-583C-E4647E36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38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DE337-BD0A-1ECF-F118-3794E6C1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C527AD-9DBA-E8F6-3E61-B44A4352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5F305A-0146-66A6-4AFA-91FDB7787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53156D-AED5-BE41-B18B-F4C655F0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8C4327-ED9A-C773-0AED-C9F78160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3C90F5-CF1E-76CF-7B71-0A0B1AC8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1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D2FDE-6DB6-EA0A-CC57-88B3B55A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5B46DD5-C99E-7D96-DFE6-907307733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DC237D-30DF-78C6-797F-3E2E42B87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39C51A-BF7E-DC7C-FDE0-EB01CCDA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B5FB4B-7244-7B6F-BDED-88BF8C2E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708B39-5AAE-3133-693B-D0FBF987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80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BA26DA-8B08-F8A1-9FAB-FC078DD8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C21966-DAAE-1977-EC07-5E2E57AF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8EFCDF-E3CB-A94A-DDAD-73DDF0F12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A8A7-B263-42F9-95AC-D57C7E1CAD6C}" type="datetimeFigureOut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B5C6F-E9BF-FBD0-59AE-74D0752BD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D394A3-A960-0264-3B34-190CE406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916F-E9AC-4556-A6C0-AD90A234C1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90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987B0-447F-1560-C146-E47A8BCA9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The Magic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: </a:t>
            </a:r>
            <a:br>
              <a:rPr lang="sv-SE" dirty="0"/>
            </a:br>
            <a:r>
              <a:rPr lang="sv-SE" sz="4400" dirty="0"/>
              <a:t>The </a:t>
            </a:r>
            <a:r>
              <a:rPr lang="sv-SE" sz="4400" dirty="0" err="1"/>
              <a:t>Machine</a:t>
            </a:r>
            <a:r>
              <a:rPr lang="sv-SE" sz="4400" dirty="0"/>
              <a:t> as a Transformation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Slavery</a:t>
            </a:r>
            <a:endParaRPr lang="sv-SE" sz="4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77E64E-BD21-919B-FF44-1F799B672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Alf Hornborg</a:t>
            </a:r>
          </a:p>
        </p:txBody>
      </p:sp>
    </p:spTree>
    <p:extLst>
      <p:ext uri="{BB962C8B-B14F-4D97-AF65-F5344CB8AC3E}">
        <p14:creationId xmlns:p14="http://schemas.microsoft.com/office/powerpoint/2010/main" val="408691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Per capita </a:t>
            </a:r>
            <a:r>
              <a:rPr lang="sv-SE" sz="3200" dirty="0" err="1"/>
              <a:t>net</a:t>
            </a:r>
            <a:r>
              <a:rPr lang="sv-SE" sz="3200" dirty="0"/>
              <a:t> imports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biophysical</a:t>
            </a:r>
            <a:r>
              <a:rPr lang="sv-SE" sz="3200" dirty="0"/>
              <a:t> </a:t>
            </a:r>
            <a:r>
              <a:rPr lang="sv-SE" sz="3200" dirty="0" err="1"/>
              <a:t>resources</a:t>
            </a:r>
            <a:r>
              <a:rPr lang="sv-SE" sz="3200" dirty="0"/>
              <a:t> to the EU, Japan and USA in 2007 (diagrams </a:t>
            </a:r>
            <a:r>
              <a:rPr lang="sv-SE" sz="3200" dirty="0" err="1"/>
              <a:t>compiled</a:t>
            </a:r>
            <a:r>
              <a:rPr lang="sv-SE" sz="3200" dirty="0"/>
              <a:t> by C. </a:t>
            </a:r>
            <a:r>
              <a:rPr lang="sv-SE" sz="3200" dirty="0" err="1"/>
              <a:t>Dorninger</a:t>
            </a:r>
            <a:r>
              <a:rPr lang="sv-SE" sz="3200" dirty="0"/>
              <a:t>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555"/>
            <a:ext cx="10515600" cy="4538133"/>
          </a:xfrm>
        </p:spPr>
      </p:pic>
    </p:spTree>
    <p:extLst>
      <p:ext uri="{BB962C8B-B14F-4D97-AF65-F5344CB8AC3E}">
        <p14:creationId xmlns:p14="http://schemas.microsoft.com/office/powerpoint/2010/main" val="391026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3AB1B-63AA-4701-9B20-B70BCF82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The global </a:t>
            </a:r>
            <a:r>
              <a:rPr lang="sv-SE" dirty="0" err="1"/>
              <a:t>technomass</a:t>
            </a:r>
            <a:r>
              <a:rPr lang="sv-SE" dirty="0"/>
              <a:t> </a:t>
            </a:r>
            <a:r>
              <a:rPr lang="sv-SE" dirty="0" err="1"/>
              <a:t>relies</a:t>
            </a:r>
            <a:r>
              <a:rPr lang="sv-SE" dirty="0"/>
              <a:t> on </a:t>
            </a:r>
            <a:br>
              <a:rPr lang="sv-SE" dirty="0"/>
            </a:br>
            <a:r>
              <a:rPr lang="sv-SE" dirty="0" err="1"/>
              <a:t>physically</a:t>
            </a:r>
            <a:r>
              <a:rPr lang="sv-SE" dirty="0"/>
              <a:t> </a:t>
            </a:r>
            <a:r>
              <a:rPr lang="sv-SE" dirty="0" err="1"/>
              <a:t>unequal</a:t>
            </a:r>
            <a:r>
              <a:rPr lang="sv-SE" dirty="0"/>
              <a:t> </a:t>
            </a:r>
            <a:r>
              <a:rPr lang="sv-SE" dirty="0" err="1"/>
              <a:t>exchange</a:t>
            </a:r>
            <a:endParaRPr lang="sv-SE" dirty="0"/>
          </a:p>
        </p:txBody>
      </p:sp>
      <p:pic>
        <p:nvPicPr>
          <p:cNvPr id="5" name="Platshållare för innehåll 4" descr="Stad med hel fyllning">
            <a:extLst>
              <a:ext uri="{FF2B5EF4-FFF2-40B4-BE49-F238E27FC236}">
                <a16:creationId xmlns:a16="http://schemas.microsoft.com/office/drawing/2014/main" id="{2CA8A06D-D81F-4BC5-A883-321F6CDFE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9608" y="3113881"/>
            <a:ext cx="914401" cy="1544636"/>
          </a:xfrm>
        </p:spPr>
      </p:pic>
      <p:pic>
        <p:nvPicPr>
          <p:cNvPr id="9" name="Bild 8" descr="Kalkylator kontur">
            <a:extLst>
              <a:ext uri="{FF2B5EF4-FFF2-40B4-BE49-F238E27FC236}">
                <a16:creationId xmlns:a16="http://schemas.microsoft.com/office/drawing/2014/main" id="{D8F85412-EFFD-4907-96D0-224DC0F8B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3772" y="3213098"/>
            <a:ext cx="985836" cy="914400"/>
          </a:xfrm>
          <a:prstGeom prst="rect">
            <a:avLst/>
          </a:prstGeom>
        </p:spPr>
      </p:pic>
      <p:pic>
        <p:nvPicPr>
          <p:cNvPr id="11" name="Bild 10" descr="Cementbil med hel fyllning">
            <a:extLst>
              <a:ext uri="{FF2B5EF4-FFF2-40B4-BE49-F238E27FC236}">
                <a16:creationId xmlns:a16="http://schemas.microsoft.com/office/drawing/2014/main" id="{389EF708-FC6E-4837-9C87-391A56C04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6318" y="2140744"/>
            <a:ext cx="985836" cy="1112836"/>
          </a:xfrm>
          <a:prstGeom prst="rect">
            <a:avLst/>
          </a:prstGeom>
        </p:spPr>
      </p:pic>
      <p:pic>
        <p:nvPicPr>
          <p:cNvPr id="15" name="Bild 14" descr="طائرة med hel fyllning">
            <a:extLst>
              <a:ext uri="{FF2B5EF4-FFF2-40B4-BE49-F238E27FC236}">
                <a16:creationId xmlns:a16="http://schemas.microsoft.com/office/drawing/2014/main" id="{00A13354-CC45-4265-B7A6-A279D2935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605" y="4359823"/>
            <a:ext cx="914400" cy="914400"/>
          </a:xfrm>
          <a:prstGeom prst="rect">
            <a:avLst/>
          </a:prstGeom>
        </p:spPr>
      </p:pic>
      <p:pic>
        <p:nvPicPr>
          <p:cNvPr id="17" name="Bild 16" descr="Dator med hel fyllning">
            <a:extLst>
              <a:ext uri="{FF2B5EF4-FFF2-40B4-BE49-F238E27FC236}">
                <a16:creationId xmlns:a16="http://schemas.microsoft.com/office/drawing/2014/main" id="{D92F985D-1629-4FBB-83AF-B4BEE47A82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0179" y="2697162"/>
            <a:ext cx="866776" cy="914400"/>
          </a:xfrm>
          <a:prstGeom prst="rect">
            <a:avLst/>
          </a:prstGeom>
        </p:spPr>
      </p:pic>
      <p:pic>
        <p:nvPicPr>
          <p:cNvPr id="19" name="Bild 18" descr="Trana med hel fyllning">
            <a:extLst>
              <a:ext uri="{FF2B5EF4-FFF2-40B4-BE49-F238E27FC236}">
                <a16:creationId xmlns:a16="http://schemas.microsoft.com/office/drawing/2014/main" id="{7128FB6D-6EE9-449D-8CFD-633E65DCF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7299" y="4694696"/>
            <a:ext cx="914401" cy="1085850"/>
          </a:xfrm>
          <a:prstGeom prst="rect">
            <a:avLst/>
          </a:prstGeom>
        </p:spPr>
      </p:pic>
      <p:sp>
        <p:nvSpPr>
          <p:cNvPr id="20" name="Pil: vänster 19">
            <a:extLst>
              <a:ext uri="{FF2B5EF4-FFF2-40B4-BE49-F238E27FC236}">
                <a16:creationId xmlns:a16="http://schemas.microsoft.com/office/drawing/2014/main" id="{E8771CC6-59E8-4D39-9F00-01F10A964067}"/>
              </a:ext>
            </a:extLst>
          </p:cNvPr>
          <p:cNvSpPr/>
          <p:nvPr/>
        </p:nvSpPr>
        <p:spPr>
          <a:xfrm>
            <a:off x="5757332" y="1851378"/>
            <a:ext cx="4526845" cy="2276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il: upp-ned 2">
            <a:extLst>
              <a:ext uri="{FF2B5EF4-FFF2-40B4-BE49-F238E27FC236}">
                <a16:creationId xmlns:a16="http://schemas.microsoft.com/office/drawing/2014/main" id="{C6C514B1-15F2-4583-920E-6AB55A028CD5}"/>
              </a:ext>
            </a:extLst>
          </p:cNvPr>
          <p:cNvSpPr/>
          <p:nvPr/>
        </p:nvSpPr>
        <p:spPr>
          <a:xfrm>
            <a:off x="8077200" y="3741863"/>
            <a:ext cx="484632" cy="13720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D4AE44-0E89-4B18-B05E-AAA9DF026E46}"/>
              </a:ext>
            </a:extLst>
          </p:cNvPr>
          <p:cNvSpPr txBox="1"/>
          <p:nvPr/>
        </p:nvSpPr>
        <p:spPr>
          <a:xfrm>
            <a:off x="7010400" y="2697162"/>
            <a:ext cx="295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High</a:t>
            </a:r>
            <a:r>
              <a:rPr lang="sv-SE" dirty="0"/>
              <a:t>-order </a:t>
            </a:r>
            <a:r>
              <a:rPr lang="sv-SE" dirty="0" err="1"/>
              <a:t>matter-energy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BDE0AB4-AEA2-4FBC-B957-3D96F407D998}"/>
              </a:ext>
            </a:extLst>
          </p:cNvPr>
          <p:cNvSpPr txBox="1"/>
          <p:nvPr/>
        </p:nvSpPr>
        <p:spPr>
          <a:xfrm>
            <a:off x="8794044" y="4018844"/>
            <a:ext cx="115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Market </a:t>
            </a:r>
            <a:r>
              <a:rPr lang="sv-SE" dirty="0" err="1"/>
              <a:t>prices</a:t>
            </a:r>
            <a:endParaRPr lang="sv-SE" dirty="0"/>
          </a:p>
        </p:txBody>
      </p:sp>
      <p:pic>
        <p:nvPicPr>
          <p:cNvPr id="12" name="Bild 11" descr="Bränsle med hel fyllning">
            <a:extLst>
              <a:ext uri="{FF2B5EF4-FFF2-40B4-BE49-F238E27FC236}">
                <a16:creationId xmlns:a16="http://schemas.microsoft.com/office/drawing/2014/main" id="{846D7028-FE5C-466B-9B03-3C1D40D1AF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54008" y="3872088"/>
            <a:ext cx="914400" cy="914400"/>
          </a:xfrm>
          <a:prstGeom prst="rect">
            <a:avLst/>
          </a:prstGeom>
        </p:spPr>
      </p:pic>
      <p:sp>
        <p:nvSpPr>
          <p:cNvPr id="13" name="Pil: höger 12">
            <a:extLst>
              <a:ext uri="{FF2B5EF4-FFF2-40B4-BE49-F238E27FC236}">
                <a16:creationId xmlns:a16="http://schemas.microsoft.com/office/drawing/2014/main" id="{835D0CFD-B6D8-4401-A83B-FF310ABB3BAC}"/>
              </a:ext>
            </a:extLst>
          </p:cNvPr>
          <p:cNvSpPr/>
          <p:nvPr/>
        </p:nvSpPr>
        <p:spPr>
          <a:xfrm>
            <a:off x="5871720" y="5274223"/>
            <a:ext cx="4412457" cy="791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Low</a:t>
            </a:r>
            <a:r>
              <a:rPr lang="sv-SE" dirty="0"/>
              <a:t>-order </a:t>
            </a:r>
            <a:r>
              <a:rPr lang="sv-SE" dirty="0" err="1"/>
              <a:t>matter-energy</a:t>
            </a:r>
            <a:r>
              <a:rPr lang="sv-SE" dirty="0"/>
              <a:t> (</a:t>
            </a:r>
            <a:r>
              <a:rPr lang="sv-SE" dirty="0" err="1"/>
              <a:t>entropy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41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>
            <a:extLst>
              <a:ext uri="{FF2B5EF4-FFF2-40B4-BE49-F238E27FC236}">
                <a16:creationId xmlns:a16="http://schemas.microsoft.com/office/drawing/2014/main" id="{76FE3F16-DD81-4C9E-A249-2D051CBB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v-SE" altLang="sv-SE" sz="4000" dirty="0"/>
              <a:t>’</a:t>
            </a:r>
            <a:r>
              <a:rPr lang="sv-SE" altLang="sv-SE" sz="4000" dirty="0" err="1"/>
              <a:t>Technological</a:t>
            </a:r>
            <a:r>
              <a:rPr lang="sv-SE" altLang="sv-SE" sz="4000" dirty="0"/>
              <a:t> progress’ and </a:t>
            </a:r>
            <a:r>
              <a:rPr lang="sv-SE" altLang="sv-SE" sz="4000" dirty="0" err="1"/>
              <a:t>unequal</a:t>
            </a:r>
            <a:r>
              <a:rPr lang="sv-SE" altLang="sv-SE" sz="4000" dirty="0"/>
              <a:t> </a:t>
            </a:r>
            <a:r>
              <a:rPr lang="sv-SE" altLang="sv-SE" sz="4000" dirty="0" err="1"/>
              <a:t>exchange</a:t>
            </a:r>
            <a:r>
              <a:rPr lang="sv-SE" altLang="sv-SE" sz="4000" dirty="0"/>
              <a:t> </a:t>
            </a:r>
            <a:r>
              <a:rPr lang="sv-SE" altLang="sv-SE" sz="4000" dirty="0" err="1"/>
              <a:t>are</a:t>
            </a:r>
            <a:r>
              <a:rPr lang="sv-SE" altLang="sv-SE" sz="4000" dirty="0"/>
              <a:t> </a:t>
            </a:r>
            <a:br>
              <a:rPr lang="sv-SE" altLang="sv-SE" sz="4000" dirty="0"/>
            </a:br>
            <a:r>
              <a:rPr lang="sv-SE" altLang="sv-SE" sz="4000" dirty="0" err="1"/>
              <a:t>two</a:t>
            </a:r>
            <a:r>
              <a:rPr lang="sv-SE" altLang="sv-SE" sz="4000" dirty="0"/>
              <a:t> sides </a:t>
            </a:r>
            <a:r>
              <a:rPr lang="sv-SE" altLang="sv-SE" sz="4000" dirty="0" err="1"/>
              <a:t>of</a:t>
            </a:r>
            <a:r>
              <a:rPr lang="sv-SE" altLang="sv-SE" sz="4000" dirty="0"/>
              <a:t> the same </a:t>
            </a:r>
            <a:r>
              <a:rPr lang="sv-SE" altLang="sv-SE" sz="4000" dirty="0" err="1"/>
              <a:t>coin</a:t>
            </a:r>
            <a:endParaRPr lang="sv-SE" alt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13AA71-DAB0-46B8-8916-1BA12F1F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sz="3200" dirty="0" err="1"/>
              <a:t>We</a:t>
            </a:r>
            <a:r>
              <a:rPr lang="sv-SE" sz="3200" dirty="0"/>
              <a:t> </a:t>
            </a:r>
            <a:r>
              <a:rPr lang="sv-SE" sz="3200" dirty="0" err="1"/>
              <a:t>know</a:t>
            </a:r>
            <a:r>
              <a:rPr lang="sv-SE" sz="3200" dirty="0"/>
              <a:t> that the Industrial Revolution </a:t>
            </a:r>
            <a:r>
              <a:rPr lang="sv-SE" sz="3200" dirty="0" err="1"/>
              <a:t>required</a:t>
            </a:r>
            <a:r>
              <a:rPr lang="sv-SE" sz="3200" dirty="0"/>
              <a:t> </a:t>
            </a:r>
            <a:r>
              <a:rPr lang="sv-SE" sz="3200" dirty="0" err="1"/>
              <a:t>vast</a:t>
            </a:r>
            <a:r>
              <a:rPr lang="sv-SE" sz="3200" dirty="0"/>
              <a:t> </a:t>
            </a:r>
            <a:r>
              <a:rPr lang="sv-SE" sz="3200" dirty="0" err="1"/>
              <a:t>extractive</a:t>
            </a:r>
            <a:r>
              <a:rPr lang="sv-SE" sz="3200" dirty="0"/>
              <a:t> areas, </a:t>
            </a:r>
            <a:r>
              <a:rPr lang="sv-SE" sz="3200" dirty="0" err="1"/>
              <a:t>including</a:t>
            </a:r>
            <a:r>
              <a:rPr lang="sv-SE" sz="3200" dirty="0"/>
              <a:t> </a:t>
            </a:r>
            <a:r>
              <a:rPr lang="sv-SE" sz="3200" dirty="0" err="1"/>
              <a:t>colonial</a:t>
            </a:r>
            <a:r>
              <a:rPr lang="sv-SE" sz="3200" dirty="0"/>
              <a:t> </a:t>
            </a:r>
            <a:r>
              <a:rPr lang="sv-SE" sz="3200" dirty="0" err="1"/>
              <a:t>cotton</a:t>
            </a:r>
            <a:r>
              <a:rPr lang="sv-SE" sz="3200" dirty="0"/>
              <a:t> </a:t>
            </a:r>
            <a:r>
              <a:rPr lang="sv-SE" sz="3200" dirty="0" err="1"/>
              <a:t>plantations</a:t>
            </a:r>
            <a:r>
              <a:rPr lang="sv-SE" sz="3200" dirty="0"/>
              <a:t>, </a:t>
            </a:r>
            <a:r>
              <a:rPr lang="sv-SE" sz="3200" dirty="0" err="1"/>
              <a:t>but</a:t>
            </a:r>
            <a:r>
              <a:rPr lang="sv-SE" sz="3200" dirty="0"/>
              <a:t> </a:t>
            </a:r>
            <a:r>
              <a:rPr lang="sv-SE" sz="3200" i="1" dirty="0" err="1"/>
              <a:t>why</a:t>
            </a:r>
            <a:r>
              <a:rPr lang="sv-SE" sz="3200" i="1" dirty="0"/>
              <a:t> </a:t>
            </a:r>
            <a:r>
              <a:rPr lang="sv-SE" sz="3200" i="1" dirty="0" err="1"/>
              <a:t>doesn’t</a:t>
            </a:r>
            <a:r>
              <a:rPr lang="sv-SE" sz="3200" i="1" dirty="0"/>
              <a:t> it </a:t>
            </a:r>
            <a:r>
              <a:rPr lang="sv-SE" sz="3200" i="1" dirty="0" err="1"/>
              <a:t>affect</a:t>
            </a:r>
            <a:r>
              <a:rPr lang="sv-SE" sz="3200" i="1" dirty="0"/>
              <a:t> </a:t>
            </a:r>
            <a:r>
              <a:rPr lang="sv-SE" sz="3200" i="1" dirty="0" err="1"/>
              <a:t>our</a:t>
            </a:r>
            <a:r>
              <a:rPr lang="sv-SE" sz="3200" i="1" dirty="0"/>
              <a:t> image of technology</a:t>
            </a:r>
            <a:r>
              <a:rPr lang="sv-SE" sz="3200" dirty="0"/>
              <a:t>?</a:t>
            </a:r>
          </a:p>
          <a:p>
            <a:pPr>
              <a:defRPr/>
            </a:pPr>
            <a:r>
              <a:rPr lang="sv-SE" sz="3200" dirty="0" err="1"/>
              <a:t>Without</a:t>
            </a:r>
            <a:r>
              <a:rPr lang="sv-SE" sz="3200" dirty="0"/>
              <a:t> the </a:t>
            </a:r>
            <a:r>
              <a:rPr lang="sv-SE" sz="3200" dirty="0" err="1"/>
              <a:t>triangular</a:t>
            </a:r>
            <a:r>
              <a:rPr lang="sv-SE" sz="3200" dirty="0"/>
              <a:t> Atlantic </a:t>
            </a:r>
            <a:r>
              <a:rPr lang="sv-SE" sz="3200" dirty="0" err="1"/>
              <a:t>trade</a:t>
            </a:r>
            <a:r>
              <a:rPr lang="sv-SE" sz="3200" dirty="0"/>
              <a:t>, the </a:t>
            </a:r>
            <a:r>
              <a:rPr lang="sv-SE" sz="3200" dirty="0" err="1"/>
              <a:t>conditions</a:t>
            </a:r>
            <a:r>
              <a:rPr lang="sv-SE" sz="3200" dirty="0"/>
              <a:t> for British </a:t>
            </a:r>
            <a:r>
              <a:rPr lang="sv-SE" sz="3200" dirty="0" err="1"/>
              <a:t>industralization</a:t>
            </a:r>
            <a:r>
              <a:rPr lang="sv-SE" sz="3200" dirty="0"/>
              <a:t> </a:t>
            </a:r>
            <a:r>
              <a:rPr lang="sv-SE" sz="3200" dirty="0" err="1"/>
              <a:t>would</a:t>
            </a:r>
            <a:r>
              <a:rPr lang="sv-SE" sz="3200" dirty="0"/>
              <a:t> </a:t>
            </a:r>
            <a:r>
              <a:rPr lang="sv-SE" sz="3200" dirty="0" err="1"/>
              <a:t>have</a:t>
            </a:r>
            <a:r>
              <a:rPr lang="sv-SE" sz="3200" dirty="0"/>
              <a:t> </a:t>
            </a:r>
            <a:r>
              <a:rPr lang="sv-SE" sz="3200" dirty="0" err="1"/>
              <a:t>been</a:t>
            </a:r>
            <a:r>
              <a:rPr lang="sv-SE" sz="3200" dirty="0"/>
              <a:t> </a:t>
            </a:r>
            <a:r>
              <a:rPr lang="sv-SE" sz="3200" dirty="0" err="1"/>
              <a:t>very</a:t>
            </a:r>
            <a:r>
              <a:rPr lang="sv-SE" sz="3200" dirty="0"/>
              <a:t> different</a:t>
            </a:r>
          </a:p>
          <a:p>
            <a:pPr>
              <a:defRPr/>
            </a:pPr>
            <a:r>
              <a:rPr lang="sv-SE" sz="3200" dirty="0" err="1"/>
              <a:t>Why</a:t>
            </a:r>
            <a:r>
              <a:rPr lang="sv-SE" sz="3200" dirty="0"/>
              <a:t> is technology </a:t>
            </a:r>
            <a:r>
              <a:rPr lang="sv-SE" sz="3200" dirty="0" err="1"/>
              <a:t>perceived</a:t>
            </a:r>
            <a:r>
              <a:rPr lang="sv-SE" sz="3200" dirty="0"/>
              <a:t> as pure </a:t>
            </a:r>
            <a:r>
              <a:rPr lang="sv-SE" sz="3200" dirty="0" err="1"/>
              <a:t>ingenuity</a:t>
            </a:r>
            <a:r>
              <a:rPr lang="sv-SE" sz="3200" dirty="0"/>
              <a:t>, </a:t>
            </a:r>
            <a:r>
              <a:rPr lang="sv-SE" sz="3200" dirty="0" err="1"/>
              <a:t>distinct</a:t>
            </a:r>
            <a:r>
              <a:rPr lang="sv-SE" sz="3200" dirty="0"/>
              <a:t> from </a:t>
            </a:r>
            <a:r>
              <a:rPr lang="sv-SE" sz="3200" dirty="0" err="1"/>
              <a:t>unequal</a:t>
            </a:r>
            <a:r>
              <a:rPr lang="sv-SE" sz="3200" dirty="0"/>
              <a:t> relations of </a:t>
            </a:r>
            <a:r>
              <a:rPr lang="sv-SE" sz="3200" dirty="0" err="1"/>
              <a:t>exchange</a:t>
            </a:r>
            <a:r>
              <a:rPr lang="sv-SE" sz="3200" dirty="0"/>
              <a:t>?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0905C-1E20-46A9-81A5-97C88B24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Technology</a:t>
            </a:r>
            <a:r>
              <a:rPr lang="sv-SE" dirty="0"/>
              <a:t> as </a:t>
            </a:r>
            <a:r>
              <a:rPr lang="sv-SE" i="1" dirty="0" err="1"/>
              <a:t>our</a:t>
            </a:r>
            <a:r>
              <a:rPr lang="sv-SE" dirty="0"/>
              <a:t> </a:t>
            </a:r>
            <a:r>
              <a:rPr lang="sv-SE" dirty="0" err="1"/>
              <a:t>magic</a:t>
            </a:r>
            <a:r>
              <a:rPr lang="sv-SE" dirty="0"/>
              <a:t>: </a:t>
            </a:r>
            <a:br>
              <a:rPr lang="sv-SE" dirty="0"/>
            </a:br>
            <a:r>
              <a:rPr lang="sv-SE" dirty="0" err="1"/>
              <a:t>comparing</a:t>
            </a:r>
            <a:r>
              <a:rPr lang="sv-SE" dirty="0"/>
              <a:t> </a:t>
            </a:r>
            <a:r>
              <a:rPr lang="sv-SE" dirty="0" err="1"/>
              <a:t>bronze</a:t>
            </a:r>
            <a:r>
              <a:rPr lang="sv-SE" dirty="0"/>
              <a:t> and </a:t>
            </a:r>
            <a:r>
              <a:rPr lang="sv-SE" dirty="0" err="1"/>
              <a:t>steam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AEDF93-DD84-40EE-B584-FA6A7640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Bronze</a:t>
            </a:r>
            <a:r>
              <a:rPr lang="sv-SE" dirty="0"/>
              <a:t> </a:t>
            </a:r>
            <a:r>
              <a:rPr lang="sv-SE" dirty="0" err="1"/>
              <a:t>metallurgy</a:t>
            </a:r>
            <a:r>
              <a:rPr lang="sv-SE" dirty="0"/>
              <a:t> in the 2nd millennium BC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contingent</a:t>
            </a:r>
            <a:r>
              <a:rPr lang="sv-SE" dirty="0"/>
              <a:t> on a </a:t>
            </a:r>
            <a:r>
              <a:rPr lang="sv-SE" dirty="0" err="1"/>
              <a:t>world</a:t>
            </a:r>
            <a:r>
              <a:rPr lang="sv-SE" dirty="0"/>
              <a:t>-system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</a:t>
            </a:r>
            <a:r>
              <a:rPr lang="sv-SE" dirty="0" err="1"/>
              <a:t>ranging</a:t>
            </a:r>
            <a:r>
              <a:rPr lang="sv-SE" dirty="0"/>
              <a:t> from Cornwall to Afghanistan</a:t>
            </a:r>
          </a:p>
          <a:p>
            <a:r>
              <a:rPr lang="sv-SE" dirty="0" err="1"/>
              <a:t>Steam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in the 19th </a:t>
            </a:r>
            <a:r>
              <a:rPr lang="sv-SE" dirty="0" err="1"/>
              <a:t>century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contingent</a:t>
            </a:r>
            <a:r>
              <a:rPr lang="sv-SE" dirty="0"/>
              <a:t> on a </a:t>
            </a:r>
            <a:r>
              <a:rPr lang="sv-SE" dirty="0" err="1"/>
              <a:t>world</a:t>
            </a:r>
            <a:r>
              <a:rPr lang="sv-SE" dirty="0"/>
              <a:t>-system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</a:t>
            </a:r>
            <a:r>
              <a:rPr lang="sv-SE" dirty="0" err="1"/>
              <a:t>ranging</a:t>
            </a:r>
            <a:r>
              <a:rPr lang="sv-SE" dirty="0"/>
              <a:t> from Alabama to India</a:t>
            </a:r>
          </a:p>
          <a:p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technologies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specialized</a:t>
            </a:r>
            <a:r>
              <a:rPr lang="sv-SE" dirty="0"/>
              <a:t> and </a:t>
            </a:r>
            <a:r>
              <a:rPr lang="sv-SE" dirty="0" err="1"/>
              <a:t>esoteric</a:t>
            </a:r>
            <a:r>
              <a:rPr lang="sv-SE" dirty="0"/>
              <a:t> </a:t>
            </a:r>
            <a:r>
              <a:rPr lang="sv-SE" i="1" dirty="0" err="1"/>
              <a:t>knowledge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not a </a:t>
            </a:r>
            <a:r>
              <a:rPr lang="sv-SE" i="1" dirty="0" err="1"/>
              <a:t>sufficient</a:t>
            </a:r>
            <a:r>
              <a:rPr lang="sv-SE" dirty="0"/>
              <a:t> </a:t>
            </a:r>
            <a:r>
              <a:rPr lang="sv-SE" dirty="0" err="1"/>
              <a:t>condition</a:t>
            </a:r>
            <a:r>
              <a:rPr lang="sv-SE" dirty="0"/>
              <a:t>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existence</a:t>
            </a:r>
            <a:endParaRPr lang="sv-SE" dirty="0"/>
          </a:p>
          <a:p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 </a:t>
            </a:r>
            <a:r>
              <a:rPr lang="sv-SE" dirty="0" err="1"/>
              <a:t>asymmetric</a:t>
            </a:r>
            <a:r>
              <a:rPr lang="sv-SE" dirty="0"/>
              <a:t>, </a:t>
            </a:r>
            <a:r>
              <a:rPr lang="sv-SE" i="1" dirty="0"/>
              <a:t>social</a:t>
            </a:r>
            <a:r>
              <a:rPr lang="sv-SE" dirty="0"/>
              <a:t> transfers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embodied</a:t>
            </a:r>
            <a:r>
              <a:rPr lang="sv-SE" dirty="0"/>
              <a:t> </a:t>
            </a:r>
            <a:r>
              <a:rPr lang="sv-SE" dirty="0" err="1"/>
              <a:t>labour</a:t>
            </a:r>
            <a:r>
              <a:rPr lang="sv-SE" dirty="0"/>
              <a:t>, land,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biophysical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  <a:p>
            <a:r>
              <a:rPr lang="sv-SE" dirty="0"/>
              <a:t>To </a:t>
            </a:r>
            <a:r>
              <a:rPr lang="sv-SE" dirty="0" err="1"/>
              <a:t>acknowledge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condition</a:t>
            </a:r>
            <a:r>
              <a:rPr lang="sv-SE" dirty="0"/>
              <a:t> is an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i="1" dirty="0" err="1"/>
              <a:t>fetishism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86452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8F269E-7B7F-46AE-A94E-95B665E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i="1" dirty="0" err="1"/>
              <a:t>Technological</a:t>
            </a:r>
            <a:r>
              <a:rPr lang="sv-SE" i="1" dirty="0"/>
              <a:t> </a:t>
            </a:r>
            <a:r>
              <a:rPr lang="sv-SE" i="1" dirty="0" err="1"/>
              <a:t>fetishism</a:t>
            </a:r>
            <a:r>
              <a:rPr lang="sv-SE" i="1" dirty="0"/>
              <a:t> </a:t>
            </a:r>
            <a:r>
              <a:rPr lang="sv-SE" dirty="0"/>
              <a:t>is a </a:t>
            </a:r>
            <a:r>
              <a:rPr lang="sv-SE" dirty="0" err="1"/>
              <a:t>product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dualistic </a:t>
            </a:r>
            <a:r>
              <a:rPr lang="sv-SE" dirty="0" err="1"/>
              <a:t>thinking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dirty="0" err="1"/>
              <a:t>versus</a:t>
            </a:r>
            <a:r>
              <a:rPr lang="sv-SE" dirty="0"/>
              <a:t> </a:t>
            </a:r>
            <a:r>
              <a:rPr lang="sv-SE" dirty="0" err="1"/>
              <a:t>society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6DDCB5-8F1F-4CC0-BFA5-F80D84526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’Nature’ is </a:t>
            </a:r>
            <a:r>
              <a:rPr lang="sv-SE" dirty="0" err="1"/>
              <a:t>conventionally</a:t>
            </a:r>
            <a:r>
              <a:rPr lang="sv-SE" dirty="0"/>
              <a:t> </a:t>
            </a:r>
            <a:r>
              <a:rPr lang="sv-SE" dirty="0" err="1"/>
              <a:t>understood</a:t>
            </a:r>
            <a:r>
              <a:rPr lang="sv-SE" dirty="0"/>
              <a:t> as the material and </a:t>
            </a:r>
            <a:r>
              <a:rPr lang="sv-SE" dirty="0" err="1"/>
              <a:t>inexorable</a:t>
            </a:r>
            <a:r>
              <a:rPr lang="sv-SE" dirty="0"/>
              <a:t> </a:t>
            </a:r>
            <a:r>
              <a:rPr lang="sv-SE" dirty="0" err="1"/>
              <a:t>causality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universe</a:t>
            </a:r>
            <a:endParaRPr lang="sv-SE" dirty="0"/>
          </a:p>
          <a:p>
            <a:r>
              <a:rPr lang="sv-SE" dirty="0"/>
              <a:t>’</a:t>
            </a:r>
            <a:r>
              <a:rPr lang="sv-SE" dirty="0" err="1"/>
              <a:t>Society</a:t>
            </a:r>
            <a:r>
              <a:rPr lang="sv-SE" dirty="0"/>
              <a:t>’ is a </a:t>
            </a:r>
            <a:r>
              <a:rPr lang="sv-SE" dirty="0" err="1"/>
              <a:t>domain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constructed</a:t>
            </a:r>
            <a:r>
              <a:rPr lang="sv-SE" dirty="0"/>
              <a:t> and </a:t>
            </a:r>
            <a:r>
              <a:rPr lang="sv-SE" dirty="0" err="1"/>
              <a:t>negotiable</a:t>
            </a:r>
            <a:r>
              <a:rPr lang="sv-SE" dirty="0"/>
              <a:t> social relations</a:t>
            </a:r>
          </a:p>
          <a:p>
            <a:r>
              <a:rPr lang="sv-SE" dirty="0"/>
              <a:t>The </a:t>
            </a:r>
            <a:r>
              <a:rPr lang="sv-SE" dirty="0" err="1"/>
              <a:t>machine</a:t>
            </a:r>
            <a:r>
              <a:rPr lang="sv-SE" dirty="0"/>
              <a:t> is </a:t>
            </a:r>
            <a:r>
              <a:rPr lang="sv-SE" dirty="0" err="1"/>
              <a:t>classified</a:t>
            </a:r>
            <a:r>
              <a:rPr lang="sv-SE" dirty="0"/>
              <a:t> as </a:t>
            </a:r>
            <a:r>
              <a:rPr lang="sv-SE" i="1" dirty="0" err="1"/>
              <a:t>nature</a:t>
            </a:r>
            <a:r>
              <a:rPr lang="sv-SE" dirty="0"/>
              <a:t>, </a:t>
            </a:r>
            <a:r>
              <a:rPr lang="sv-SE" dirty="0" err="1"/>
              <a:t>although</a:t>
            </a:r>
            <a:r>
              <a:rPr lang="sv-SE" dirty="0"/>
              <a:t> it is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profoundly</a:t>
            </a:r>
            <a:r>
              <a:rPr lang="sv-SE" dirty="0"/>
              <a:t> </a:t>
            </a:r>
            <a:r>
              <a:rPr lang="sv-SE" i="1" dirty="0"/>
              <a:t>social</a:t>
            </a:r>
          </a:p>
          <a:p>
            <a:r>
              <a:rPr lang="sv-SE" dirty="0"/>
              <a:t>As Bruno Latour has </a:t>
            </a:r>
            <a:r>
              <a:rPr lang="sv-SE" dirty="0" err="1"/>
              <a:t>alerted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, the ’</a:t>
            </a:r>
            <a:r>
              <a:rPr lang="sv-SE" dirty="0" err="1"/>
              <a:t>purification</a:t>
            </a:r>
            <a:r>
              <a:rPr lang="sv-SE" dirty="0"/>
              <a:t>’ </a:t>
            </a:r>
            <a:r>
              <a:rPr lang="sv-SE" dirty="0" err="1"/>
              <a:t>of</a:t>
            </a:r>
            <a:r>
              <a:rPr lang="sv-SE" dirty="0"/>
              <a:t> hybrid </a:t>
            </a:r>
            <a:r>
              <a:rPr lang="sv-SE" dirty="0" err="1"/>
              <a:t>phenomena</a:t>
            </a:r>
            <a:r>
              <a:rPr lang="sv-SE" dirty="0"/>
              <a:t> as </a:t>
            </a:r>
            <a:r>
              <a:rPr lang="sv-SE" i="1" dirty="0" err="1"/>
              <a:t>either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</a:t>
            </a:r>
            <a:r>
              <a:rPr lang="sv-SE" i="1" dirty="0"/>
              <a:t>or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 is </a:t>
            </a:r>
            <a:r>
              <a:rPr lang="sv-SE" dirty="0" err="1"/>
              <a:t>misleading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purification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as </a:t>
            </a:r>
            <a:r>
              <a:rPr lang="sv-SE" dirty="0" err="1"/>
              <a:t>revealed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is as </a:t>
            </a:r>
            <a:r>
              <a:rPr lang="sv-SE" dirty="0" err="1"/>
              <a:t>misleading</a:t>
            </a:r>
            <a:r>
              <a:rPr lang="sv-SE" dirty="0"/>
              <a:t> as the </a:t>
            </a:r>
            <a:r>
              <a:rPr lang="sv-SE" dirty="0" err="1"/>
              <a:t>purification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economy</a:t>
            </a:r>
            <a:r>
              <a:rPr lang="sv-SE" dirty="0"/>
              <a:t> as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nothing</a:t>
            </a:r>
            <a:r>
              <a:rPr lang="sv-SE" dirty="0"/>
              <a:t> to do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nature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591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FAF0D-36ED-430E-9843-ABACFD51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sz="3600" dirty="0"/>
              <a:t>’Nature’ </a:t>
            </a:r>
            <a:r>
              <a:rPr lang="sv-SE" altLang="sv-SE" sz="3600" dirty="0" err="1"/>
              <a:t>versus</a:t>
            </a:r>
            <a:r>
              <a:rPr lang="sv-SE" altLang="sv-SE" sz="3600" dirty="0"/>
              <a:t> ’</a:t>
            </a:r>
            <a:r>
              <a:rPr lang="sv-SE" altLang="sv-SE" sz="3600" dirty="0" err="1"/>
              <a:t>society</a:t>
            </a:r>
            <a:r>
              <a:rPr lang="sv-SE" altLang="sv-SE" sz="3600" dirty="0"/>
              <a:t>’ as a modern </a:t>
            </a:r>
            <a:r>
              <a:rPr lang="sv-SE" altLang="sv-SE" sz="3600" dirty="0" err="1"/>
              <a:t>idea</a:t>
            </a:r>
            <a:r>
              <a:rPr lang="sv-SE" altLang="sv-SE" sz="3600" dirty="0"/>
              <a:t> (Latour 1993)</a:t>
            </a:r>
            <a:endParaRPr lang="sv-SE" sz="36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AE44371-7F7D-41C9-ABF5-56D175EE0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30" y="1825625"/>
            <a:ext cx="2875340" cy="4351338"/>
          </a:xfrm>
        </p:spPr>
      </p:pic>
    </p:spTree>
    <p:extLst>
      <p:ext uri="{BB962C8B-B14F-4D97-AF65-F5344CB8AC3E}">
        <p14:creationId xmlns:p14="http://schemas.microsoft.com/office/powerpoint/2010/main" val="29011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49A34B-8A1E-87EB-91D4-78474D3B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The dualistic modern </a:t>
            </a:r>
            <a:r>
              <a:rPr lang="sv-SE" sz="4000" dirty="0" err="1"/>
              <a:t>classification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br>
              <a:rPr lang="sv-SE" sz="4000" dirty="0"/>
            </a:br>
            <a:r>
              <a:rPr lang="sv-SE" sz="4000" dirty="0"/>
              <a:t>’</a:t>
            </a:r>
            <a:r>
              <a:rPr lang="sv-SE" sz="4000" dirty="0" err="1"/>
              <a:t>technology</a:t>
            </a:r>
            <a:r>
              <a:rPr lang="sv-SE" sz="4000" dirty="0"/>
              <a:t>’ as Nature and ’</a:t>
            </a:r>
            <a:r>
              <a:rPr lang="sv-SE" sz="4000" dirty="0" err="1"/>
              <a:t>economy</a:t>
            </a:r>
            <a:r>
              <a:rPr lang="sv-SE" sz="4000" dirty="0"/>
              <a:t>’ as </a:t>
            </a:r>
            <a:r>
              <a:rPr lang="sv-SE" sz="4000" dirty="0" err="1"/>
              <a:t>Society</a:t>
            </a:r>
            <a:endParaRPr lang="sv-SE" sz="40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0707AAC-FBE7-9C6A-FAFB-4975F395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63815"/>
              </p:ext>
            </p:extLst>
          </p:nvPr>
        </p:nvGraphicFramePr>
        <p:xfrm>
          <a:off x="2014330" y="1828800"/>
          <a:ext cx="8388627" cy="348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11">
                  <a:extLst>
                    <a:ext uri="{9D8B030D-6E8A-4147-A177-3AD203B41FA5}">
                      <a16:colId xmlns:a16="http://schemas.microsoft.com/office/drawing/2014/main" val="2956918819"/>
                    </a:ext>
                  </a:extLst>
                </a:gridCol>
                <a:gridCol w="4209816">
                  <a:extLst>
                    <a:ext uri="{9D8B030D-6E8A-4147-A177-3AD203B41FA5}">
                      <a16:colId xmlns:a16="http://schemas.microsoft.com/office/drawing/2014/main" val="502367987"/>
                    </a:ext>
                  </a:extLst>
                </a:gridCol>
              </a:tblGrid>
              <a:tr h="370502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SOCIETY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4263"/>
                  </a:ext>
                </a:extLst>
              </a:tr>
              <a:tr h="370502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  THE MATERIAL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THE RELATIONAL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2060"/>
                  </a:ext>
                </a:extLst>
              </a:tr>
              <a:tr h="1187637">
                <a:tc gridSpan="2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MARKET</a:t>
                      </a:r>
                    </a:p>
                    <a:p>
                      <a:pPr algn="ctr"/>
                      <a:endParaRPr lang="sv-SE" dirty="0"/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64536"/>
                  </a:ext>
                </a:extLst>
              </a:tr>
              <a:tr h="913567">
                <a:tc gridSpan="2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MACHINE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5879"/>
                  </a:ext>
                </a:extLst>
              </a:tr>
              <a:tr h="639497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b="1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</a:t>
                      </a:r>
                    </a:p>
                    <a:p>
                      <a:pPr algn="ctr"/>
                      <a:r>
                        <a:rPr lang="sv-SE" b="1" dirty="0"/>
                        <a:t>ECONOMY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06826"/>
                  </a:ext>
                </a:extLst>
              </a:tr>
            </a:tbl>
          </a:graphicData>
        </a:graphic>
      </p:graphicFrame>
      <p:sp>
        <p:nvSpPr>
          <p:cNvPr id="5" name="Pil: höger 4">
            <a:extLst>
              <a:ext uri="{FF2B5EF4-FFF2-40B4-BE49-F238E27FC236}">
                <a16:creationId xmlns:a16="http://schemas.microsoft.com/office/drawing/2014/main" id="{2AE282C3-89C5-1F89-E24D-45A3FB6FF557}"/>
              </a:ext>
            </a:extLst>
          </p:cNvPr>
          <p:cNvSpPr/>
          <p:nvPr/>
        </p:nvSpPr>
        <p:spPr>
          <a:xfrm>
            <a:off x="6819370" y="27833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vänster 5">
            <a:extLst>
              <a:ext uri="{FF2B5EF4-FFF2-40B4-BE49-F238E27FC236}">
                <a16:creationId xmlns:a16="http://schemas.microsoft.com/office/drawing/2014/main" id="{889A97C7-23FB-0C1A-75C9-C513860A3A44}"/>
              </a:ext>
            </a:extLst>
          </p:cNvPr>
          <p:cNvSpPr/>
          <p:nvPr/>
        </p:nvSpPr>
        <p:spPr>
          <a:xfrm>
            <a:off x="4560177" y="39914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39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>
            <a:extLst>
              <a:ext uri="{FF2B5EF4-FFF2-40B4-BE49-F238E27FC236}">
                <a16:creationId xmlns:a16="http://schemas.microsoft.com/office/drawing/2014/main" id="{FD04E0A0-A9FC-48CF-ADEA-C1A9FAA5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sz="4000" dirty="0"/>
              <a:t>The </a:t>
            </a:r>
            <a:r>
              <a:rPr lang="sv-SE" altLang="sv-SE" sz="4000" dirty="0" err="1"/>
              <a:t>unequal</a:t>
            </a:r>
            <a:r>
              <a:rPr lang="sv-SE" altLang="sv-SE" sz="4000" dirty="0"/>
              <a:t> </a:t>
            </a:r>
            <a:r>
              <a:rPr lang="sv-SE" altLang="sv-SE" sz="4000" dirty="0" err="1"/>
              <a:t>exchange</a:t>
            </a:r>
            <a:r>
              <a:rPr lang="sv-SE" altLang="sv-SE" sz="4000" dirty="0"/>
              <a:t> </a:t>
            </a:r>
            <a:r>
              <a:rPr lang="sv-SE" altLang="sv-SE" sz="4000" dirty="0" err="1"/>
              <a:t>of</a:t>
            </a:r>
            <a:r>
              <a:rPr lang="sv-SE" altLang="sv-SE" sz="4000" dirty="0"/>
              <a:t> </a:t>
            </a:r>
            <a:r>
              <a:rPr lang="sv-SE" altLang="sv-SE" sz="4000" dirty="0" err="1"/>
              <a:t>labour</a:t>
            </a:r>
            <a:r>
              <a:rPr lang="sv-SE" altLang="sv-SE" sz="4000" dirty="0"/>
              <a:t> </a:t>
            </a:r>
            <a:r>
              <a:rPr lang="sv-SE" altLang="sv-SE" sz="4000" dirty="0" err="1"/>
              <a:t>time</a:t>
            </a:r>
            <a:endParaRPr lang="sv-SE" altLang="sv-SE" sz="4000" dirty="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5FD90743-D644-425A-B5D1-3E657BB08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4" y="1600201"/>
            <a:ext cx="735647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67A00-4C5D-45CF-806E-439C988B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consume</a:t>
            </a:r>
            <a:r>
              <a:rPr lang="sv-SE" dirty="0"/>
              <a:t> the </a:t>
            </a:r>
            <a:r>
              <a:rPr lang="sv-SE" dirty="0" err="1"/>
              <a:t>life-energy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F1B7B33-7DE2-4994-AB25-4D388112F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09" y="1825625"/>
            <a:ext cx="2796781" cy="4351338"/>
          </a:xfrm>
        </p:spPr>
      </p:pic>
    </p:spTree>
    <p:extLst>
      <p:ext uri="{BB962C8B-B14F-4D97-AF65-F5344CB8AC3E}">
        <p14:creationId xmlns:p14="http://schemas.microsoft.com/office/powerpoint/2010/main" val="335825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83583-3550-FCCE-D68B-C263513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Modern </a:t>
            </a:r>
            <a:r>
              <a:rPr lang="sv-SE" dirty="0" err="1"/>
              <a:t>mobility</a:t>
            </a:r>
            <a:r>
              <a:rPr lang="sv-SE" dirty="0"/>
              <a:t> as parasitism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222254-1991-A2A5-2678-A29200A8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‘</a:t>
            </a:r>
            <a:r>
              <a:rPr lang="en-US" sz="3600" i="1" dirty="0"/>
              <a:t>As societies put price tags on time, equity and vehicular speed correlate inversely. … Beyond a certain velocity, passengers become consumers of other people’s time, and accelerating vehicles become the means for effecting a net transfer of life-time</a:t>
            </a:r>
            <a:r>
              <a:rPr lang="en-US" sz="3600" dirty="0"/>
              <a:t>.’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					Ivan Illich (1973)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92814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A666A94-86D7-D645-5876-B4743310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84" y="596348"/>
            <a:ext cx="4353577" cy="626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7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59778-74AC-BE2D-64F3-AE3DA986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dirty="0" err="1"/>
              <a:t>Conclusions</a:t>
            </a:r>
            <a:endParaRPr lang="sv-SE" sz="5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A71AB2-67CF-DF23-44B7-89B4CA36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By </a:t>
            </a:r>
            <a:r>
              <a:rPr lang="sv-SE" sz="4000" dirty="0" err="1"/>
              <a:t>obscuring</a:t>
            </a:r>
            <a:r>
              <a:rPr lang="sv-SE" sz="4000" dirty="0"/>
              <a:t> </a:t>
            </a:r>
            <a:r>
              <a:rPr lang="sv-SE" sz="4000" dirty="0" err="1"/>
              <a:t>asymmetric</a:t>
            </a:r>
            <a:r>
              <a:rPr lang="sv-SE" sz="4000" dirty="0"/>
              <a:t> </a:t>
            </a:r>
            <a:r>
              <a:rPr lang="sv-SE" sz="4000" i="1" dirty="0"/>
              <a:t>material</a:t>
            </a:r>
            <a:r>
              <a:rPr lang="sv-SE" sz="4000" dirty="0"/>
              <a:t> transfers, the </a:t>
            </a:r>
            <a:r>
              <a:rPr lang="sv-SE" sz="4000" dirty="0" err="1"/>
              <a:t>fetishised</a:t>
            </a:r>
            <a:r>
              <a:rPr lang="sv-SE" sz="4000" dirty="0"/>
              <a:t> </a:t>
            </a:r>
            <a:r>
              <a:rPr lang="sv-SE" sz="4000" i="1" dirty="0" err="1"/>
              <a:t>idea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monetary</a:t>
            </a:r>
            <a:r>
              <a:rPr lang="sv-SE" sz="4000" dirty="0"/>
              <a:t> </a:t>
            </a:r>
            <a:r>
              <a:rPr lang="sv-SE" sz="4000" dirty="0" err="1"/>
              <a:t>value</a:t>
            </a:r>
            <a:r>
              <a:rPr lang="sv-SE" sz="4000" dirty="0"/>
              <a:t> </a:t>
            </a:r>
            <a:r>
              <a:rPr lang="sv-SE" sz="4000" dirty="0" err="1"/>
              <a:t>propels</a:t>
            </a:r>
            <a:r>
              <a:rPr lang="sv-SE" sz="4000" dirty="0"/>
              <a:t> </a:t>
            </a:r>
            <a:r>
              <a:rPr lang="sv-SE" sz="4000" dirty="0" err="1"/>
              <a:t>ecologically</a:t>
            </a:r>
            <a:r>
              <a:rPr lang="sv-SE" sz="4000" dirty="0"/>
              <a:t> </a:t>
            </a:r>
            <a:r>
              <a:rPr lang="sv-SE" sz="4000" dirty="0" err="1"/>
              <a:t>unequal</a:t>
            </a:r>
            <a:r>
              <a:rPr lang="sv-SE" sz="4000" dirty="0"/>
              <a:t> </a:t>
            </a:r>
            <a:r>
              <a:rPr lang="sv-SE" sz="4000" dirty="0" err="1"/>
              <a:t>exchange</a:t>
            </a:r>
            <a:endParaRPr lang="sv-SE" sz="4000" dirty="0"/>
          </a:p>
          <a:p>
            <a:r>
              <a:rPr lang="sv-SE" sz="4000" dirty="0"/>
              <a:t>Global </a:t>
            </a:r>
            <a:r>
              <a:rPr lang="sv-SE" sz="4000" dirty="0" err="1"/>
              <a:t>exploitation</a:t>
            </a:r>
            <a:r>
              <a:rPr lang="sv-SE" sz="4000" dirty="0"/>
              <a:t> has </a:t>
            </a:r>
            <a:r>
              <a:rPr lang="sv-SE" sz="4000" dirty="0" err="1"/>
              <a:t>been</a:t>
            </a:r>
            <a:r>
              <a:rPr lang="sv-SE" sz="4000" dirty="0"/>
              <a:t> </a:t>
            </a:r>
            <a:r>
              <a:rPr lang="sv-SE" sz="4000" i="1" dirty="0" err="1"/>
              <a:t>delegated</a:t>
            </a:r>
            <a:r>
              <a:rPr lang="sv-SE" sz="4000" dirty="0"/>
              <a:t> to (</a:t>
            </a:r>
            <a:r>
              <a:rPr lang="sv-SE" sz="4000" dirty="0" err="1"/>
              <a:t>seemingly</a:t>
            </a:r>
            <a:r>
              <a:rPr lang="sv-SE" sz="4000" dirty="0"/>
              <a:t> neutral arrangements like) the market and </a:t>
            </a:r>
            <a:r>
              <a:rPr lang="sv-SE" sz="4000" dirty="0" err="1"/>
              <a:t>technology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1993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James </a:t>
            </a:r>
            <a:r>
              <a:rPr lang="sv-SE" dirty="0" err="1"/>
              <a:t>Watt’s</a:t>
            </a:r>
            <a:r>
              <a:rPr lang="sv-SE" dirty="0"/>
              <a:t> </a:t>
            </a:r>
            <a:r>
              <a:rPr lang="sv-SE" dirty="0" err="1"/>
              <a:t>steam</a:t>
            </a:r>
            <a:r>
              <a:rPr lang="sv-SE" dirty="0"/>
              <a:t> </a:t>
            </a:r>
            <a:r>
              <a:rPr lang="sv-SE" dirty="0" err="1"/>
              <a:t>engine</a:t>
            </a:r>
            <a:r>
              <a:rPr lang="sv-SE" dirty="0"/>
              <a:t> in 1788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790163"/>
            <a:ext cx="5447764" cy="5067837"/>
          </a:xfrm>
        </p:spPr>
      </p:pic>
    </p:spTree>
    <p:extLst>
      <p:ext uri="{BB962C8B-B14F-4D97-AF65-F5344CB8AC3E}">
        <p14:creationId xmlns:p14="http://schemas.microsoft.com/office/powerpoint/2010/main" val="188344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3600" dirty="0"/>
              <a:t>The global </a:t>
            </a:r>
            <a:r>
              <a:rPr lang="sv-SE" sz="3600" dirty="0" err="1"/>
              <a:t>context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the </a:t>
            </a:r>
            <a:r>
              <a:rPr lang="sv-SE" sz="3600" dirty="0" err="1"/>
              <a:t>steam</a:t>
            </a:r>
            <a:r>
              <a:rPr lang="sv-SE" sz="3600" dirty="0"/>
              <a:t> </a:t>
            </a:r>
            <a:r>
              <a:rPr lang="sv-SE" sz="3600" dirty="0" err="1"/>
              <a:t>engine</a:t>
            </a:r>
            <a:r>
              <a:rPr lang="sv-SE" sz="3600" dirty="0"/>
              <a:t>: </a:t>
            </a:r>
            <a:br>
              <a:rPr lang="sv-SE" sz="3600" dirty="0"/>
            </a:br>
            <a:r>
              <a:rPr lang="sv-SE" sz="3600" dirty="0" err="1"/>
              <a:t>cotton</a:t>
            </a:r>
            <a:r>
              <a:rPr lang="sv-SE" sz="3600" dirty="0"/>
              <a:t> </a:t>
            </a:r>
            <a:r>
              <a:rPr lang="sv-SE" sz="3600" dirty="0" err="1"/>
              <a:t>harvest</a:t>
            </a:r>
            <a:r>
              <a:rPr lang="sv-SE" sz="3600" dirty="0"/>
              <a:t> in a </a:t>
            </a:r>
            <a:r>
              <a:rPr lang="sv-SE" sz="3600" dirty="0" err="1"/>
              <a:t>slave</a:t>
            </a:r>
            <a:r>
              <a:rPr lang="sv-SE" sz="3600" dirty="0"/>
              <a:t> </a:t>
            </a:r>
            <a:r>
              <a:rPr lang="sv-SE" sz="3600" dirty="0" err="1"/>
              <a:t>plantation</a:t>
            </a:r>
            <a:endParaRPr lang="sv-SE" sz="3600" dirty="0"/>
          </a:p>
        </p:txBody>
      </p:sp>
      <p:pic>
        <p:nvPicPr>
          <p:cNvPr id="17410" name="Picture 2" descr="C:\Documents and Settings\Alf.ALF-40662665F62\Skrivbord\PowerPoint Does the Anthropocene\Gathering cot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871" y="1966912"/>
            <a:ext cx="771145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44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Immanuel </a:t>
            </a:r>
            <a:r>
              <a:rPr lang="sv-SE" dirty="0" err="1"/>
              <a:t>Wallerstein</a:t>
            </a:r>
            <a:r>
              <a:rPr lang="sv-SE" dirty="0"/>
              <a:t>: </a:t>
            </a:r>
            <a:br>
              <a:rPr lang="sv-SE" dirty="0"/>
            </a:br>
            <a:r>
              <a:rPr lang="sv-SE" i="1" dirty="0"/>
              <a:t>The Modern World-System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093" y="1948069"/>
            <a:ext cx="35803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>
            <a:extLst>
              <a:ext uri="{FF2B5EF4-FFF2-40B4-BE49-F238E27FC236}">
                <a16:creationId xmlns:a16="http://schemas.microsoft.com/office/drawing/2014/main" id="{7D0A7DF9-F75A-400E-836A-01984F75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 err="1"/>
              <a:t>Globalized</a:t>
            </a:r>
            <a:r>
              <a:rPr lang="sv-SE" altLang="sv-SE" dirty="0"/>
              <a:t> </a:t>
            </a:r>
            <a:r>
              <a:rPr lang="sv-SE" altLang="sv-SE" dirty="0" err="1"/>
              <a:t>technologies</a:t>
            </a:r>
            <a:r>
              <a:rPr lang="sv-SE" altLang="sv-SE" dirty="0"/>
              <a:t> as </a:t>
            </a:r>
            <a:r>
              <a:rPr lang="sv-SE" altLang="sv-SE" dirty="0" err="1"/>
              <a:t>magic</a:t>
            </a:r>
            <a:endParaRPr lang="sv-SE" altLang="sv-SE" dirty="0"/>
          </a:p>
        </p:txBody>
      </p:sp>
      <p:sp>
        <p:nvSpPr>
          <p:cNvPr id="13315" name="Platshållare för innehåll 2">
            <a:extLst>
              <a:ext uri="{FF2B5EF4-FFF2-40B4-BE49-F238E27FC236}">
                <a16:creationId xmlns:a16="http://schemas.microsoft.com/office/drawing/2014/main" id="{E86D6811-5A92-4A82-B948-6AA670E4F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sz="3200" dirty="0"/>
              <a:t>Magic is to get </a:t>
            </a:r>
            <a:r>
              <a:rPr lang="sv-SE" altLang="sv-SE" sz="3200" dirty="0" err="1"/>
              <a:t>something</a:t>
            </a:r>
            <a:r>
              <a:rPr lang="sv-SE" altLang="sv-SE" sz="3200" dirty="0"/>
              <a:t> </a:t>
            </a:r>
            <a:r>
              <a:rPr lang="sv-SE" altLang="sv-SE" sz="3200" dirty="0" err="1"/>
              <a:t>done</a:t>
            </a:r>
            <a:r>
              <a:rPr lang="sv-SE" altLang="sv-SE" sz="3200" dirty="0"/>
              <a:t> </a:t>
            </a:r>
            <a:r>
              <a:rPr lang="sv-SE" altLang="sv-SE" sz="3200" i="1" dirty="0" err="1"/>
              <a:t>while</a:t>
            </a:r>
            <a:r>
              <a:rPr lang="sv-SE" altLang="sv-SE" sz="3200" i="1" dirty="0"/>
              <a:t> </a:t>
            </a:r>
            <a:r>
              <a:rPr lang="sv-SE" altLang="sv-SE" sz="3200" i="1" dirty="0" err="1"/>
              <a:t>concealing</a:t>
            </a:r>
            <a:r>
              <a:rPr lang="sv-SE" altLang="sv-SE" sz="3200" i="1" dirty="0"/>
              <a:t> </a:t>
            </a:r>
            <a:r>
              <a:rPr lang="sv-SE" altLang="sv-SE" sz="3200" i="1" dirty="0" err="1"/>
              <a:t>how</a:t>
            </a:r>
            <a:r>
              <a:rPr lang="sv-SE" altLang="sv-SE" sz="3200" i="1" dirty="0"/>
              <a:t> it is </a:t>
            </a:r>
            <a:r>
              <a:rPr lang="sv-SE" altLang="sv-SE" sz="3200" i="1" dirty="0" err="1"/>
              <a:t>contingent</a:t>
            </a:r>
            <a:r>
              <a:rPr lang="sv-SE" altLang="sv-SE" sz="3200" i="1" dirty="0"/>
              <a:t> on human perceptions</a:t>
            </a:r>
            <a:endParaRPr lang="sv-SE" altLang="sv-SE" sz="3200" dirty="0"/>
          </a:p>
          <a:p>
            <a:r>
              <a:rPr lang="sv-SE" altLang="sv-SE" sz="3200" dirty="0"/>
              <a:t>Modern (</a:t>
            </a:r>
            <a:r>
              <a:rPr lang="sv-SE" altLang="sv-SE" sz="3200" dirty="0" err="1"/>
              <a:t>globalized</a:t>
            </a:r>
            <a:r>
              <a:rPr lang="sv-SE" altLang="sv-SE" sz="3200" dirty="0"/>
              <a:t>) </a:t>
            </a:r>
            <a:r>
              <a:rPr lang="sv-SE" altLang="sv-SE" sz="3200" dirty="0" err="1"/>
              <a:t>technologies</a:t>
            </a:r>
            <a:r>
              <a:rPr lang="sv-SE" altLang="sv-SE" sz="3200" dirty="0"/>
              <a:t> </a:t>
            </a:r>
            <a:r>
              <a:rPr lang="sv-SE" altLang="sv-SE" sz="3200" dirty="0" err="1"/>
              <a:t>are</a:t>
            </a:r>
            <a:r>
              <a:rPr lang="sv-SE" altLang="sv-SE" sz="3200" dirty="0"/>
              <a:t> </a:t>
            </a:r>
            <a:r>
              <a:rPr lang="sv-SE" altLang="sv-SE" sz="3200" dirty="0" err="1"/>
              <a:t>contingent</a:t>
            </a:r>
            <a:r>
              <a:rPr lang="sv-SE" altLang="sv-SE" sz="3200" dirty="0"/>
              <a:t> on </a:t>
            </a:r>
            <a:r>
              <a:rPr lang="sv-SE" altLang="sv-SE" sz="3200" dirty="0" err="1"/>
              <a:t>socially</a:t>
            </a:r>
            <a:r>
              <a:rPr lang="sv-SE" altLang="sv-SE" sz="3200" dirty="0"/>
              <a:t> </a:t>
            </a:r>
            <a:r>
              <a:rPr lang="sv-SE" altLang="sv-SE" sz="3200" dirty="0" err="1"/>
              <a:t>constructed</a:t>
            </a:r>
            <a:r>
              <a:rPr lang="sv-SE" altLang="sv-SE" sz="3200" dirty="0"/>
              <a:t> </a:t>
            </a:r>
            <a:r>
              <a:rPr lang="sv-SE" altLang="sv-SE" sz="3200" dirty="0" err="1"/>
              <a:t>exchange</a:t>
            </a:r>
            <a:r>
              <a:rPr lang="sv-SE" altLang="sv-SE" sz="3200" dirty="0"/>
              <a:t> rates (</a:t>
            </a:r>
            <a:r>
              <a:rPr lang="sv-SE" altLang="sv-SE" sz="3200" dirty="0" err="1"/>
              <a:t>prices</a:t>
            </a:r>
            <a:r>
              <a:rPr lang="sv-SE" altLang="sv-SE" sz="3200" dirty="0"/>
              <a:t>)</a:t>
            </a:r>
          </a:p>
          <a:p>
            <a:r>
              <a:rPr lang="sv-SE" altLang="sv-SE" sz="3200" dirty="0"/>
              <a:t>Exchange rates (</a:t>
            </a:r>
            <a:r>
              <a:rPr lang="sv-SE" altLang="sv-SE" sz="3200" dirty="0" err="1"/>
              <a:t>prices</a:t>
            </a:r>
            <a:r>
              <a:rPr lang="sv-SE" altLang="sv-SE" sz="3200" dirty="0"/>
              <a:t>) </a:t>
            </a:r>
            <a:r>
              <a:rPr lang="sv-SE" altLang="sv-SE" sz="3200" dirty="0" err="1"/>
              <a:t>are</a:t>
            </a:r>
            <a:r>
              <a:rPr lang="sv-SE" altLang="sv-SE" sz="3200" dirty="0"/>
              <a:t> </a:t>
            </a:r>
            <a:r>
              <a:rPr lang="sv-SE" altLang="sv-SE" sz="3200" dirty="0" err="1"/>
              <a:t>contingent</a:t>
            </a:r>
            <a:r>
              <a:rPr lang="sv-SE" altLang="sv-SE" sz="3200" dirty="0"/>
              <a:t> on the perceptions and aspirations </a:t>
            </a:r>
            <a:r>
              <a:rPr lang="sv-SE" altLang="sv-SE" sz="3200" dirty="0" err="1"/>
              <a:t>of</a:t>
            </a:r>
            <a:r>
              <a:rPr lang="sv-SE" altLang="sv-SE" sz="3200" dirty="0"/>
              <a:t> market </a:t>
            </a:r>
            <a:r>
              <a:rPr lang="sv-SE" altLang="sv-SE" sz="3200" dirty="0" err="1"/>
              <a:t>actors</a:t>
            </a:r>
            <a:r>
              <a:rPr lang="sv-SE" altLang="sv-SE" sz="3200" dirty="0"/>
              <a:t> – </a:t>
            </a:r>
            <a:r>
              <a:rPr lang="sv-SE" altLang="sv-SE" sz="3200" dirty="0" err="1"/>
              <a:t>they</a:t>
            </a:r>
            <a:r>
              <a:rPr lang="sv-SE" altLang="sv-SE" sz="3200" dirty="0"/>
              <a:t> </a:t>
            </a:r>
            <a:r>
              <a:rPr lang="sv-SE" altLang="sv-SE" sz="3200" dirty="0" err="1"/>
              <a:t>thus</a:t>
            </a:r>
            <a:r>
              <a:rPr lang="sv-SE" altLang="sv-SE" sz="3200" dirty="0"/>
              <a:t> </a:t>
            </a:r>
            <a:r>
              <a:rPr lang="sv-SE" altLang="sv-SE" sz="3200" dirty="0" err="1"/>
              <a:t>represent</a:t>
            </a:r>
            <a:r>
              <a:rPr lang="sv-SE" altLang="sv-SE" sz="3200" dirty="0"/>
              <a:t> </a:t>
            </a:r>
            <a:r>
              <a:rPr lang="sv-SE" altLang="sv-SE" sz="3200" dirty="0" err="1"/>
              <a:t>magical</a:t>
            </a:r>
            <a:r>
              <a:rPr lang="sv-SE" altLang="sv-SE" sz="3200" dirty="0"/>
              <a:t> </a:t>
            </a:r>
            <a:r>
              <a:rPr lang="sv-SE" altLang="sv-SE" sz="3200" dirty="0" err="1"/>
              <a:t>conversions</a:t>
            </a:r>
            <a:r>
              <a:rPr lang="sv-SE" altLang="sv-SE" sz="3200" dirty="0"/>
              <a:t> (as in </a:t>
            </a:r>
            <a:r>
              <a:rPr lang="sv-SE" altLang="sv-SE" sz="3200" dirty="0" err="1"/>
              <a:t>alchemy</a:t>
            </a:r>
            <a:r>
              <a:rPr lang="sv-SE" altLang="sv-SE" sz="3200" dirty="0"/>
              <a:t>)</a:t>
            </a:r>
          </a:p>
          <a:p>
            <a:r>
              <a:rPr lang="sv-SE" altLang="sv-SE" sz="3200" dirty="0" err="1"/>
              <a:t>Conclusion</a:t>
            </a:r>
            <a:r>
              <a:rPr lang="sv-SE" altLang="sv-SE" sz="3200" dirty="0"/>
              <a:t>: </a:t>
            </a:r>
            <a:r>
              <a:rPr lang="sv-SE" altLang="sv-SE" sz="3200" i="1" dirty="0"/>
              <a:t>Modern </a:t>
            </a:r>
            <a:r>
              <a:rPr lang="sv-SE" altLang="sv-SE" sz="3200" i="1" dirty="0" err="1"/>
              <a:t>technologies</a:t>
            </a:r>
            <a:r>
              <a:rPr lang="sv-SE" altLang="sv-SE" sz="3200" i="1" dirty="0"/>
              <a:t> </a:t>
            </a:r>
            <a:r>
              <a:rPr lang="sv-SE" altLang="sv-SE" sz="3200" i="1" dirty="0" err="1"/>
              <a:t>are</a:t>
            </a:r>
            <a:r>
              <a:rPr lang="sv-SE" altLang="sv-SE" sz="3200" i="1" dirty="0"/>
              <a:t> </a:t>
            </a:r>
            <a:r>
              <a:rPr lang="sv-SE" altLang="sv-SE" sz="3200" i="1" dirty="0" err="1"/>
              <a:t>contingent</a:t>
            </a:r>
            <a:r>
              <a:rPr lang="sv-SE" altLang="sv-SE" sz="3200" i="1" dirty="0"/>
              <a:t> on human perceptions</a:t>
            </a:r>
          </a:p>
          <a:p>
            <a:endParaRPr lang="sv-SE" altLang="sv-SE" dirty="0"/>
          </a:p>
          <a:p>
            <a:endParaRPr lang="sv-SE" alt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99C8F98-1981-476A-AC5A-9EA5B36B21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02635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4000" dirty="0"/>
              <a:t>The Industrial Revolution as </a:t>
            </a:r>
            <a:br>
              <a:rPr lang="sv-SE" altLang="sv-SE" sz="4000" dirty="0"/>
            </a:br>
            <a:r>
              <a:rPr lang="sv-SE" altLang="sv-SE" sz="4000" dirty="0" err="1"/>
              <a:t>time</a:t>
            </a:r>
            <a:r>
              <a:rPr lang="sv-SE" altLang="sv-SE" sz="4000" dirty="0"/>
              <a:t>-space </a:t>
            </a:r>
            <a:r>
              <a:rPr lang="sv-SE" altLang="sv-SE" sz="4000" dirty="0" err="1"/>
              <a:t>appropriation</a:t>
            </a:r>
            <a:endParaRPr lang="sv-SE" altLang="sv-SE" sz="4000" dirty="0"/>
          </a:p>
        </p:txBody>
      </p:sp>
      <p:graphicFrame>
        <p:nvGraphicFramePr>
          <p:cNvPr id="19483" name="Group 27">
            <a:extLst>
              <a:ext uri="{FF2B5EF4-FFF2-40B4-BE49-F238E27FC236}">
                <a16:creationId xmlns:a16="http://schemas.microsoft.com/office/drawing/2014/main" id="{02F2A8C7-5ADB-416E-8E3F-406C296BDB9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204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Commodity</a:t>
                      </a:r>
                      <a:endParaRPr kumimoji="0" lang="sv-SE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 for £1000 in 1850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Embodied labor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Embodied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Raw cotton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11.84 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20,874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58.6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Cotton cloth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3.41 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14,233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5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1">
            <a:extLst>
              <a:ext uri="{FF2B5EF4-FFF2-40B4-BE49-F238E27FC236}">
                <a16:creationId xmlns:a16="http://schemas.microsoft.com/office/drawing/2014/main" id="{41135921-4A37-4049-8457-3DC630754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/>
              <a:t>19th-century British </a:t>
            </a:r>
            <a:r>
              <a:rPr lang="sv-SE" altLang="sv-SE" dirty="0" err="1"/>
              <a:t>appropriation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space</a:t>
            </a:r>
            <a:br>
              <a:rPr lang="sv-SE" altLang="sv-SE" dirty="0"/>
            </a:br>
            <a:endParaRPr lang="sv-SE" altLang="sv-SE" sz="2400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06617F7-C563-4A96-9EEE-0BD85DC4B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492534"/>
              </p:ext>
            </p:extLst>
          </p:nvPr>
        </p:nvGraphicFramePr>
        <p:xfrm>
          <a:off x="1981200" y="1600200"/>
          <a:ext cx="8229600" cy="367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27">
                <a:tc>
                  <a:txBody>
                    <a:bodyPr/>
                    <a:lstStyle/>
                    <a:p>
                      <a:r>
                        <a:rPr lang="sv-SE" sz="1800" dirty="0" err="1"/>
                        <a:t>Land-saving</a:t>
                      </a:r>
                      <a:r>
                        <a:rPr lang="sv-SE" sz="1800" dirty="0"/>
                        <a:t> imports and </a:t>
                      </a:r>
                      <a:r>
                        <a:rPr lang="sv-SE" sz="1800" dirty="0" err="1"/>
                        <a:t>technologies</a:t>
                      </a:r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1815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1830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1900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r>
                        <a:rPr lang="sv-SE" sz="1800" dirty="0"/>
                        <a:t>Food </a:t>
                      </a:r>
                      <a:r>
                        <a:rPr lang="sv-SE" sz="1800" dirty="0" err="1"/>
                        <a:t>energy</a:t>
                      </a:r>
                      <a:r>
                        <a:rPr lang="sv-SE" sz="1800" dirty="0"/>
                        <a:t> in sugar as </a:t>
                      </a:r>
                      <a:r>
                        <a:rPr lang="sv-SE" sz="1800" dirty="0" err="1"/>
                        <a:t>replacement</a:t>
                      </a:r>
                      <a:r>
                        <a:rPr lang="sv-SE" sz="1800" dirty="0"/>
                        <a:t> of British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dirty="0" err="1"/>
                        <a:t>crops</a:t>
                      </a:r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 m ha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6 m ha  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r>
                        <a:rPr lang="sv-SE" sz="1800" dirty="0"/>
                        <a:t>Textile fiber in </a:t>
                      </a:r>
                      <a:r>
                        <a:rPr lang="sv-SE" sz="1800" dirty="0" err="1"/>
                        <a:t>cotton</a:t>
                      </a:r>
                      <a:r>
                        <a:rPr lang="sv-SE" sz="1800" dirty="0"/>
                        <a:t> as </a:t>
                      </a:r>
                      <a:r>
                        <a:rPr lang="sv-SE" sz="1800" dirty="0" err="1"/>
                        <a:t>replacement</a:t>
                      </a:r>
                      <a:r>
                        <a:rPr lang="sv-SE" sz="1800" dirty="0"/>
                        <a:t> of British </a:t>
                      </a:r>
                      <a:r>
                        <a:rPr lang="sv-SE" sz="1800" dirty="0" err="1"/>
                        <a:t>wool</a:t>
                      </a:r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9 m ha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100 m ha 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r>
                        <a:rPr lang="sv-SE" sz="1800" dirty="0"/>
                        <a:t>Baltic</a:t>
                      </a:r>
                      <a:r>
                        <a:rPr lang="sv-SE" sz="1800" baseline="0" dirty="0"/>
                        <a:t> and American </a:t>
                      </a:r>
                      <a:r>
                        <a:rPr lang="sv-SE" sz="1800" dirty="0" err="1"/>
                        <a:t>timber</a:t>
                      </a:r>
                      <a:r>
                        <a:rPr lang="sv-SE" sz="1800" dirty="0"/>
                        <a:t> as </a:t>
                      </a:r>
                      <a:r>
                        <a:rPr lang="sv-SE" sz="1800" dirty="0" err="1"/>
                        <a:t>replacement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British </a:t>
                      </a:r>
                      <a:r>
                        <a:rPr lang="sv-SE" sz="1800" dirty="0" err="1"/>
                        <a:t>timber</a:t>
                      </a:r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0,6 m ha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5 m ha 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27">
                <a:tc>
                  <a:txBody>
                    <a:bodyPr/>
                    <a:lstStyle/>
                    <a:p>
                      <a:r>
                        <a:rPr lang="sv-SE" sz="1800" dirty="0" err="1"/>
                        <a:t>Coal</a:t>
                      </a:r>
                      <a:r>
                        <a:rPr lang="sv-SE" sz="1800" dirty="0"/>
                        <a:t> as substitution for </a:t>
                      </a:r>
                      <a:r>
                        <a:rPr lang="sv-SE" sz="1800" dirty="0" err="1"/>
                        <a:t>firewood</a:t>
                      </a:r>
                      <a:r>
                        <a:rPr lang="sv-SE" sz="1800" dirty="0"/>
                        <a:t> and </a:t>
                      </a:r>
                      <a:r>
                        <a:rPr lang="sv-SE" sz="1800" dirty="0" err="1"/>
                        <a:t>charcoal</a:t>
                      </a:r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6 m ha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84 m ha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27">
                <a:tc>
                  <a:txBody>
                    <a:bodyPr/>
                    <a:lstStyle/>
                    <a:p>
                      <a:r>
                        <a:rPr lang="sv-SE" sz="1800" dirty="0"/>
                        <a:t>Grain, </a:t>
                      </a:r>
                      <a:r>
                        <a:rPr lang="sv-SE" sz="1800" dirty="0" err="1"/>
                        <a:t>beef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coffee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tea</a:t>
                      </a:r>
                      <a:r>
                        <a:rPr lang="sv-SE" sz="1800" dirty="0"/>
                        <a:t>, </a:t>
                      </a:r>
                      <a:r>
                        <a:rPr lang="sv-SE" sz="1800" dirty="0" err="1"/>
                        <a:t>tobacco</a:t>
                      </a:r>
                      <a:r>
                        <a:rPr lang="sv-SE" sz="1800" dirty="0"/>
                        <a:t>, etc.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?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r>
                        <a:rPr lang="sv-SE" sz="1800" dirty="0"/>
                        <a:t>TOTAL (cf. land </a:t>
                      </a:r>
                      <a:r>
                        <a:rPr lang="sv-SE" sz="1800" dirty="0" err="1"/>
                        <a:t>mass</a:t>
                      </a:r>
                      <a:r>
                        <a:rPr lang="sv-SE" sz="1800" dirty="0"/>
                        <a:t> of Great Britain = 24 m ha)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195 m ha + 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8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50400-EB28-4093-9202-E4D61B54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v-SE" sz="2400" dirty="0"/>
            </a:br>
            <a:r>
              <a:rPr lang="sv-SE" dirty="0" err="1"/>
              <a:t>Technological</a:t>
            </a:r>
            <a:r>
              <a:rPr lang="sv-SE" dirty="0"/>
              <a:t> progress as 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appropriation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and space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C26AF0-7695-4DDB-9F0E-9AE2025B521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10008" y="1825625"/>
          <a:ext cx="437198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" imgW="5714286" imgH="5687219" progId="">
                  <p:embed/>
                </p:oleObj>
              </mc:Choice>
              <mc:Fallback>
                <p:oleObj name="Photo Editor-foto" r:id="rId2" imgW="5714286" imgH="5687219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C26AF0-7695-4DDB-9F0E-9AE2025B5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08" y="1825625"/>
                        <a:ext cx="4371983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69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709</Words>
  <Application>Microsoft Office PowerPoint</Application>
  <PresentationFormat>Bredbild</PresentationFormat>
  <Paragraphs>92</Paragraphs>
  <Slides>20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Photo Editor-foto</vt:lpstr>
      <vt:lpstr>The Magic of Technology:  The Machine as a Transformation of Slavery</vt:lpstr>
      <vt:lpstr>PowerPoint-presentation</vt:lpstr>
      <vt:lpstr>James Watt’s steam engine in 1788</vt:lpstr>
      <vt:lpstr>The global context of the steam engine:  cotton harvest in a slave plantation</vt:lpstr>
      <vt:lpstr>Immanuel Wallerstein:  The Modern World-System</vt:lpstr>
      <vt:lpstr>Globalized technologies as magic</vt:lpstr>
      <vt:lpstr>The Industrial Revolution as  time-space appropriation</vt:lpstr>
      <vt:lpstr>19th-century British appropriation of space </vt:lpstr>
      <vt:lpstr> Technological progress as  the appropriation of time and space</vt:lpstr>
      <vt:lpstr>Per capita net imports of biophysical resources to the EU, Japan and USA in 2007 (diagrams compiled by C. Dorninger)</vt:lpstr>
      <vt:lpstr>The global technomass relies on  physically unequal exchange</vt:lpstr>
      <vt:lpstr>’Technological progress’ and unequal exchange are  two sides of the same coin</vt:lpstr>
      <vt:lpstr>Technology as our magic:  comparing bronze and steam</vt:lpstr>
      <vt:lpstr>Technological fetishism is a product of our  dualistic thinking about nature versus society</vt:lpstr>
      <vt:lpstr>’Nature’ versus ’society’ as a modern idea (Latour 1993)</vt:lpstr>
      <vt:lpstr>The dualistic modern classification of  ’technology’ as Nature and ’economy’ as Society</vt:lpstr>
      <vt:lpstr>The unequal exchange of labour time</vt:lpstr>
      <vt:lpstr>We consume the life-energy of others</vt:lpstr>
      <vt:lpstr>Modern mobility as parasitism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of Technology:  The Machine as a Transformation of Slavery</dc:title>
  <dc:creator>I3Lapptopp</dc:creator>
  <cp:lastModifiedBy>I3Lapptopp</cp:lastModifiedBy>
  <cp:revision>28</cp:revision>
  <dcterms:created xsi:type="dcterms:W3CDTF">2023-03-25T15:03:11Z</dcterms:created>
  <dcterms:modified xsi:type="dcterms:W3CDTF">2023-03-25T18:51:40Z</dcterms:modified>
</cp:coreProperties>
</file>