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7" r:id="rId1"/>
  </p:sldMasterIdLst>
  <p:notesMasterIdLst>
    <p:notesMasterId r:id="rId35"/>
  </p:notesMasterIdLst>
  <p:sldIdLst>
    <p:sldId id="256" r:id="rId2"/>
    <p:sldId id="30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66" r:id="rId12"/>
    <p:sldId id="268" r:id="rId13"/>
    <p:sldId id="270" r:id="rId14"/>
    <p:sldId id="297" r:id="rId15"/>
    <p:sldId id="294" r:id="rId16"/>
    <p:sldId id="298" r:id="rId17"/>
    <p:sldId id="295" r:id="rId18"/>
    <p:sldId id="299" r:id="rId19"/>
    <p:sldId id="296" r:id="rId20"/>
    <p:sldId id="300" r:id="rId21"/>
    <p:sldId id="272" r:id="rId22"/>
    <p:sldId id="278" r:id="rId23"/>
    <p:sldId id="273" r:id="rId24"/>
    <p:sldId id="279" r:id="rId25"/>
    <p:sldId id="280" r:id="rId26"/>
    <p:sldId id="302" r:id="rId27"/>
    <p:sldId id="274" r:id="rId28"/>
    <p:sldId id="289" r:id="rId29"/>
    <p:sldId id="290" r:id="rId30"/>
    <p:sldId id="291" r:id="rId31"/>
    <p:sldId id="292" r:id="rId32"/>
    <p:sldId id="293" r:id="rId33"/>
    <p:sldId id="27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1"/>
    <p:restoredTop sz="94648"/>
  </p:normalViewPr>
  <p:slideViewPr>
    <p:cSldViewPr snapToGrid="0">
      <p:cViewPr varScale="1">
        <p:scale>
          <a:sx n="114" d="100"/>
          <a:sy n="114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0E07-F1B9-8F44-AB58-E218903F7162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7810-0C23-6148-9813-C3B927EABC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27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7810-0C23-6148-9813-C3B927EABCA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36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3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0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0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54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27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62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26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01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1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6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77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17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29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6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92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4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33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7DFA950-52F2-5344-AD4D-17E7E56AE4B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878C3E3-47D7-EC45-89C7-2D36986E1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50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29E5E-A37C-A778-0FD4-9B3F401AA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sv-SE" sz="5600" dirty="0"/>
              <a:t>Green </a:t>
            </a:r>
            <a:r>
              <a:rPr lang="sv-SE" sz="5600" dirty="0" err="1"/>
              <a:t>growth</a:t>
            </a:r>
            <a:r>
              <a:rPr lang="sv-SE" sz="5600" dirty="0"/>
              <a:t>, </a:t>
            </a:r>
            <a:br>
              <a:rPr lang="sv-SE" sz="5600" dirty="0"/>
            </a:br>
            <a:r>
              <a:rPr lang="sv-SE" sz="5600" dirty="0" err="1"/>
              <a:t>degrowth</a:t>
            </a:r>
            <a:r>
              <a:rPr lang="sv-SE" sz="5600" dirty="0"/>
              <a:t> &amp; </a:t>
            </a:r>
            <a:br>
              <a:rPr lang="sv-SE" sz="5600" dirty="0"/>
            </a:br>
            <a:r>
              <a:rPr lang="sv-SE" sz="5600" dirty="0"/>
              <a:t>green new deal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8F6580-8322-3F11-F2AF-FC15B1667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 fontScale="47500" lnSpcReduction="20000"/>
          </a:bodyPr>
          <a:lstStyle/>
          <a:p>
            <a:r>
              <a:rPr lang="sv-SE" dirty="0"/>
              <a:t>Rikard </a:t>
            </a:r>
            <a:r>
              <a:rPr lang="sv-SE" dirty="0" err="1"/>
              <a:t>hjorth</a:t>
            </a:r>
            <a:r>
              <a:rPr lang="sv-SE" dirty="0"/>
              <a:t> </a:t>
            </a:r>
            <a:r>
              <a:rPr lang="sv-SE" dirty="0" err="1"/>
              <a:t>warlenius</a:t>
            </a:r>
            <a:r>
              <a:rPr lang="sv-SE" dirty="0"/>
              <a:t>, </a:t>
            </a:r>
            <a:r>
              <a:rPr lang="sv-SE" dirty="0" err="1"/>
              <a:t>Associate</a:t>
            </a:r>
            <a:r>
              <a:rPr lang="sv-SE" dirty="0"/>
              <a:t> professor,</a:t>
            </a:r>
          </a:p>
          <a:p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global studies, University </a:t>
            </a:r>
            <a:r>
              <a:rPr lang="sv-SE" dirty="0" err="1"/>
              <a:t>Of</a:t>
            </a:r>
            <a:r>
              <a:rPr lang="sv-SE" dirty="0"/>
              <a:t> Gothenburg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3554A6C5-31D5-7DDB-73F9-E53C79F5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r>
              <a:rPr lang="sv-SE" sz="2000" dirty="0">
                <a:effectLst/>
                <a:ea typeface="Calibri" panose="020F0502020204030204" pitchFamily="34" charset="0"/>
              </a:rPr>
              <a:t>						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deniers/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delayers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					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green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r>
              <a:rPr lang="sv-SE" sz="2000" dirty="0">
                <a:effectLst/>
                <a:ea typeface="Calibri" panose="020F0502020204030204" pitchFamily="34" charset="0"/>
              </a:rPr>
              <a:t>				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Steady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state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economics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is not </a:t>
            </a:r>
            <a:r>
              <a:rPr lang="sv-SE" dirty="0" err="1">
                <a:ea typeface="Calibri" panose="020F0502020204030204" pitchFamily="34" charset="0"/>
              </a:rPr>
              <a:t>likely</a:t>
            </a:r>
            <a:r>
              <a:rPr lang="sv-SE" dirty="0">
                <a:ea typeface="Calibri" panose="020F0502020204030204" pitchFamily="34" charset="0"/>
              </a:rPr>
              <a:t> to fall </a:t>
            </a:r>
            <a:r>
              <a:rPr lang="sv-SE" dirty="0" err="1">
                <a:ea typeface="Calibri" panose="020F0502020204030204" pitchFamily="34" charset="0"/>
              </a:rPr>
              <a:t>within</a:t>
            </a:r>
            <a:r>
              <a:rPr lang="sv-SE" dirty="0">
                <a:ea typeface="Calibri" panose="020F0502020204030204" pitchFamily="34" charset="0"/>
              </a:rPr>
              <a:t> the </a:t>
            </a:r>
            <a:r>
              <a:rPr lang="sv-SE" dirty="0" err="1">
                <a:ea typeface="Calibri" panose="020F0502020204030204" pitchFamily="34" charset="0"/>
              </a:rPr>
              <a:t>time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frame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we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have</a:t>
            </a:r>
            <a:r>
              <a:rPr lang="sv-SE" dirty="0">
                <a:ea typeface="Calibri" panose="020F0502020204030204" pitchFamily="34" charset="0"/>
              </a:rPr>
              <a:t> 	</a:t>
            </a:r>
            <a:r>
              <a:rPr lang="sv-SE" dirty="0" err="1">
                <a:solidFill>
                  <a:schemeClr val="accent1"/>
                </a:solidFill>
                <a:ea typeface="Calibri" panose="020F0502020204030204" pitchFamily="34" charset="0"/>
              </a:rPr>
              <a:t>degrowth</a:t>
            </a:r>
            <a:r>
              <a:rPr lang="sv-SE" dirty="0">
                <a:solidFill>
                  <a:schemeClr val="accent1"/>
                </a:solidFill>
                <a:ea typeface="Calibri" panose="020F0502020204030204" pitchFamily="34" charset="0"/>
              </a:rPr>
              <a:t>/Ecoleninism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at </a:t>
            </a:r>
            <a:r>
              <a:rPr lang="sv-SE" dirty="0" err="1">
                <a:ea typeface="Calibri" panose="020F0502020204030204" pitchFamily="34" charset="0"/>
              </a:rPr>
              <a:t>our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disposal</a:t>
            </a:r>
            <a:r>
              <a:rPr lang="sv-SE" dirty="0">
                <a:ea typeface="Calibri" panose="020F0502020204030204" pitchFamily="34" charset="0"/>
              </a:rPr>
              <a:t> to </a:t>
            </a:r>
            <a:r>
              <a:rPr lang="sv-SE" dirty="0" err="1">
                <a:ea typeface="Calibri" panose="020F0502020204030204" pitchFamily="34" charset="0"/>
              </a:rPr>
              <a:t>cut</a:t>
            </a:r>
            <a:r>
              <a:rPr lang="sv-SE" sz="2000" dirty="0">
                <a:effectLst/>
                <a:ea typeface="Calibri" panose="020F0502020204030204" pitchFamily="34" charset="0"/>
              </a:rPr>
              <a:t>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sz="2000" dirty="0">
                <a:effectLst/>
                <a:ea typeface="Calibri" panose="020F0502020204030204" pitchFamily="34" charset="0"/>
              </a:rPr>
              <a:t>emissions to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avoid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disastrous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</a:t>
            </a:r>
            <a:r>
              <a:rPr lang="sv-SE" dirty="0" err="1">
                <a:ea typeface="Calibri" panose="020F0502020204030204" pitchFamily="34" charset="0"/>
              </a:rPr>
              <a:t>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07551E3-27D7-7761-6FAC-3F883FEF4078}"/>
              </a:ext>
            </a:extLst>
          </p:cNvPr>
          <p:cNvSpPr txBox="1"/>
          <p:nvPr/>
        </p:nvSpPr>
        <p:spPr>
          <a:xfrm rot="19534179">
            <a:off x="1256971" y="2822319"/>
            <a:ext cx="449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err="1">
                <a:solidFill>
                  <a:schemeClr val="accent1"/>
                </a:solidFill>
              </a:rPr>
              <a:t>One</a:t>
            </a:r>
            <a:r>
              <a:rPr lang="sv-SE" sz="6000" dirty="0">
                <a:solidFill>
                  <a:schemeClr val="accent1"/>
                </a:solidFill>
              </a:rPr>
              <a:t> must go</a:t>
            </a:r>
          </a:p>
        </p:txBody>
      </p:sp>
    </p:spTree>
    <p:extLst>
      <p:ext uri="{BB962C8B-B14F-4D97-AF65-F5344CB8AC3E}">
        <p14:creationId xmlns:p14="http://schemas.microsoft.com/office/powerpoint/2010/main" val="232608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C5D1FD-C067-4613-AFD6-B6FFA3280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C9EA0C2-E336-44E8-89FD-ED00ADB06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Electric Car">
            <a:extLst>
              <a:ext uri="{FF2B5EF4-FFF2-40B4-BE49-F238E27FC236}">
                <a16:creationId xmlns:a16="http://schemas.microsoft.com/office/drawing/2014/main" id="{BE25A4F9-5F49-2DB7-2BA1-D22ABEBFB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1754" y="1588852"/>
            <a:ext cx="3218106" cy="3218106"/>
          </a:xfrm>
          <a:prstGeom prst="rect">
            <a:avLst/>
          </a:prstGeom>
          <a:ln>
            <a:noFill/>
          </a:ln>
        </p:spPr>
      </p:pic>
      <p:sp>
        <p:nvSpPr>
          <p:cNvPr id="19" name="Freeform 9">
            <a:extLst>
              <a:ext uri="{FF2B5EF4-FFF2-40B4-BE49-F238E27FC236}">
                <a16:creationId xmlns:a16="http://schemas.microsoft.com/office/drawing/2014/main" id="{3CCF8D29-AF72-4D47-AFC0-4621AE41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F9A9C-F4EF-497E-A738-B4EFBD8F1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>
            <a:normAutofit/>
          </a:bodyPr>
          <a:lstStyle/>
          <a:p>
            <a:r>
              <a:rPr lang="sv-SE" sz="3800" dirty="0" err="1">
                <a:solidFill>
                  <a:schemeClr val="bg1"/>
                </a:solidFill>
              </a:rPr>
              <a:t>Varieties</a:t>
            </a:r>
            <a:r>
              <a:rPr lang="sv-SE" sz="3800" dirty="0">
                <a:solidFill>
                  <a:schemeClr val="bg1"/>
                </a:solidFill>
              </a:rPr>
              <a:t> </a:t>
            </a:r>
            <a:r>
              <a:rPr lang="sv-SE" sz="3800" dirty="0" err="1">
                <a:solidFill>
                  <a:schemeClr val="bg1"/>
                </a:solidFill>
              </a:rPr>
              <a:t>of</a:t>
            </a:r>
            <a:r>
              <a:rPr lang="sv-SE" sz="3800" dirty="0">
                <a:solidFill>
                  <a:schemeClr val="bg1"/>
                </a:solidFill>
              </a:rPr>
              <a:t> green </a:t>
            </a:r>
            <a:r>
              <a:rPr lang="sv-SE" sz="3800" dirty="0" err="1">
                <a:solidFill>
                  <a:schemeClr val="bg1"/>
                </a:solidFill>
              </a:rPr>
              <a:t>growth</a:t>
            </a:r>
            <a:endParaRPr lang="sv-SE" sz="38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6382697" cy="3446103"/>
          </a:xfrm>
        </p:spPr>
        <p:txBody>
          <a:bodyPr>
            <a:normAutofit/>
          </a:bodyPr>
          <a:lstStyle/>
          <a:p>
            <a:r>
              <a:rPr lang="sv-SE" sz="1800" dirty="0" err="1">
                <a:solidFill>
                  <a:schemeClr val="bg1"/>
                </a:solidFill>
              </a:rPr>
              <a:t>Spontaneous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development</a:t>
            </a:r>
            <a:r>
              <a:rPr lang="sv-SE" sz="1800" dirty="0">
                <a:solidFill>
                  <a:schemeClr val="bg1"/>
                </a:solidFill>
              </a:rPr>
              <a:t>,  ”</a:t>
            </a:r>
            <a:r>
              <a:rPr lang="sv-SE" sz="1800" dirty="0" err="1">
                <a:solidFill>
                  <a:schemeClr val="bg1"/>
                </a:solidFill>
              </a:rPr>
              <a:t>environmental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kuznetz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curve</a:t>
            </a:r>
            <a:r>
              <a:rPr lang="sv-SE" sz="1800" dirty="0">
                <a:solidFill>
                  <a:schemeClr val="bg1"/>
                </a:solidFill>
              </a:rPr>
              <a:t>”</a:t>
            </a:r>
          </a:p>
          <a:p>
            <a:r>
              <a:rPr lang="sv-SE" sz="1800" dirty="0" err="1">
                <a:solidFill>
                  <a:schemeClr val="bg1"/>
                </a:solidFill>
              </a:rPr>
              <a:t>Forced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development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through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regulation</a:t>
            </a:r>
            <a:r>
              <a:rPr lang="sv-SE" sz="1800" dirty="0">
                <a:solidFill>
                  <a:schemeClr val="bg1"/>
                </a:solidFill>
              </a:rPr>
              <a:t>, </a:t>
            </a:r>
            <a:r>
              <a:rPr lang="sv-SE" sz="1800" dirty="0" err="1">
                <a:solidFill>
                  <a:schemeClr val="bg1"/>
                </a:solidFill>
              </a:rPr>
              <a:t>mobilizations</a:t>
            </a:r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three</a:t>
            </a:r>
            <a:r>
              <a:rPr lang="sv-SE" dirty="0"/>
              <a:t> discourses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536382" cy="3311189"/>
          </a:xfrm>
        </p:spPr>
        <p:txBody>
          <a:bodyPr anchor="t"/>
          <a:lstStyle/>
          <a:p>
            <a:r>
              <a:rPr lang="sv-SE" dirty="0"/>
              <a:t>Green </a:t>
            </a:r>
            <a:r>
              <a:rPr lang="sv-SE" dirty="0" err="1"/>
              <a:t>growth</a:t>
            </a:r>
            <a:endParaRPr lang="sv-SE" dirty="0"/>
          </a:p>
          <a:p>
            <a:r>
              <a:rPr lang="sv-SE" dirty="0" err="1"/>
              <a:t>degrowth</a:t>
            </a:r>
            <a:endParaRPr lang="sv-SE" dirty="0"/>
          </a:p>
          <a:p>
            <a:r>
              <a:rPr lang="sv-SE" dirty="0"/>
              <a:t>Green new deal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38745B-F445-FAA2-49F6-DD30997E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49" y="2063396"/>
            <a:ext cx="5407479" cy="25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three</a:t>
            </a:r>
            <a:r>
              <a:rPr lang="sv-SE" dirty="0"/>
              <a:t> discourses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dirty="0"/>
              <a:t>Green </a:t>
            </a:r>
            <a:r>
              <a:rPr lang="sv-SE" dirty="0" err="1"/>
              <a:t>growth</a:t>
            </a:r>
            <a:endParaRPr lang="sv-SE" dirty="0"/>
          </a:p>
          <a:p>
            <a:r>
              <a:rPr lang="sv-SE" dirty="0" err="1"/>
              <a:t>degrowth</a:t>
            </a:r>
            <a:endParaRPr lang="sv-SE" dirty="0"/>
          </a:p>
          <a:p>
            <a:r>
              <a:rPr lang="sv-SE" dirty="0"/>
              <a:t>Green new deal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909669A-A548-5D9A-F07D-FE06674A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2063396"/>
            <a:ext cx="5358282" cy="35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What’s</a:t>
            </a:r>
            <a:r>
              <a:rPr lang="sv-SE" dirty="0"/>
              <a:t> The </a:t>
            </a:r>
            <a:r>
              <a:rPr lang="sv-SE" dirty="0" err="1"/>
              <a:t>root</a:t>
            </a:r>
            <a:r>
              <a:rPr lang="sv-SE" dirty="0"/>
              <a:t> cause?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dirty="0"/>
              <a:t>Market </a:t>
            </a:r>
            <a:r>
              <a:rPr lang="sv-SE" dirty="0" err="1"/>
              <a:t>failures</a:t>
            </a:r>
            <a:r>
              <a:rPr lang="sv-SE" dirty="0"/>
              <a:t>!☞</a:t>
            </a:r>
            <a:r>
              <a:rPr lang="sv-SE" dirty="0">
                <a:solidFill>
                  <a:schemeClr val="accent1"/>
                </a:solidFill>
              </a:rPr>
              <a:t>Green </a:t>
            </a:r>
            <a:r>
              <a:rPr lang="sv-SE" dirty="0" err="1">
                <a:solidFill>
                  <a:schemeClr val="accent1"/>
                </a:solidFill>
              </a:rPr>
              <a:t>growth</a:t>
            </a:r>
            <a:endParaRPr lang="sv-SE" dirty="0">
              <a:solidFill>
                <a:schemeClr val="accent1"/>
              </a:solidFill>
            </a:endParaRPr>
          </a:p>
          <a:p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! ☞ </a:t>
            </a:r>
            <a:r>
              <a:rPr lang="sv-SE" dirty="0" err="1">
                <a:solidFill>
                  <a:schemeClr val="accent1"/>
                </a:solidFill>
              </a:rPr>
              <a:t>degrowth</a:t>
            </a:r>
            <a:endParaRPr lang="sv-SE" dirty="0">
              <a:solidFill>
                <a:schemeClr val="accent1"/>
              </a:solidFill>
            </a:endParaRPr>
          </a:p>
          <a:p>
            <a:r>
              <a:rPr lang="sv-SE" dirty="0" err="1"/>
              <a:t>Capitalism</a:t>
            </a:r>
            <a:r>
              <a:rPr lang="sv-SE" dirty="0"/>
              <a:t>! ☞ </a:t>
            </a:r>
            <a:r>
              <a:rPr lang="sv-SE" dirty="0">
                <a:solidFill>
                  <a:schemeClr val="accent1"/>
                </a:solidFill>
              </a:rPr>
              <a:t>Green new deal</a:t>
            </a:r>
          </a:p>
        </p:txBody>
      </p:sp>
    </p:spTree>
    <p:extLst>
      <p:ext uri="{BB962C8B-B14F-4D97-AF65-F5344CB8AC3E}">
        <p14:creationId xmlns:p14="http://schemas.microsoft.com/office/powerpoint/2010/main" val="270707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Green growth</a:t>
            </a:r>
          </a:p>
        </p:txBody>
      </p:sp>
      <p:pic>
        <p:nvPicPr>
          <p:cNvPr id="5" name="Picture 4" descr="Seedling growing on a tree trunk">
            <a:extLst>
              <a:ext uri="{FF2B5EF4-FFF2-40B4-BE49-F238E27FC236}">
                <a16:creationId xmlns:a16="http://schemas.microsoft.com/office/drawing/2014/main" id="{C58B9ADF-C192-B40D-405B-AD80C7EA0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4" r="23957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548440-4009-19A7-4ACD-5E6A5739CF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u="sng" dirty="0" err="1"/>
              <a:t>Core</a:t>
            </a:r>
            <a:r>
              <a:rPr lang="sv-SE" u="sng" dirty="0"/>
              <a:t> </a:t>
            </a:r>
            <a:r>
              <a:rPr lang="sv-SE" u="sng" dirty="0" err="1"/>
              <a:t>ideas</a:t>
            </a:r>
            <a:r>
              <a:rPr lang="sv-SE" u="sng" dirty="0"/>
              <a:t>:</a:t>
            </a:r>
          </a:p>
          <a:p>
            <a:r>
              <a:rPr lang="sv-SE" dirty="0"/>
              <a:t>The system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fixed</a:t>
            </a:r>
            <a:endParaRPr lang="sv-SE" dirty="0"/>
          </a:p>
          <a:p>
            <a:r>
              <a:rPr lang="sv-SE" dirty="0" err="1"/>
              <a:t>Free</a:t>
            </a:r>
            <a:r>
              <a:rPr lang="sv-SE" dirty="0"/>
              <a:t> markets &amp; </a:t>
            </a:r>
            <a:r>
              <a:rPr lang="sv-SE" dirty="0" err="1"/>
              <a:t>technical</a:t>
            </a:r>
            <a:r>
              <a:rPr lang="sv-SE" dirty="0"/>
              <a:t> innovation</a:t>
            </a:r>
          </a:p>
          <a:p>
            <a:r>
              <a:rPr lang="sv-SE" dirty="0" err="1"/>
              <a:t>Internalize</a:t>
            </a:r>
            <a:r>
              <a:rPr lang="sv-SE" dirty="0"/>
              <a:t> </a:t>
            </a:r>
            <a:r>
              <a:rPr lang="sv-SE" dirty="0" err="1"/>
              <a:t>externalities</a:t>
            </a:r>
            <a:endParaRPr lang="sv-SE" dirty="0"/>
          </a:p>
          <a:p>
            <a:r>
              <a:rPr lang="sv-SE" dirty="0" err="1"/>
              <a:t>DEcoupling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80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Green growth</a:t>
            </a:r>
          </a:p>
        </p:txBody>
      </p:sp>
      <p:pic>
        <p:nvPicPr>
          <p:cNvPr id="5" name="Picture 4" descr="Seedling growing on a tree trunk">
            <a:extLst>
              <a:ext uri="{FF2B5EF4-FFF2-40B4-BE49-F238E27FC236}">
                <a16:creationId xmlns:a16="http://schemas.microsoft.com/office/drawing/2014/main" id="{C58B9ADF-C192-B40D-405B-AD80C7EA0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4" r="23957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548440-4009-19A7-4ACD-5E6A5739CF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u="sng" dirty="0" err="1"/>
              <a:t>History</a:t>
            </a:r>
            <a:r>
              <a:rPr lang="sv-SE" u="sng" dirty="0"/>
              <a:t> </a:t>
            </a:r>
            <a:r>
              <a:rPr lang="sv-SE" u="sng" dirty="0" err="1"/>
              <a:t>of</a:t>
            </a:r>
            <a:r>
              <a:rPr lang="sv-SE" u="sng" dirty="0"/>
              <a:t> </a:t>
            </a:r>
            <a:r>
              <a:rPr lang="sv-SE" u="sng" dirty="0" err="1"/>
              <a:t>ideas</a:t>
            </a:r>
            <a:r>
              <a:rPr lang="sv-SE" u="sng" dirty="0"/>
              <a:t>:</a:t>
            </a:r>
          </a:p>
          <a:p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economics</a:t>
            </a:r>
            <a:endParaRPr lang="sv-SE" dirty="0"/>
          </a:p>
          <a:p>
            <a:r>
              <a:rPr lang="sv-SE" dirty="0" err="1"/>
              <a:t>Ecological</a:t>
            </a:r>
            <a:r>
              <a:rPr lang="sv-SE" dirty="0"/>
              <a:t> </a:t>
            </a:r>
            <a:r>
              <a:rPr lang="sv-SE" dirty="0" err="1"/>
              <a:t>modernization</a:t>
            </a:r>
            <a:endParaRPr lang="sv-SE" dirty="0"/>
          </a:p>
          <a:p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  <a:p>
            <a:r>
              <a:rPr lang="sv-SE" dirty="0"/>
              <a:t>Green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theory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53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degrowth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2F707E-BF26-E400-5AE9-E2F97F71C1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u="sng" dirty="0" err="1"/>
              <a:t>Core</a:t>
            </a:r>
            <a:r>
              <a:rPr lang="sv-SE" u="sng" dirty="0"/>
              <a:t> </a:t>
            </a:r>
            <a:r>
              <a:rPr lang="sv-SE" u="sng" dirty="0" err="1"/>
              <a:t>ideas</a:t>
            </a:r>
            <a:endParaRPr lang="sv-SE" u="sng" dirty="0"/>
          </a:p>
          <a:p>
            <a:r>
              <a:rPr lang="sv-SE" dirty="0"/>
              <a:t>GDP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in material </a:t>
            </a:r>
            <a:r>
              <a:rPr lang="sv-SE" dirty="0" err="1"/>
              <a:t>throughput</a:t>
            </a:r>
            <a:r>
              <a:rPr lang="sv-SE" dirty="0"/>
              <a:t> </a:t>
            </a:r>
          </a:p>
          <a:p>
            <a:r>
              <a:rPr lang="sv-SE" dirty="0" err="1"/>
              <a:t>decoupling</a:t>
            </a:r>
            <a:r>
              <a:rPr lang="sv-SE" dirty="0"/>
              <a:t> pessimists</a:t>
            </a:r>
          </a:p>
          <a:p>
            <a:r>
              <a:rPr lang="sv-SE" dirty="0"/>
              <a:t>Positive vision</a:t>
            </a:r>
          </a:p>
        </p:txBody>
      </p:sp>
      <p:pic>
        <p:nvPicPr>
          <p:cNvPr id="30" name="Picture 7" descr="Green plants and mosses">
            <a:extLst>
              <a:ext uri="{FF2B5EF4-FFF2-40B4-BE49-F238E27FC236}">
                <a16:creationId xmlns:a16="http://schemas.microsoft.com/office/drawing/2014/main" id="{5B5CDA99-BEA4-57A6-9B82-8E1B26F2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9" r="18862" b="-1"/>
          <a:stretch/>
        </p:blipFill>
        <p:spPr>
          <a:xfrm rot="21600000"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0269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degrowth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2F707E-BF26-E400-5AE9-E2F97F71C1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u="sng" dirty="0" err="1"/>
              <a:t>History</a:t>
            </a:r>
            <a:r>
              <a:rPr lang="sv-SE" u="sng" dirty="0"/>
              <a:t> </a:t>
            </a:r>
            <a:r>
              <a:rPr lang="sv-SE" u="sng" dirty="0" err="1"/>
              <a:t>of</a:t>
            </a:r>
            <a:r>
              <a:rPr lang="sv-SE" u="sng" dirty="0"/>
              <a:t> </a:t>
            </a:r>
            <a:r>
              <a:rPr lang="sv-SE" u="sng" dirty="0" err="1"/>
              <a:t>ideas</a:t>
            </a:r>
            <a:endParaRPr lang="sv-SE" u="sng" dirty="0"/>
          </a:p>
          <a:p>
            <a:r>
              <a:rPr lang="sv-SE" dirty="0"/>
              <a:t>Transatlantic </a:t>
            </a:r>
            <a:r>
              <a:rPr lang="sv-SE" dirty="0" err="1"/>
              <a:t>school</a:t>
            </a:r>
            <a:endParaRPr lang="sv-SE" dirty="0"/>
          </a:p>
          <a:p>
            <a:pPr lvl="1"/>
            <a:r>
              <a:rPr lang="sv-SE" dirty="0"/>
              <a:t>Limits to </a:t>
            </a:r>
            <a:r>
              <a:rPr lang="sv-SE" dirty="0" err="1"/>
              <a:t>growth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Steady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economics</a:t>
            </a:r>
            <a:endParaRPr lang="sv-SE" dirty="0"/>
          </a:p>
          <a:p>
            <a:pPr lvl="1"/>
            <a:r>
              <a:rPr lang="sv-SE" dirty="0"/>
              <a:t>T. Jackson &amp; K. </a:t>
            </a:r>
            <a:r>
              <a:rPr lang="sv-SE" dirty="0" err="1"/>
              <a:t>Raworth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[</a:t>
            </a:r>
            <a:r>
              <a:rPr lang="sv-SE" dirty="0" err="1">
                <a:solidFill>
                  <a:schemeClr val="accent1"/>
                </a:solidFill>
              </a:rPr>
              <a:t>malthusianism</a:t>
            </a:r>
            <a:r>
              <a:rPr lang="sv-SE" dirty="0"/>
              <a:t>]</a:t>
            </a:r>
          </a:p>
          <a:p>
            <a:r>
              <a:rPr lang="sv-SE" dirty="0" err="1"/>
              <a:t>Mediterranean</a:t>
            </a:r>
            <a:r>
              <a:rPr lang="sv-SE" dirty="0"/>
              <a:t> </a:t>
            </a:r>
            <a:r>
              <a:rPr lang="sv-SE" dirty="0" err="1"/>
              <a:t>school</a:t>
            </a:r>
            <a:endParaRPr lang="sv-SE" dirty="0"/>
          </a:p>
          <a:p>
            <a:pPr lvl="1"/>
            <a:r>
              <a:rPr lang="sv-SE" dirty="0" err="1"/>
              <a:t>French</a:t>
            </a:r>
            <a:r>
              <a:rPr lang="sv-SE" dirty="0"/>
              <a:t>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ecology</a:t>
            </a:r>
            <a:endParaRPr lang="sv-SE" dirty="0"/>
          </a:p>
          <a:p>
            <a:pPr lvl="1"/>
            <a:r>
              <a:rPr lang="sv-SE" dirty="0" err="1"/>
              <a:t>Degrowth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" name="Picture 7" descr="Green plants and mosses">
            <a:extLst>
              <a:ext uri="{FF2B5EF4-FFF2-40B4-BE49-F238E27FC236}">
                <a16:creationId xmlns:a16="http://schemas.microsoft.com/office/drawing/2014/main" id="{5B5CDA99-BEA4-57A6-9B82-8E1B26F2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9" r="18862" b="-1"/>
          <a:stretch/>
        </p:blipFill>
        <p:spPr>
          <a:xfrm rot="21600000"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3259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Green new deal</a:t>
            </a:r>
            <a:endParaRPr lang="en-US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548440-4009-19A7-4ACD-5E6A5739CF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5821424" cy="32887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u="sng" dirty="0" err="1"/>
              <a:t>Core</a:t>
            </a:r>
            <a:r>
              <a:rPr lang="sv-SE" u="sng" dirty="0"/>
              <a:t> </a:t>
            </a:r>
            <a:r>
              <a:rPr lang="sv-SE" u="sng" dirty="0" err="1"/>
              <a:t>ideas</a:t>
            </a:r>
            <a:endParaRPr lang="sv-SE" u="sng" dirty="0"/>
          </a:p>
          <a:p>
            <a:r>
              <a:rPr lang="sv-SE" dirty="0" err="1"/>
              <a:t>Capitalism</a:t>
            </a:r>
            <a:r>
              <a:rPr lang="sv-SE" dirty="0"/>
              <a:t> is </a:t>
            </a:r>
            <a:r>
              <a:rPr lang="sv-SE" dirty="0" err="1"/>
              <a:t>crisis-prone</a:t>
            </a:r>
            <a:r>
              <a:rPr lang="sv-SE" dirty="0"/>
              <a:t> </a:t>
            </a:r>
          </a:p>
          <a:p>
            <a:r>
              <a:rPr lang="sv-SE" dirty="0"/>
              <a:t>State intervention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stabilize</a:t>
            </a:r>
            <a:r>
              <a:rPr lang="sv-SE" dirty="0"/>
              <a:t> it</a:t>
            </a:r>
          </a:p>
          <a:p>
            <a:r>
              <a:rPr lang="sv-SE" dirty="0" err="1"/>
              <a:t>Against</a:t>
            </a:r>
            <a:r>
              <a:rPr lang="sv-SE" dirty="0"/>
              <a:t> neoliberal </a:t>
            </a:r>
            <a:r>
              <a:rPr lang="sv-SE" dirty="0" err="1"/>
              <a:t>austerity</a:t>
            </a:r>
            <a:r>
              <a:rPr lang="sv-SE" dirty="0"/>
              <a:t> </a:t>
            </a:r>
          </a:p>
          <a:p>
            <a:r>
              <a:rPr lang="sv-SE" dirty="0"/>
              <a:t>Green Welfare </a:t>
            </a:r>
            <a:r>
              <a:rPr lang="sv-SE" dirty="0" err="1"/>
              <a:t>state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icture 7" descr="Close up of circuit board">
            <a:extLst>
              <a:ext uri="{FF2B5EF4-FFF2-40B4-BE49-F238E27FC236}">
                <a16:creationId xmlns:a16="http://schemas.microsoft.com/office/drawing/2014/main" id="{4199B339-FEBA-81AC-8D7F-EFB52140E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1" r="31404" b="-1"/>
          <a:stretch/>
        </p:blipFill>
        <p:spPr>
          <a:xfrm>
            <a:off x="6964424" y="10"/>
            <a:ext cx="44401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4689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29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Green new deal</a:t>
            </a:r>
            <a:endParaRPr lang="en-US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548440-4009-19A7-4ACD-5E6A5739CF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5821424" cy="32887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u="sng" dirty="0" err="1"/>
              <a:t>History</a:t>
            </a:r>
            <a:r>
              <a:rPr lang="sv-SE" u="sng" dirty="0"/>
              <a:t> </a:t>
            </a:r>
            <a:r>
              <a:rPr lang="sv-SE" u="sng" dirty="0" err="1"/>
              <a:t>of</a:t>
            </a:r>
            <a:r>
              <a:rPr lang="sv-SE" u="sng" dirty="0"/>
              <a:t> </a:t>
            </a:r>
            <a:r>
              <a:rPr lang="sv-SE" u="sng" dirty="0" err="1"/>
              <a:t>ideas</a:t>
            </a:r>
            <a:endParaRPr lang="sv-SE" u="sng" dirty="0"/>
          </a:p>
          <a:p>
            <a:r>
              <a:rPr lang="sv-SE" dirty="0"/>
              <a:t>New deal, folkhemmet</a:t>
            </a:r>
          </a:p>
          <a:p>
            <a:r>
              <a:rPr lang="sv-SE" dirty="0"/>
              <a:t>Keynesianism</a:t>
            </a:r>
          </a:p>
          <a:p>
            <a:r>
              <a:rPr lang="sv-SE" dirty="0"/>
              <a:t>Gröna folkhemmet</a:t>
            </a:r>
          </a:p>
          <a:p>
            <a:r>
              <a:rPr lang="sv-SE" dirty="0"/>
              <a:t>Green new deal 1.0 &amp; 2.o</a:t>
            </a:r>
          </a:p>
        </p:txBody>
      </p:sp>
      <p:pic>
        <p:nvPicPr>
          <p:cNvPr id="8" name="Picture 7" descr="Close up of circuit board">
            <a:extLst>
              <a:ext uri="{FF2B5EF4-FFF2-40B4-BE49-F238E27FC236}">
                <a16:creationId xmlns:a16="http://schemas.microsoft.com/office/drawing/2014/main" id="{4199B339-FEBA-81AC-8D7F-EFB52140E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1" r="31404" b="-1"/>
          <a:stretch/>
        </p:blipFill>
        <p:spPr>
          <a:xfrm>
            <a:off x="6964424" y="10"/>
            <a:ext cx="44401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8574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>
            <a:normAutofit/>
          </a:bodyPr>
          <a:lstStyle/>
          <a:p>
            <a:r>
              <a:rPr lang="sv-SE" dirty="0" err="1"/>
              <a:t>growth</a:t>
            </a:r>
            <a:endParaRPr lang="sv-SE" dirty="0"/>
          </a:p>
        </p:txBody>
      </p:sp>
      <p:pic>
        <p:nvPicPr>
          <p:cNvPr id="13" name="Picture 4" descr="Unga anläggningar i morgon ljuset">
            <a:extLst>
              <a:ext uri="{FF2B5EF4-FFF2-40B4-BE49-F238E27FC236}">
                <a16:creationId xmlns:a16="http://schemas.microsoft.com/office/drawing/2014/main" id="{D69A163B-755B-CE36-D806-58434EAE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4" r="15693" b="-1"/>
          <a:stretch/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 anchor="t">
            <a:normAutofit/>
          </a:bodyPr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inability</a:t>
            </a:r>
            <a:r>
              <a:rPr lang="sv-SE" dirty="0"/>
              <a:t> to understand </a:t>
            </a:r>
            <a:r>
              <a:rPr lang="sv-SE" dirty="0" err="1"/>
              <a:t>exponential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D9246E-4148-15DB-37AD-15FBD190D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05" y="2589166"/>
            <a:ext cx="2914702" cy="25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>
            <a:normAutofit/>
          </a:bodyPr>
          <a:lstStyle/>
          <a:p>
            <a:r>
              <a:rPr lang="sv-SE" dirty="0" err="1"/>
              <a:t>growth</a:t>
            </a:r>
            <a:endParaRPr lang="sv-SE" dirty="0"/>
          </a:p>
        </p:txBody>
      </p:sp>
      <p:pic>
        <p:nvPicPr>
          <p:cNvPr id="13" name="Picture 4" descr="Unga anläggningar i morgon ljuset">
            <a:extLst>
              <a:ext uri="{FF2B5EF4-FFF2-40B4-BE49-F238E27FC236}">
                <a16:creationId xmlns:a16="http://schemas.microsoft.com/office/drawing/2014/main" id="{D69A163B-755B-CE36-D806-58434EAE3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4" r="15693" b="-1"/>
          <a:stretch/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 anchor="t">
            <a:normAutofit/>
          </a:bodyPr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inability</a:t>
            </a:r>
            <a:r>
              <a:rPr lang="sv-SE" dirty="0"/>
              <a:t> to understand </a:t>
            </a:r>
            <a:r>
              <a:rPr lang="sv-SE" dirty="0" err="1"/>
              <a:t>exponential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</a:t>
            </a:r>
          </a:p>
          <a:p>
            <a:r>
              <a:rPr lang="sv-SE" dirty="0"/>
              <a:t>The </a:t>
            </a:r>
            <a:r>
              <a:rPr lang="sv-SE" dirty="0" err="1"/>
              <a:t>great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acceleration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FF6C3B1-2877-CA7C-BD15-73DCF9691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628" y="2650803"/>
            <a:ext cx="3199055" cy="35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D1315441-A8EA-460A-81D8-41D7FAAE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3" name="Freeform 11">
            <a:extLst>
              <a:ext uri="{FF2B5EF4-FFF2-40B4-BE49-F238E27FC236}">
                <a16:creationId xmlns:a16="http://schemas.microsoft.com/office/drawing/2014/main" id="{743D5B12-1BF6-474A-BD79-9D4C6E243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id="{97C66B4F-072A-4BD7-8F80-F44CEB0A6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id="{C8B59C54-4F68-43F8-B19C-3DB918211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E369FE83-E554-4534-8CC0-6839EF618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1" name="5-Point Star 24">
            <a:extLst>
              <a:ext uri="{FF2B5EF4-FFF2-40B4-BE49-F238E27FC236}">
                <a16:creationId xmlns:a16="http://schemas.microsoft.com/office/drawing/2014/main" id="{60B26554-3B75-4A38-BDF0-7D9A691B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decoupling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46CE47D-4216-C8EC-BDD7-C6CE30FBDF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rot="21420000">
            <a:off x="6437841" y="941399"/>
            <a:ext cx="4208217" cy="26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/>
              <a:t>decoupling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D1D7B0-16E1-50B6-A292-B0A5D95DCA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AF947B8-BE98-F263-2615-F7230ED87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63396"/>
            <a:ext cx="4215809" cy="33102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97D2D96-FC36-F5EE-DC70-6AF384B4B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629" y="2062490"/>
            <a:ext cx="4112924" cy="33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43A929-C164-D93C-89CB-0338AB8E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685800"/>
            <a:ext cx="4526328" cy="1151965"/>
          </a:xfrm>
        </p:spPr>
        <p:txBody>
          <a:bodyPr>
            <a:normAutofit/>
          </a:bodyPr>
          <a:lstStyle/>
          <a:p>
            <a:r>
              <a:rPr lang="sv-SE" dirty="0" err="1"/>
              <a:t>decoupling</a:t>
            </a:r>
            <a:endParaRPr lang="sv-SE" dirty="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47B7F25B-8CD4-454A-AE93-56B736988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EB097CD-9F41-D897-8B44-8CC4765F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69" y="689358"/>
            <a:ext cx="5007142" cy="4219634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9317E-688D-4E1D-3F50-B207A9F806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1610" y="2071048"/>
            <a:ext cx="4531072" cy="28379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degrowth</a:t>
            </a:r>
            <a:r>
              <a:rPr lang="sv-SE" dirty="0"/>
              <a:t> is </a:t>
            </a:r>
            <a:r>
              <a:rPr lang="sv-SE" dirty="0" err="1"/>
              <a:t>needed</a:t>
            </a:r>
            <a:r>
              <a:rPr lang="sv-SE" dirty="0"/>
              <a:t> to </a:t>
            </a:r>
            <a:r>
              <a:rPr lang="sv-SE" dirty="0" err="1"/>
              <a:t>reach</a:t>
            </a:r>
            <a:r>
              <a:rPr lang="sv-SE" dirty="0"/>
              <a:t> the emission </a:t>
            </a:r>
            <a:r>
              <a:rPr lang="sv-SE" dirty="0" err="1"/>
              <a:t>targets</a:t>
            </a:r>
            <a:r>
              <a:rPr lang="sv-SE" dirty="0"/>
              <a:t> under pessimist </a:t>
            </a:r>
            <a:r>
              <a:rPr lang="sv-SE" dirty="0" err="1"/>
              <a:t>assumptions</a:t>
            </a:r>
            <a:r>
              <a:rPr lang="sv-SE" dirty="0"/>
              <a:t> on </a:t>
            </a:r>
            <a:r>
              <a:rPr lang="sv-SE" dirty="0" err="1"/>
              <a:t>degrowth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064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sv-SE" sz="3800" dirty="0" err="1"/>
              <a:t>economic</a:t>
            </a:r>
            <a:r>
              <a:rPr lang="sv-SE" sz="3800" dirty="0"/>
              <a:t> </a:t>
            </a:r>
            <a:r>
              <a:rPr lang="sv-SE" sz="3800" dirty="0" err="1"/>
              <a:t>growth</a:t>
            </a:r>
            <a:r>
              <a:rPr lang="sv-SE" sz="3800" dirty="0"/>
              <a:t> </a:t>
            </a:r>
            <a:br>
              <a:rPr lang="sv-SE" sz="3800" dirty="0"/>
            </a:br>
            <a:r>
              <a:rPr lang="sv-SE" sz="3800" dirty="0"/>
              <a:t>and </a:t>
            </a:r>
            <a:r>
              <a:rPr lang="sv-SE" sz="3800" dirty="0" err="1"/>
              <a:t>technology</a:t>
            </a:r>
            <a:endParaRPr lang="sv-SE" sz="3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500"/>
              <a:t>GDP = </a:t>
            </a:r>
            <a:r>
              <a:rPr lang="sv-SE" sz="1500" err="1"/>
              <a:t>consumption</a:t>
            </a:r>
            <a:r>
              <a:rPr lang="sv-SE" sz="1500"/>
              <a:t> + </a:t>
            </a:r>
            <a:r>
              <a:rPr lang="sv-SE" sz="1500" err="1"/>
              <a:t>investments</a:t>
            </a:r>
            <a:r>
              <a:rPr lang="sv-SE" sz="1500"/>
              <a:t> + public </a:t>
            </a:r>
            <a:r>
              <a:rPr lang="sv-SE" sz="1500" err="1"/>
              <a:t>sector</a:t>
            </a:r>
            <a:r>
              <a:rPr lang="sv-SE" sz="1500"/>
              <a:t> + (export – import)</a:t>
            </a:r>
            <a:endParaRPr lang="sv-SE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sv-SE" sz="1500" err="1"/>
              <a:t>What</a:t>
            </a:r>
            <a:r>
              <a:rPr lang="sv-SE" sz="1500"/>
              <a:t> </a:t>
            </a:r>
            <a:r>
              <a:rPr lang="sv-SE" sz="1500" err="1"/>
              <a:t>creates</a:t>
            </a:r>
            <a:r>
              <a:rPr lang="sv-SE" sz="1500"/>
              <a:t> </a:t>
            </a:r>
            <a:r>
              <a:rPr lang="sv-SE" sz="1500" err="1"/>
              <a:t>growth</a:t>
            </a:r>
            <a:r>
              <a:rPr lang="sv-SE" sz="1500"/>
              <a:t>?</a:t>
            </a:r>
          </a:p>
          <a:p>
            <a:pPr lvl="1">
              <a:lnSpc>
                <a:spcPct val="110000"/>
              </a:lnSpc>
            </a:pPr>
            <a:r>
              <a:rPr lang="sv-SE" sz="1500" err="1"/>
              <a:t>More</a:t>
            </a:r>
            <a:r>
              <a:rPr lang="sv-SE" sz="1500"/>
              <a:t> </a:t>
            </a:r>
            <a:r>
              <a:rPr lang="sv-SE" sz="1500" err="1"/>
              <a:t>production</a:t>
            </a:r>
            <a:r>
              <a:rPr lang="sv-SE" sz="1500"/>
              <a:t> (</a:t>
            </a:r>
            <a:r>
              <a:rPr lang="sv-SE" sz="1500" err="1"/>
              <a:t>e.g</a:t>
            </a:r>
            <a:r>
              <a:rPr lang="sv-SE" sz="1500"/>
              <a:t>. </a:t>
            </a:r>
            <a:r>
              <a:rPr lang="sv-SE" sz="1500" err="1"/>
              <a:t>more</a:t>
            </a:r>
            <a:r>
              <a:rPr lang="sv-SE" sz="1500"/>
              <a:t> </a:t>
            </a:r>
            <a:r>
              <a:rPr lang="sv-SE" sz="1500" err="1"/>
              <a:t>labour</a:t>
            </a:r>
            <a:r>
              <a:rPr lang="sv-SE" sz="1500"/>
              <a:t>, </a:t>
            </a:r>
            <a:r>
              <a:rPr lang="sv-SE" sz="1500" err="1"/>
              <a:t>capital</a:t>
            </a:r>
            <a:r>
              <a:rPr lang="sv-SE" sz="1500"/>
              <a:t>, </a:t>
            </a:r>
            <a:r>
              <a:rPr lang="sv-SE" sz="1500" err="1"/>
              <a:t>resources</a:t>
            </a:r>
            <a:r>
              <a:rPr lang="sv-SE" sz="1500"/>
              <a:t>)</a:t>
            </a:r>
          </a:p>
          <a:p>
            <a:pPr lvl="1">
              <a:lnSpc>
                <a:spcPct val="110000"/>
              </a:lnSpc>
            </a:pPr>
            <a:r>
              <a:rPr lang="sv-SE" sz="1500" err="1"/>
              <a:t>Productivity</a:t>
            </a:r>
            <a:r>
              <a:rPr lang="sv-SE" sz="1500"/>
              <a:t> </a:t>
            </a:r>
            <a:r>
              <a:rPr lang="sv-SE" sz="1500" err="1"/>
              <a:t>increases</a:t>
            </a:r>
            <a:r>
              <a:rPr lang="sv-SE" sz="1500"/>
              <a:t> (</a:t>
            </a:r>
            <a:r>
              <a:rPr lang="sv-SE" sz="1500" err="1"/>
              <a:t>more</a:t>
            </a:r>
            <a:r>
              <a:rPr lang="sv-SE" sz="1500"/>
              <a:t> </a:t>
            </a:r>
            <a:r>
              <a:rPr lang="sv-SE" sz="1500" err="1"/>
              <a:t>production</a:t>
            </a:r>
            <a:r>
              <a:rPr lang="sv-SE" sz="1500"/>
              <a:t> per </a:t>
            </a:r>
            <a:r>
              <a:rPr lang="sv-SE" sz="1500" err="1"/>
              <a:t>unit</a:t>
            </a:r>
            <a:r>
              <a:rPr lang="sv-SE" sz="1500"/>
              <a:t> </a:t>
            </a:r>
            <a:r>
              <a:rPr lang="sv-SE" sz="1500" err="1"/>
              <a:t>of</a:t>
            </a:r>
            <a:r>
              <a:rPr lang="sv-SE" sz="1500"/>
              <a:t> </a:t>
            </a:r>
            <a:r>
              <a:rPr lang="sv-SE" sz="1500" err="1"/>
              <a:t>labour</a:t>
            </a:r>
            <a:r>
              <a:rPr lang="sv-SE" sz="1500"/>
              <a:t>) </a:t>
            </a:r>
            <a:br>
              <a:rPr lang="sv-SE" sz="1500"/>
            </a:br>
            <a:r>
              <a:rPr lang="sv-SE" sz="1500"/>
              <a:t>= </a:t>
            </a:r>
            <a:r>
              <a:rPr lang="sv-SE" sz="1500" err="1"/>
              <a:t>technological</a:t>
            </a:r>
            <a:r>
              <a:rPr lang="sv-SE" sz="1500"/>
              <a:t> and </a:t>
            </a:r>
            <a:r>
              <a:rPr lang="sv-SE" sz="1500" err="1"/>
              <a:t>organizational</a:t>
            </a:r>
            <a:r>
              <a:rPr lang="sv-SE" sz="1500"/>
              <a:t> innovations</a:t>
            </a:r>
          </a:p>
          <a:p>
            <a:pPr>
              <a:lnSpc>
                <a:spcPct val="110000"/>
              </a:lnSpc>
            </a:pPr>
            <a:r>
              <a:rPr lang="sv-SE" sz="1500" err="1"/>
              <a:t>Why</a:t>
            </a:r>
            <a:r>
              <a:rPr lang="sv-SE" sz="1500"/>
              <a:t> </a:t>
            </a:r>
            <a:r>
              <a:rPr lang="sv-SE" sz="1500" err="1"/>
              <a:t>growth</a:t>
            </a:r>
            <a:r>
              <a:rPr lang="sv-SE" sz="1500"/>
              <a:t>?</a:t>
            </a:r>
          </a:p>
          <a:p>
            <a:pPr lvl="1">
              <a:lnSpc>
                <a:spcPct val="110000"/>
              </a:lnSpc>
            </a:pPr>
            <a:r>
              <a:rPr lang="sv-SE" sz="1500" err="1"/>
              <a:t>Capitalism</a:t>
            </a:r>
            <a:r>
              <a:rPr lang="sv-SE" sz="1500"/>
              <a:t> driven by profits and </a:t>
            </a:r>
            <a:r>
              <a:rPr lang="sv-SE" sz="1500" err="1"/>
              <a:t>accumulation</a:t>
            </a:r>
            <a:endParaRPr lang="sv-SE" sz="1500"/>
          </a:p>
        </p:txBody>
      </p:sp>
      <p:pic>
        <p:nvPicPr>
          <p:cNvPr id="17" name="Picture 4" descr="Stock exchange numbers">
            <a:extLst>
              <a:ext uri="{FF2B5EF4-FFF2-40B4-BE49-F238E27FC236}">
                <a16:creationId xmlns:a16="http://schemas.microsoft.com/office/drawing/2014/main" id="{81E5F04D-A394-6CCF-DA05-FCE7855CD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1" r="15830" b="-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5434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öna plantor som är grodda på marken">
            <a:extLst>
              <a:ext uri="{FF2B5EF4-FFF2-40B4-BE49-F238E27FC236}">
                <a16:creationId xmlns:a16="http://schemas.microsoft.com/office/drawing/2014/main" id="{F9827BA4-62EB-55BB-C47C-7A705ADD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80F7D07-9FED-7573-DFB2-1FF2FE42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Capitalism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growth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19AB2-3C34-BA46-2941-EF6539954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sv-SE" dirty="0" err="1"/>
              <a:t>Growth</a:t>
            </a:r>
            <a:r>
              <a:rPr lang="sv-SE" dirty="0"/>
              <a:t> as </a:t>
            </a:r>
            <a:r>
              <a:rPr lang="sv-SE" dirty="0" err="1"/>
              <a:t>preference</a:t>
            </a:r>
            <a:endParaRPr lang="sv-SE" dirty="0"/>
          </a:p>
          <a:p>
            <a:r>
              <a:rPr lang="sv-SE" dirty="0" err="1"/>
              <a:t>Growth</a:t>
            </a:r>
            <a:r>
              <a:rPr lang="sv-SE" dirty="0"/>
              <a:t> as </a:t>
            </a:r>
            <a:r>
              <a:rPr lang="sv-SE" dirty="0" err="1"/>
              <a:t>imperative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12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öna plantor som är grodda på marken">
            <a:extLst>
              <a:ext uri="{FF2B5EF4-FFF2-40B4-BE49-F238E27FC236}">
                <a16:creationId xmlns:a16="http://schemas.microsoft.com/office/drawing/2014/main" id="{F9827BA4-62EB-55BB-C47C-7A705ADD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80F7D07-9FED-7573-DFB2-1FF2FE42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Capital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accumulation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19AB2-3C34-BA46-2941-EF6539954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sv-SE" dirty="0" err="1"/>
              <a:t>Growth</a:t>
            </a:r>
            <a:r>
              <a:rPr lang="sv-SE" dirty="0"/>
              <a:t> drives </a:t>
            </a:r>
            <a:r>
              <a:rPr lang="sv-SE" dirty="0" err="1"/>
              <a:t>capitalism</a:t>
            </a:r>
            <a:r>
              <a:rPr lang="sv-SE" dirty="0"/>
              <a:t> (</a:t>
            </a:r>
            <a:r>
              <a:rPr lang="sv-SE" dirty="0" err="1"/>
              <a:t>degrowth</a:t>
            </a:r>
            <a:r>
              <a:rPr lang="sv-SE" dirty="0"/>
              <a:t> position)</a:t>
            </a:r>
          </a:p>
          <a:p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accumulation</a:t>
            </a:r>
            <a:r>
              <a:rPr lang="sv-SE" dirty="0"/>
              <a:t> and profits drives </a:t>
            </a:r>
            <a:r>
              <a:rPr lang="sv-SE" dirty="0" err="1"/>
              <a:t>capitalism</a:t>
            </a:r>
            <a:r>
              <a:rPr lang="sv-SE" dirty="0"/>
              <a:t> and </a:t>
            </a:r>
            <a:r>
              <a:rPr lang="sv-SE" dirty="0" err="1"/>
              <a:t>growth</a:t>
            </a:r>
            <a:r>
              <a:rPr lang="sv-SE" dirty="0"/>
              <a:t> is an </a:t>
            </a:r>
            <a:r>
              <a:rPr lang="sv-SE" dirty="0" err="1"/>
              <a:t>effect</a:t>
            </a:r>
            <a:r>
              <a:rPr lang="sv-SE" dirty="0"/>
              <a:t> (</a:t>
            </a:r>
            <a:r>
              <a:rPr lang="sv-SE" dirty="0" err="1"/>
              <a:t>structuralist</a:t>
            </a:r>
            <a:r>
              <a:rPr lang="sv-SE" dirty="0"/>
              <a:t> position)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60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öna plantor som är grodda på marken">
            <a:extLst>
              <a:ext uri="{FF2B5EF4-FFF2-40B4-BE49-F238E27FC236}">
                <a16:creationId xmlns:a16="http://schemas.microsoft.com/office/drawing/2014/main" id="{F9827BA4-62EB-55BB-C47C-7A705ADD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80F7D07-9FED-7573-DFB2-1FF2FE42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Gdp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versus</a:t>
            </a:r>
            <a:r>
              <a:rPr lang="sv-SE" dirty="0">
                <a:solidFill>
                  <a:schemeClr val="tx1"/>
                </a:solidFill>
              </a:rPr>
              <a:t> profits</a:t>
            </a: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19AB2-3C34-BA46-2941-EF6539954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GDP = consumption + investments + public sector </a:t>
            </a:r>
            <a:r>
              <a:rPr lang="en-US" dirty="0">
                <a:ea typeface="Calibri" panose="020F0502020204030204" pitchFamily="34" charset="0"/>
              </a:rPr>
              <a:t>+ (export – import)</a:t>
            </a:r>
          </a:p>
          <a:p>
            <a:r>
              <a:rPr lang="en-US" dirty="0">
                <a:ea typeface="Calibri" panose="020F0502020204030204" pitchFamily="34" charset="0"/>
              </a:rPr>
              <a:t>Profits = surplus value from </a:t>
            </a:r>
            <a:r>
              <a:rPr lang="en-US" dirty="0" err="1">
                <a:ea typeface="Calibri" panose="020F0502020204030204" pitchFamily="34" charset="0"/>
              </a:rPr>
              <a:t>labour</a:t>
            </a:r>
            <a:r>
              <a:rPr lang="en-US" dirty="0">
                <a:ea typeface="Calibri" panose="020F0502020204030204" pitchFamily="34" charset="0"/>
              </a:rPr>
              <a:t> process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5221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601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öna plantor som är grodda på marken">
            <a:extLst>
              <a:ext uri="{FF2B5EF4-FFF2-40B4-BE49-F238E27FC236}">
                <a16:creationId xmlns:a16="http://schemas.microsoft.com/office/drawing/2014/main" id="{F9827BA4-62EB-55BB-C47C-7A705ADD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80F7D07-9FED-7573-DFB2-1FF2FE42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Gdp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versus</a:t>
            </a:r>
            <a:r>
              <a:rPr lang="sv-SE" dirty="0">
                <a:solidFill>
                  <a:schemeClr val="tx1"/>
                </a:solidFill>
              </a:rPr>
              <a:t> profits</a:t>
            </a: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19AB2-3C34-BA46-2941-EF6539954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sv-SE" dirty="0"/>
              <a:t>Public </a:t>
            </a:r>
            <a:r>
              <a:rPr lang="sv-SE" dirty="0" err="1"/>
              <a:t>sector</a:t>
            </a:r>
            <a:endParaRPr lang="sv-SE" dirty="0"/>
          </a:p>
          <a:p>
            <a:r>
              <a:rPr lang="sv-SE" dirty="0" err="1"/>
              <a:t>Income</a:t>
            </a:r>
            <a:r>
              <a:rPr lang="sv-SE" dirty="0"/>
              <a:t> distribution</a:t>
            </a:r>
          </a:p>
          <a:p>
            <a:r>
              <a:rPr lang="sv-SE" dirty="0"/>
              <a:t>Population and </a:t>
            </a:r>
            <a:r>
              <a:rPr lang="sv-SE" dirty="0" err="1"/>
              <a:t>employment</a:t>
            </a:r>
            <a:endParaRPr lang="sv-SE" dirty="0"/>
          </a:p>
          <a:p>
            <a:r>
              <a:rPr lang="sv-SE" dirty="0" err="1"/>
              <a:t>Internationalization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374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öna plantor som är grodda på marken">
            <a:extLst>
              <a:ext uri="{FF2B5EF4-FFF2-40B4-BE49-F238E27FC236}">
                <a16:creationId xmlns:a16="http://schemas.microsoft.com/office/drawing/2014/main" id="{F9827BA4-62EB-55BB-C47C-7A705ADD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80F7D07-9FED-7573-DFB2-1FF2FE42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Historical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examples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19AB2-3C34-BA46-2941-EF6539954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sv-SE" dirty="0"/>
              <a:t>Golden era (ca 1945-1975):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/</a:t>
            </a:r>
            <a:r>
              <a:rPr lang="sv-SE" dirty="0" err="1"/>
              <a:t>decreasing</a:t>
            </a:r>
            <a:r>
              <a:rPr lang="sv-SE" dirty="0"/>
              <a:t> profits</a:t>
            </a:r>
          </a:p>
          <a:p>
            <a:r>
              <a:rPr lang="sv-SE" dirty="0"/>
              <a:t>Neoliberalism (ca 1980-2020): </a:t>
            </a:r>
            <a:r>
              <a:rPr lang="sv-SE" dirty="0" err="1"/>
              <a:t>Low</a:t>
            </a:r>
            <a:r>
              <a:rPr lang="sv-SE" dirty="0"/>
              <a:t>(er) </a:t>
            </a:r>
            <a:r>
              <a:rPr lang="sv-SE" dirty="0" err="1"/>
              <a:t>growth</a:t>
            </a:r>
            <a:r>
              <a:rPr lang="sv-SE" dirty="0"/>
              <a:t>, </a:t>
            </a:r>
            <a:r>
              <a:rPr lang="sv-SE" dirty="0" err="1"/>
              <a:t>high</a:t>
            </a:r>
            <a:r>
              <a:rPr lang="sv-SE" dirty="0"/>
              <a:t> profits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24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öna plantor som är grodda på marken">
            <a:extLst>
              <a:ext uri="{FF2B5EF4-FFF2-40B4-BE49-F238E27FC236}">
                <a16:creationId xmlns:a16="http://schemas.microsoft.com/office/drawing/2014/main" id="{F9827BA4-62EB-55BB-C47C-7A705ADD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80F7D07-9FED-7573-DFB2-1FF2FE42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conclusions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19AB2-3C34-BA46-2941-EF6539954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anchor="t">
            <a:normAutofit/>
          </a:bodyPr>
          <a:lstStyle/>
          <a:p>
            <a:r>
              <a:rPr lang="sv-SE" dirty="0" err="1"/>
              <a:t>Capitalism</a:t>
            </a:r>
            <a:r>
              <a:rPr lang="sv-SE" dirty="0"/>
              <a:t> is driven by profits, not </a:t>
            </a:r>
            <a:r>
              <a:rPr lang="sv-SE" dirty="0" err="1"/>
              <a:t>growth</a:t>
            </a:r>
            <a:endParaRPr lang="sv-SE" dirty="0"/>
          </a:p>
          <a:p>
            <a:r>
              <a:rPr lang="sv-SE" dirty="0"/>
              <a:t>”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policies</a:t>
            </a:r>
            <a:r>
              <a:rPr lang="sv-SE" dirty="0"/>
              <a:t>” </a:t>
            </a:r>
            <a:r>
              <a:rPr lang="sv-SE" dirty="0" err="1"/>
              <a:t>tend</a:t>
            </a:r>
            <a:r>
              <a:rPr lang="sv-SE" dirty="0"/>
              <a:t> to be ”profit </a:t>
            </a:r>
            <a:r>
              <a:rPr lang="sv-SE" dirty="0" err="1"/>
              <a:t>policies</a:t>
            </a:r>
            <a:r>
              <a:rPr lang="sv-SE" dirty="0"/>
              <a:t>”</a:t>
            </a:r>
          </a:p>
          <a:p>
            <a:r>
              <a:rPr lang="sv-SE" dirty="0" err="1"/>
              <a:t>Growth</a:t>
            </a:r>
            <a:r>
              <a:rPr lang="sv-SE" dirty="0"/>
              <a:t> and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accumulation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contingently</a:t>
            </a:r>
            <a:r>
              <a:rPr lang="sv-SE" dirty="0"/>
              <a:t> </a:t>
            </a:r>
            <a:r>
              <a:rPr lang="sv-SE" dirty="0" err="1"/>
              <a:t>related</a:t>
            </a:r>
            <a:endParaRPr lang="sv-SE" dirty="0"/>
          </a:p>
          <a:p>
            <a:r>
              <a:rPr lang="sv-SE" dirty="0" err="1"/>
              <a:t>Capitalism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exist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accumulation</a:t>
            </a:r>
            <a:r>
              <a:rPr lang="sv-SE" dirty="0"/>
              <a:t>/</a:t>
            </a:r>
            <a:r>
              <a:rPr lang="sv-SE" dirty="0" err="1"/>
              <a:t>growth</a:t>
            </a:r>
            <a:endParaRPr lang="sv-SE" dirty="0"/>
          </a:p>
          <a:p>
            <a:r>
              <a:rPr lang="sv-SE" dirty="0" err="1"/>
              <a:t>Degrowth</a:t>
            </a:r>
            <a:r>
              <a:rPr lang="sv-SE" dirty="0"/>
              <a:t> is </a:t>
            </a:r>
            <a:r>
              <a:rPr lang="sv-SE" dirty="0" err="1"/>
              <a:t>revolutionary</a:t>
            </a:r>
            <a:endParaRPr lang="sv-SE" dirty="0"/>
          </a:p>
          <a:p>
            <a:r>
              <a:rPr lang="sv-SE" dirty="0" err="1"/>
              <a:t>Growth</a:t>
            </a:r>
            <a:r>
              <a:rPr lang="sv-SE" dirty="0"/>
              <a:t> is </a:t>
            </a:r>
            <a:r>
              <a:rPr lang="sv-SE" dirty="0" err="1"/>
              <a:t>neither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nor bad, nor is it neutral</a:t>
            </a:r>
          </a:p>
        </p:txBody>
      </p:sp>
    </p:spTree>
    <p:extLst>
      <p:ext uri="{BB962C8B-B14F-4D97-AF65-F5344CB8AC3E}">
        <p14:creationId xmlns:p14="http://schemas.microsoft.com/office/powerpoint/2010/main" val="3064367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FC997-42D8-3181-14F1-F29663E0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Essential</a:t>
            </a:r>
            <a:r>
              <a:rPr lang="sv-SE" dirty="0"/>
              <a:t> </a:t>
            </a:r>
            <a:r>
              <a:rPr lang="sv-SE" dirty="0" err="1"/>
              <a:t>readings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28A2B9-4B47-239C-E87D-DA170BFAD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840" y="2258291"/>
            <a:ext cx="3310128" cy="457200"/>
          </a:xfrm>
        </p:spPr>
        <p:txBody>
          <a:bodyPr/>
          <a:lstStyle/>
          <a:p>
            <a:r>
              <a:rPr lang="sv-SE" dirty="0"/>
              <a:t>Green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CBCAD75-1B80-3963-BE37-2C1552F776CE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91840" y="2881745"/>
            <a:ext cx="3310128" cy="2492841"/>
          </a:xfrm>
        </p:spPr>
        <p:txBody>
          <a:bodyPr/>
          <a:lstStyle/>
          <a:p>
            <a:pPr algn="l"/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OECD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www.oecd.org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greengrowth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Kågesson, P. (2016): Grön tillväxt under lupp</a:t>
            </a:r>
          </a:p>
          <a:p>
            <a:pPr algn="l"/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Jacobs, M. (2013): Green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lang="sv-S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Smulders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, S., M.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Toman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Withagen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(2014):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and ’Green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D23E19-F241-C0D5-01A4-7E5D950D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7410" y="2258291"/>
            <a:ext cx="3310128" cy="457200"/>
          </a:xfrm>
        </p:spPr>
        <p:txBody>
          <a:bodyPr/>
          <a:lstStyle/>
          <a:p>
            <a:r>
              <a:rPr lang="sv-SE" dirty="0" err="1"/>
              <a:t>degrowth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F77BD3E-FC5F-F63C-F217-40325180BE0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235999" y="2881745"/>
            <a:ext cx="3310128" cy="2492841"/>
          </a:xfrm>
        </p:spPr>
        <p:txBody>
          <a:bodyPr>
            <a:normAutofit lnSpcReduction="10000"/>
          </a:bodyPr>
          <a:lstStyle/>
          <a:p>
            <a:pPr algn="l"/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Meadows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et al. (1972): The limits to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lang="sv-S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Jackson, T. (2009):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Prosperity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lang="sv-S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D’Alisa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, G., F.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Demario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, G. Kallis (2014)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Degrowth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for a new era</a:t>
            </a:r>
          </a:p>
          <a:p>
            <a:pPr algn="l"/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Hickel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, J. (2020): Less is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degrowth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save the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862E03-6C15-145D-040E-BF881AE25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8944" y="2258291"/>
            <a:ext cx="3310128" cy="457200"/>
          </a:xfrm>
        </p:spPr>
        <p:txBody>
          <a:bodyPr/>
          <a:lstStyle/>
          <a:p>
            <a:r>
              <a:rPr lang="sv-SE" dirty="0"/>
              <a:t>Green new deal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5F0168-CA70-5C84-CBB7-D1626EF6120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768819" y="2881745"/>
            <a:ext cx="3310128" cy="2492841"/>
          </a:xfrm>
        </p:spPr>
        <p:txBody>
          <a:bodyPr>
            <a:normAutofit/>
          </a:bodyPr>
          <a:lstStyle/>
          <a:p>
            <a:pPr algn="l"/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Klein, N. (2019): On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burning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for a Green New Deal </a:t>
            </a:r>
          </a:p>
          <a:p>
            <a:pPr algn="l"/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Ocasio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Cortez, A. &amp; E.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Markey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(2019): Resolution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Recognizing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Duty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the Federal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a Green New Deal </a:t>
            </a:r>
          </a:p>
          <a:p>
            <a:pPr algn="l"/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Pollin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, R. (2018): De-</a:t>
            </a:r>
            <a:r>
              <a:rPr lang="sv-S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sv-SE" cap="none" dirty="0">
                <a:latin typeface="Calibri" panose="020F0502020204030204" pitchFamily="34" charset="0"/>
                <a:cs typeface="Calibri" panose="020F0502020204030204" pitchFamily="34" charset="0"/>
              </a:rPr>
              <a:t> vs. a Green New Deal </a:t>
            </a:r>
          </a:p>
        </p:txBody>
      </p:sp>
    </p:spTree>
    <p:extLst>
      <p:ext uri="{BB962C8B-B14F-4D97-AF65-F5344CB8AC3E}">
        <p14:creationId xmlns:p14="http://schemas.microsoft.com/office/powerpoint/2010/main" val="202058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</a:t>
            </a: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49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</a:t>
            </a: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is not </a:t>
            </a:r>
            <a:r>
              <a:rPr lang="sv-SE" dirty="0" err="1">
                <a:ea typeface="Calibri" panose="020F0502020204030204" pitchFamily="34" charset="0"/>
              </a:rPr>
              <a:t>likely</a:t>
            </a:r>
            <a:r>
              <a:rPr lang="sv-SE" dirty="0">
                <a:ea typeface="Calibri" panose="020F0502020204030204" pitchFamily="34" charset="0"/>
              </a:rPr>
              <a:t> to fall </a:t>
            </a:r>
            <a:r>
              <a:rPr lang="sv-SE" dirty="0" err="1">
                <a:ea typeface="Calibri" panose="020F0502020204030204" pitchFamily="34" charset="0"/>
              </a:rPr>
              <a:t>within</a:t>
            </a:r>
            <a:r>
              <a:rPr lang="sv-SE" dirty="0">
                <a:ea typeface="Calibri" panose="020F0502020204030204" pitchFamily="34" charset="0"/>
              </a:rPr>
              <a:t> the </a:t>
            </a:r>
            <a:r>
              <a:rPr lang="sv-SE" dirty="0" err="1">
                <a:ea typeface="Calibri" panose="020F0502020204030204" pitchFamily="34" charset="0"/>
              </a:rPr>
              <a:t>time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frame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we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have</a:t>
            </a:r>
            <a:r>
              <a:rPr lang="sv-SE" dirty="0">
                <a:ea typeface="Calibri" panose="020F0502020204030204" pitchFamily="34" charset="0"/>
              </a:rPr>
              <a:t> 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at </a:t>
            </a:r>
            <a:r>
              <a:rPr lang="sv-SE" dirty="0" err="1">
                <a:ea typeface="Calibri" panose="020F0502020204030204" pitchFamily="34" charset="0"/>
              </a:rPr>
              <a:t>our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disposal</a:t>
            </a:r>
            <a:r>
              <a:rPr lang="sv-SE" dirty="0">
                <a:ea typeface="Calibri" panose="020F0502020204030204" pitchFamily="34" charset="0"/>
              </a:rPr>
              <a:t> to </a:t>
            </a:r>
            <a:r>
              <a:rPr lang="sv-SE" dirty="0" err="1">
                <a:ea typeface="Calibri" panose="020F0502020204030204" pitchFamily="34" charset="0"/>
              </a:rPr>
              <a:t>cut</a:t>
            </a:r>
            <a:r>
              <a:rPr lang="sv-SE" sz="2000" dirty="0">
                <a:effectLst/>
                <a:ea typeface="Calibri" panose="020F0502020204030204" pitchFamily="34" charset="0"/>
              </a:rPr>
              <a:t>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sz="2000" dirty="0">
                <a:effectLst/>
                <a:ea typeface="Calibri" panose="020F0502020204030204" pitchFamily="34" charset="0"/>
              </a:rPr>
              <a:t>emissions to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avoid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disastrous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</a:t>
            </a:r>
            <a:r>
              <a:rPr lang="sv-SE" dirty="0" err="1">
                <a:ea typeface="Calibri" panose="020F0502020204030204" pitchFamily="34" charset="0"/>
              </a:rPr>
              <a:t>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990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</a:t>
            </a: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is not </a:t>
            </a:r>
            <a:r>
              <a:rPr lang="sv-SE" dirty="0" err="1">
                <a:ea typeface="Calibri" panose="020F0502020204030204" pitchFamily="34" charset="0"/>
              </a:rPr>
              <a:t>likely</a:t>
            </a:r>
            <a:r>
              <a:rPr lang="sv-SE" dirty="0">
                <a:ea typeface="Calibri" panose="020F0502020204030204" pitchFamily="34" charset="0"/>
              </a:rPr>
              <a:t> to fall </a:t>
            </a:r>
            <a:r>
              <a:rPr lang="sv-SE" dirty="0" err="1">
                <a:ea typeface="Calibri" panose="020F0502020204030204" pitchFamily="34" charset="0"/>
              </a:rPr>
              <a:t>within</a:t>
            </a:r>
            <a:r>
              <a:rPr lang="sv-SE" dirty="0">
                <a:ea typeface="Calibri" panose="020F0502020204030204" pitchFamily="34" charset="0"/>
              </a:rPr>
              <a:t> the </a:t>
            </a:r>
            <a:r>
              <a:rPr lang="sv-SE" dirty="0" err="1">
                <a:ea typeface="Calibri" panose="020F0502020204030204" pitchFamily="34" charset="0"/>
              </a:rPr>
              <a:t>time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frame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we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have</a:t>
            </a:r>
            <a:r>
              <a:rPr lang="sv-SE" dirty="0">
                <a:ea typeface="Calibri" panose="020F0502020204030204" pitchFamily="34" charset="0"/>
              </a:rPr>
              <a:t> 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at </a:t>
            </a:r>
            <a:r>
              <a:rPr lang="sv-SE" dirty="0" err="1">
                <a:ea typeface="Calibri" panose="020F0502020204030204" pitchFamily="34" charset="0"/>
              </a:rPr>
              <a:t>our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disposal</a:t>
            </a:r>
            <a:r>
              <a:rPr lang="sv-SE" dirty="0">
                <a:ea typeface="Calibri" panose="020F0502020204030204" pitchFamily="34" charset="0"/>
              </a:rPr>
              <a:t> to </a:t>
            </a:r>
            <a:r>
              <a:rPr lang="sv-SE" dirty="0" err="1">
                <a:ea typeface="Calibri" panose="020F0502020204030204" pitchFamily="34" charset="0"/>
              </a:rPr>
              <a:t>cut</a:t>
            </a:r>
            <a:r>
              <a:rPr lang="sv-SE" sz="2000" dirty="0">
                <a:effectLst/>
                <a:ea typeface="Calibri" panose="020F0502020204030204" pitchFamily="34" charset="0"/>
              </a:rPr>
              <a:t>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sz="2000" dirty="0">
                <a:effectLst/>
                <a:ea typeface="Calibri" panose="020F0502020204030204" pitchFamily="34" charset="0"/>
              </a:rPr>
              <a:t>emissions to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avoid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disastrous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</a:t>
            </a:r>
            <a:r>
              <a:rPr lang="sv-SE" dirty="0" err="1">
                <a:ea typeface="Calibri" panose="020F0502020204030204" pitchFamily="34" charset="0"/>
              </a:rPr>
              <a:t>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07551E3-27D7-7761-6FAC-3F883FEF4078}"/>
              </a:ext>
            </a:extLst>
          </p:cNvPr>
          <p:cNvSpPr txBox="1"/>
          <p:nvPr/>
        </p:nvSpPr>
        <p:spPr>
          <a:xfrm rot="19534179">
            <a:off x="1256971" y="2822319"/>
            <a:ext cx="449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err="1">
                <a:solidFill>
                  <a:schemeClr val="accent1"/>
                </a:solidFill>
              </a:rPr>
              <a:t>One</a:t>
            </a:r>
            <a:r>
              <a:rPr lang="sv-SE" sz="6000" dirty="0">
                <a:solidFill>
                  <a:schemeClr val="accent1"/>
                </a:solidFill>
              </a:rPr>
              <a:t> must go</a:t>
            </a:r>
          </a:p>
        </p:txBody>
      </p:sp>
    </p:spTree>
    <p:extLst>
      <p:ext uri="{BB962C8B-B14F-4D97-AF65-F5344CB8AC3E}">
        <p14:creationId xmlns:p14="http://schemas.microsoft.com/office/powerpoint/2010/main" val="256966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r>
              <a:rPr lang="sv-SE" sz="2000" dirty="0">
                <a:effectLst/>
                <a:ea typeface="Calibri" panose="020F0502020204030204" pitchFamily="34" charset="0"/>
              </a:rPr>
              <a:t>						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deniers/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delayers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</a:t>
            </a: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is not </a:t>
            </a:r>
            <a:r>
              <a:rPr lang="sv-SE" dirty="0" err="1">
                <a:ea typeface="Calibri" panose="020F0502020204030204" pitchFamily="34" charset="0"/>
              </a:rPr>
              <a:t>likely</a:t>
            </a:r>
            <a:r>
              <a:rPr lang="sv-SE" dirty="0">
                <a:ea typeface="Calibri" panose="020F0502020204030204" pitchFamily="34" charset="0"/>
              </a:rPr>
              <a:t> to fall </a:t>
            </a:r>
            <a:r>
              <a:rPr lang="sv-SE" dirty="0" err="1">
                <a:ea typeface="Calibri" panose="020F0502020204030204" pitchFamily="34" charset="0"/>
              </a:rPr>
              <a:t>within</a:t>
            </a:r>
            <a:r>
              <a:rPr lang="sv-SE" dirty="0">
                <a:ea typeface="Calibri" panose="020F0502020204030204" pitchFamily="34" charset="0"/>
              </a:rPr>
              <a:t> the </a:t>
            </a:r>
            <a:r>
              <a:rPr lang="sv-SE" dirty="0" err="1">
                <a:ea typeface="Calibri" panose="020F0502020204030204" pitchFamily="34" charset="0"/>
              </a:rPr>
              <a:t>time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frame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we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have</a:t>
            </a:r>
            <a:r>
              <a:rPr lang="sv-SE" dirty="0">
                <a:ea typeface="Calibri" panose="020F0502020204030204" pitchFamily="34" charset="0"/>
              </a:rPr>
              <a:t> 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at </a:t>
            </a:r>
            <a:r>
              <a:rPr lang="sv-SE" dirty="0" err="1">
                <a:ea typeface="Calibri" panose="020F0502020204030204" pitchFamily="34" charset="0"/>
              </a:rPr>
              <a:t>our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disposal</a:t>
            </a:r>
            <a:r>
              <a:rPr lang="sv-SE" dirty="0">
                <a:ea typeface="Calibri" panose="020F0502020204030204" pitchFamily="34" charset="0"/>
              </a:rPr>
              <a:t> to </a:t>
            </a:r>
            <a:r>
              <a:rPr lang="sv-SE" dirty="0" err="1">
                <a:ea typeface="Calibri" panose="020F0502020204030204" pitchFamily="34" charset="0"/>
              </a:rPr>
              <a:t>cut</a:t>
            </a:r>
            <a:r>
              <a:rPr lang="sv-SE" sz="2000" dirty="0">
                <a:effectLst/>
                <a:ea typeface="Calibri" panose="020F0502020204030204" pitchFamily="34" charset="0"/>
              </a:rPr>
              <a:t>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sz="2000" dirty="0">
                <a:effectLst/>
                <a:ea typeface="Calibri" panose="020F0502020204030204" pitchFamily="34" charset="0"/>
              </a:rPr>
              <a:t>emissions to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avoid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disastrous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</a:t>
            </a:r>
            <a:r>
              <a:rPr lang="sv-SE" dirty="0" err="1">
                <a:ea typeface="Calibri" panose="020F0502020204030204" pitchFamily="34" charset="0"/>
              </a:rPr>
              <a:t>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07551E3-27D7-7761-6FAC-3F883FEF4078}"/>
              </a:ext>
            </a:extLst>
          </p:cNvPr>
          <p:cNvSpPr txBox="1"/>
          <p:nvPr/>
        </p:nvSpPr>
        <p:spPr>
          <a:xfrm rot="19534179">
            <a:off x="1256971" y="2822319"/>
            <a:ext cx="449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err="1">
                <a:solidFill>
                  <a:schemeClr val="accent1"/>
                </a:solidFill>
              </a:rPr>
              <a:t>One</a:t>
            </a:r>
            <a:r>
              <a:rPr lang="sv-SE" sz="6000" dirty="0">
                <a:solidFill>
                  <a:schemeClr val="accent1"/>
                </a:solidFill>
              </a:rPr>
              <a:t> must go</a:t>
            </a:r>
          </a:p>
        </p:txBody>
      </p:sp>
    </p:spTree>
    <p:extLst>
      <p:ext uri="{BB962C8B-B14F-4D97-AF65-F5344CB8AC3E}">
        <p14:creationId xmlns:p14="http://schemas.microsoft.com/office/powerpoint/2010/main" val="426576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r>
              <a:rPr lang="sv-SE" sz="2000" dirty="0">
                <a:effectLst/>
                <a:ea typeface="Calibri" panose="020F0502020204030204" pitchFamily="34" charset="0"/>
              </a:rPr>
              <a:t>						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deniers/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delayers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					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green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is not </a:t>
            </a:r>
            <a:r>
              <a:rPr lang="sv-SE" dirty="0" err="1">
                <a:ea typeface="Calibri" panose="020F0502020204030204" pitchFamily="34" charset="0"/>
              </a:rPr>
              <a:t>likely</a:t>
            </a:r>
            <a:r>
              <a:rPr lang="sv-SE" dirty="0">
                <a:ea typeface="Calibri" panose="020F0502020204030204" pitchFamily="34" charset="0"/>
              </a:rPr>
              <a:t> to fall </a:t>
            </a:r>
            <a:r>
              <a:rPr lang="sv-SE" dirty="0" err="1">
                <a:ea typeface="Calibri" panose="020F0502020204030204" pitchFamily="34" charset="0"/>
              </a:rPr>
              <a:t>within</a:t>
            </a:r>
            <a:r>
              <a:rPr lang="sv-SE" dirty="0">
                <a:ea typeface="Calibri" panose="020F0502020204030204" pitchFamily="34" charset="0"/>
              </a:rPr>
              <a:t> the </a:t>
            </a:r>
            <a:r>
              <a:rPr lang="sv-SE" dirty="0" err="1">
                <a:ea typeface="Calibri" panose="020F0502020204030204" pitchFamily="34" charset="0"/>
              </a:rPr>
              <a:t>time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frame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we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have</a:t>
            </a:r>
            <a:r>
              <a:rPr lang="sv-SE" dirty="0">
                <a:ea typeface="Calibri" panose="020F0502020204030204" pitchFamily="34" charset="0"/>
              </a:rPr>
              <a:t> 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at </a:t>
            </a:r>
            <a:r>
              <a:rPr lang="sv-SE" dirty="0" err="1">
                <a:ea typeface="Calibri" panose="020F0502020204030204" pitchFamily="34" charset="0"/>
              </a:rPr>
              <a:t>our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disposal</a:t>
            </a:r>
            <a:r>
              <a:rPr lang="sv-SE" dirty="0">
                <a:ea typeface="Calibri" panose="020F0502020204030204" pitchFamily="34" charset="0"/>
              </a:rPr>
              <a:t> to </a:t>
            </a:r>
            <a:r>
              <a:rPr lang="sv-SE" dirty="0" err="1">
                <a:ea typeface="Calibri" panose="020F0502020204030204" pitchFamily="34" charset="0"/>
              </a:rPr>
              <a:t>cut</a:t>
            </a:r>
            <a:r>
              <a:rPr lang="sv-SE" sz="2000" dirty="0">
                <a:effectLst/>
                <a:ea typeface="Calibri" panose="020F0502020204030204" pitchFamily="34" charset="0"/>
              </a:rPr>
              <a:t>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sz="2000" dirty="0">
                <a:effectLst/>
                <a:ea typeface="Calibri" panose="020F0502020204030204" pitchFamily="34" charset="0"/>
              </a:rPr>
              <a:t>emissions to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avoid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disastrous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</a:t>
            </a:r>
            <a:r>
              <a:rPr lang="sv-SE" dirty="0" err="1">
                <a:ea typeface="Calibri" panose="020F0502020204030204" pitchFamily="34" charset="0"/>
              </a:rPr>
              <a:t>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07551E3-27D7-7761-6FAC-3F883FEF4078}"/>
              </a:ext>
            </a:extLst>
          </p:cNvPr>
          <p:cNvSpPr txBox="1"/>
          <p:nvPr/>
        </p:nvSpPr>
        <p:spPr>
          <a:xfrm rot="19534179">
            <a:off x="1256971" y="2822319"/>
            <a:ext cx="449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err="1">
                <a:solidFill>
                  <a:schemeClr val="accent1"/>
                </a:solidFill>
              </a:rPr>
              <a:t>One</a:t>
            </a:r>
            <a:r>
              <a:rPr lang="sv-SE" sz="6000" dirty="0">
                <a:solidFill>
                  <a:schemeClr val="accent1"/>
                </a:solidFill>
              </a:rPr>
              <a:t> must go</a:t>
            </a:r>
          </a:p>
        </p:txBody>
      </p:sp>
    </p:spTree>
    <p:extLst>
      <p:ext uri="{BB962C8B-B14F-4D97-AF65-F5344CB8AC3E}">
        <p14:creationId xmlns:p14="http://schemas.microsoft.com/office/powerpoint/2010/main" val="10588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50AA47-68EE-A550-8774-35731F7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theses</a:t>
            </a:r>
            <a:r>
              <a:rPr lang="sv-SE" dirty="0"/>
              <a:t> on </a:t>
            </a:r>
            <a:r>
              <a:rPr lang="sv-SE" dirty="0" err="1"/>
              <a:t>climate</a:t>
            </a:r>
            <a:r>
              <a:rPr lang="sv-SE" dirty="0"/>
              <a:t> &amp;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961DB8-093D-DA97-79CC-30F5E58DFA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sv-SE" sz="2000" dirty="0">
                <a:effectLst/>
                <a:ea typeface="Calibri" panose="020F0502020204030204" pitchFamily="34" charset="0"/>
              </a:rPr>
              <a:t>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dirty="0">
                <a:ea typeface="Calibri" panose="020F0502020204030204" pitchFamily="34" charset="0"/>
              </a:rPr>
              <a:t>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change</a:t>
            </a:r>
            <a:r>
              <a:rPr lang="sv-SE" sz="2000" dirty="0">
                <a:effectLst/>
                <a:ea typeface="Calibri" panose="020F0502020204030204" pitchFamily="34" charset="0"/>
              </a:rPr>
              <a:t>						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deniers/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delayers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Economic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growth</a:t>
            </a:r>
            <a:r>
              <a:rPr lang="sv-SE" dirty="0">
                <a:ea typeface="Calibri" panose="020F0502020204030204" pitchFamily="34" charset="0"/>
              </a:rPr>
              <a:t> =</a:t>
            </a:r>
            <a:r>
              <a:rPr lang="sv-SE" sz="2000" dirty="0">
                <a:effectLst/>
                <a:ea typeface="Calibri" panose="020F0502020204030204" pitchFamily="34" charset="0"/>
              </a:rPr>
              <a:t>&gt; +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					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green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growth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&lt;</a:t>
            </a:r>
            <a:r>
              <a:rPr lang="sv-SE" sz="2000" dirty="0">
                <a:effectLst/>
                <a:ea typeface="Calibri" panose="020F0502020204030204" pitchFamily="34" charset="0"/>
              </a:rPr>
              <a:t>=&gt;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Economic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growth</a:t>
            </a:r>
            <a:r>
              <a:rPr lang="sv-SE" sz="2000" dirty="0">
                <a:effectLst/>
                <a:ea typeface="Calibri" panose="020F0502020204030204" pitchFamily="34" charset="0"/>
              </a:rPr>
              <a:t>				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Steady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state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economics</a:t>
            </a:r>
            <a:endParaRPr lang="sv-SE" sz="20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r>
              <a:rPr lang="sv-SE" dirty="0" err="1">
                <a:ea typeface="Calibri" panose="020F0502020204030204" pitchFamily="34" charset="0"/>
              </a:rPr>
              <a:t>Capitalism</a:t>
            </a:r>
            <a:r>
              <a:rPr lang="sv-SE" dirty="0">
                <a:ea typeface="Calibri" panose="020F0502020204030204" pitchFamily="34" charset="0"/>
              </a:rPr>
              <a:t> is not </a:t>
            </a:r>
            <a:r>
              <a:rPr lang="sv-SE" dirty="0" err="1">
                <a:ea typeface="Calibri" panose="020F0502020204030204" pitchFamily="34" charset="0"/>
              </a:rPr>
              <a:t>likely</a:t>
            </a:r>
            <a:r>
              <a:rPr lang="sv-SE" dirty="0">
                <a:ea typeface="Calibri" panose="020F0502020204030204" pitchFamily="34" charset="0"/>
              </a:rPr>
              <a:t> to fall </a:t>
            </a:r>
            <a:r>
              <a:rPr lang="sv-SE" dirty="0" err="1">
                <a:ea typeface="Calibri" panose="020F0502020204030204" pitchFamily="34" charset="0"/>
              </a:rPr>
              <a:t>within</a:t>
            </a:r>
            <a:r>
              <a:rPr lang="sv-SE" dirty="0">
                <a:ea typeface="Calibri" panose="020F0502020204030204" pitchFamily="34" charset="0"/>
              </a:rPr>
              <a:t> the </a:t>
            </a:r>
            <a:r>
              <a:rPr lang="sv-SE" dirty="0" err="1">
                <a:ea typeface="Calibri" panose="020F0502020204030204" pitchFamily="34" charset="0"/>
              </a:rPr>
              <a:t>time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frame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we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have</a:t>
            </a:r>
            <a:r>
              <a:rPr lang="sv-SE" dirty="0">
                <a:ea typeface="Calibri" panose="020F0502020204030204" pitchFamily="34" charset="0"/>
              </a:rPr>
              <a:t> 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at </a:t>
            </a:r>
            <a:r>
              <a:rPr lang="sv-SE" dirty="0" err="1">
                <a:ea typeface="Calibri" panose="020F0502020204030204" pitchFamily="34" charset="0"/>
              </a:rPr>
              <a:t>our</a:t>
            </a:r>
            <a:r>
              <a:rPr lang="sv-SE" dirty="0">
                <a:ea typeface="Calibri" panose="020F0502020204030204" pitchFamily="34" charset="0"/>
              </a:rPr>
              <a:t> </a:t>
            </a:r>
            <a:r>
              <a:rPr lang="sv-SE" dirty="0" err="1">
                <a:ea typeface="Calibri" panose="020F0502020204030204" pitchFamily="34" charset="0"/>
              </a:rPr>
              <a:t>disposal</a:t>
            </a:r>
            <a:r>
              <a:rPr lang="sv-SE" dirty="0">
                <a:ea typeface="Calibri" panose="020F0502020204030204" pitchFamily="34" charset="0"/>
              </a:rPr>
              <a:t> to </a:t>
            </a:r>
            <a:r>
              <a:rPr lang="sv-SE" dirty="0" err="1">
                <a:ea typeface="Calibri" panose="020F0502020204030204" pitchFamily="34" charset="0"/>
              </a:rPr>
              <a:t>cut</a:t>
            </a:r>
            <a:r>
              <a:rPr lang="sv-SE" sz="2000" dirty="0">
                <a:effectLst/>
                <a:ea typeface="Calibri" panose="020F0502020204030204" pitchFamily="34" charset="0"/>
              </a:rPr>
              <a:t> CO</a:t>
            </a:r>
            <a:r>
              <a:rPr lang="sv-SE" sz="2000" baseline="-25000" dirty="0">
                <a:effectLst/>
                <a:ea typeface="Calibri" panose="020F0502020204030204" pitchFamily="34" charset="0"/>
              </a:rPr>
              <a:t>2 </a:t>
            </a:r>
            <a:r>
              <a:rPr lang="sv-SE" sz="2000" dirty="0">
                <a:effectLst/>
                <a:ea typeface="Calibri" panose="020F0502020204030204" pitchFamily="34" charset="0"/>
              </a:rPr>
              <a:t>emissions to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avoid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disastrous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climate</a:t>
            </a:r>
            <a:r>
              <a:rPr lang="sv-SE" sz="2000" dirty="0">
                <a:effectLst/>
                <a:ea typeface="Calibri" panose="020F0502020204030204" pitchFamily="34" charset="0"/>
              </a:rPr>
              <a:t> </a:t>
            </a:r>
            <a:r>
              <a:rPr lang="sv-SE" sz="2000" dirty="0" err="1">
                <a:effectLst/>
                <a:ea typeface="Calibri" panose="020F0502020204030204" pitchFamily="34" charset="0"/>
              </a:rPr>
              <a:t>chan</a:t>
            </a:r>
            <a:r>
              <a:rPr lang="sv-SE" dirty="0" err="1">
                <a:ea typeface="Calibri" panose="020F0502020204030204" pitchFamily="34" charset="0"/>
              </a:rPr>
              <a:t>ge</a:t>
            </a:r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dirty="0">
              <a:effectLst/>
              <a:ea typeface="Calibri" panose="020F0502020204030204" pitchFamily="34" charset="0"/>
            </a:endParaRPr>
          </a:p>
          <a:p>
            <a:endParaRPr lang="sv-SE" sz="2000" baseline="-25000" dirty="0"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07551E3-27D7-7761-6FAC-3F883FEF4078}"/>
              </a:ext>
            </a:extLst>
          </p:cNvPr>
          <p:cNvSpPr txBox="1"/>
          <p:nvPr/>
        </p:nvSpPr>
        <p:spPr>
          <a:xfrm rot="19534179">
            <a:off x="1256971" y="2822319"/>
            <a:ext cx="449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err="1">
                <a:solidFill>
                  <a:schemeClr val="accent1"/>
                </a:solidFill>
              </a:rPr>
              <a:t>One</a:t>
            </a:r>
            <a:r>
              <a:rPr lang="sv-SE" sz="6000" dirty="0">
                <a:solidFill>
                  <a:schemeClr val="accent1"/>
                </a:solidFill>
              </a:rPr>
              <a:t> must go</a:t>
            </a:r>
          </a:p>
        </p:txBody>
      </p:sp>
    </p:spTree>
    <p:extLst>
      <p:ext uri="{BB962C8B-B14F-4D97-AF65-F5344CB8AC3E}">
        <p14:creationId xmlns:p14="http://schemas.microsoft.com/office/powerpoint/2010/main" val="741978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{23021DA2-595D-B343-85C0-1537988DB292}tf10001077</Template>
  <TotalTime>6985</TotalTime>
  <Words>1023</Words>
  <Application>Microsoft Macintosh PowerPoint</Application>
  <PresentationFormat>Bredbild</PresentationFormat>
  <Paragraphs>164</Paragraphs>
  <Slides>33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Arial</vt:lpstr>
      <vt:lpstr>Calibri</vt:lpstr>
      <vt:lpstr>Impact</vt:lpstr>
      <vt:lpstr>Huvudhändelse</vt:lpstr>
      <vt:lpstr>Green growth,  degrowth &amp;  green new deal</vt:lpstr>
      <vt:lpstr>Four theses on climate &amp; growtH</vt:lpstr>
      <vt:lpstr>Four theses on climate &amp; growtH</vt:lpstr>
      <vt:lpstr>Four theses on climate &amp; growtH</vt:lpstr>
      <vt:lpstr>Four theses on climate &amp; growtH</vt:lpstr>
      <vt:lpstr>Four theses on climate &amp; growtH</vt:lpstr>
      <vt:lpstr>Four theses on climate &amp; growtH</vt:lpstr>
      <vt:lpstr>Four theses on climate &amp; growtH</vt:lpstr>
      <vt:lpstr>Four theses on climate &amp; growtH</vt:lpstr>
      <vt:lpstr>Four theses on climate &amp; growtH</vt:lpstr>
      <vt:lpstr>Varieties of green growth</vt:lpstr>
      <vt:lpstr>three discourses</vt:lpstr>
      <vt:lpstr>three discourses</vt:lpstr>
      <vt:lpstr>What’s The root cause?</vt:lpstr>
      <vt:lpstr>Green growth</vt:lpstr>
      <vt:lpstr>Green growth</vt:lpstr>
      <vt:lpstr>degrowth</vt:lpstr>
      <vt:lpstr>degrowth</vt:lpstr>
      <vt:lpstr>Green new deal</vt:lpstr>
      <vt:lpstr>Green new deal</vt:lpstr>
      <vt:lpstr>growth</vt:lpstr>
      <vt:lpstr>growth</vt:lpstr>
      <vt:lpstr>decoupling</vt:lpstr>
      <vt:lpstr>decoupling</vt:lpstr>
      <vt:lpstr>decoupling</vt:lpstr>
      <vt:lpstr>economic growth  and technology</vt:lpstr>
      <vt:lpstr>Capitalism and growth</vt:lpstr>
      <vt:lpstr>Capital accumulation</vt:lpstr>
      <vt:lpstr>Gdp versus profits</vt:lpstr>
      <vt:lpstr>Gdp versus profits</vt:lpstr>
      <vt:lpstr>Historical examples</vt:lpstr>
      <vt:lpstr>conclusions</vt:lpstr>
      <vt:lpstr>Essential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Klimatet, tillväxten  och kapitalismen</dc:title>
  <dc:creator>Rikard Warlenius</dc:creator>
  <cp:lastModifiedBy>Gabriel Bintley</cp:lastModifiedBy>
  <cp:revision>11</cp:revision>
  <dcterms:created xsi:type="dcterms:W3CDTF">2022-11-29T13:53:42Z</dcterms:created>
  <dcterms:modified xsi:type="dcterms:W3CDTF">2023-04-24T09:56:55Z</dcterms:modified>
</cp:coreProperties>
</file>