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0" r:id="rId6"/>
    <p:sldId id="262" r:id="rId7"/>
    <p:sldId id="263" r:id="rId8"/>
    <p:sldId id="274" r:id="rId9"/>
    <p:sldId id="275" r:id="rId10"/>
    <p:sldId id="276" r:id="rId11"/>
    <p:sldId id="277" r:id="rId12"/>
    <p:sldId id="280" r:id="rId13"/>
    <p:sldId id="281" r:id="rId14"/>
    <p:sldId id="264" r:id="rId15"/>
    <p:sldId id="282" r:id="rId16"/>
    <p:sldId id="286" r:id="rId17"/>
    <p:sldId id="283" r:id="rId18"/>
    <p:sldId id="265" r:id="rId19"/>
    <p:sldId id="268" r:id="rId20"/>
    <p:sldId id="267" r:id="rId21"/>
    <p:sldId id="266" r:id="rId22"/>
    <p:sldId id="269" r:id="rId23"/>
    <p:sldId id="278" r:id="rId24"/>
    <p:sldId id="270" r:id="rId25"/>
    <p:sldId id="271" r:id="rId26"/>
    <p:sldId id="272" r:id="rId27"/>
    <p:sldId id="273" r:id="rId28"/>
    <p:sldId id="279" r:id="rId29"/>
    <p:sldId id="284" r:id="rId30"/>
    <p:sldId id="261" r:id="rId31"/>
    <p:sldId id="28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2"/>
    <p:restoredTop sz="95976"/>
  </p:normalViewPr>
  <p:slideViewPr>
    <p:cSldViewPr snapToGrid="0">
      <p:cViewPr varScale="1">
        <p:scale>
          <a:sx n="117" d="100"/>
          <a:sy n="117" d="100"/>
        </p:scale>
        <p:origin x="26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4/24/23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4/24/23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8A87A34-81AB-432B-8DAE-1953F412C126}" type="datetimeFigureOut">
              <a:rPr lang="en-US" dirty="0"/>
              <a:t>4/24/23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4/24/23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4/24/23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doi.org/10.1007/s41109-022-0045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85BDFD-54C3-4187-8A36-D5F298703701}"/>
              </a:ext>
            </a:extLst>
          </p:cNvPr>
          <p:cNvSpPr>
            <a:spLocks noGrp="1"/>
          </p:cNvSpPr>
          <p:nvPr>
            <p:ph type="ctrTitle"/>
          </p:nvPr>
        </p:nvSpPr>
        <p:spPr/>
        <p:txBody>
          <a:bodyPr/>
          <a:lstStyle/>
          <a:p>
            <a:r>
              <a:rPr lang="es-TR" b="1" dirty="0">
                <a:solidFill>
                  <a:schemeClr val="bg1"/>
                </a:solidFill>
                <a:latin typeface="Times" pitchFamily="2" charset="0"/>
              </a:rPr>
              <a:t>The questıon of technology ın femınısm</a:t>
            </a:r>
          </a:p>
        </p:txBody>
      </p:sp>
      <p:sp>
        <p:nvSpPr>
          <p:cNvPr id="3" name="Subtítulo 2">
            <a:extLst>
              <a:ext uri="{FF2B5EF4-FFF2-40B4-BE49-F238E27FC236}">
                <a16:creationId xmlns:a16="http://schemas.microsoft.com/office/drawing/2014/main" id="{7A233436-1A83-BF33-802A-5C14ABF0EF85}"/>
              </a:ext>
            </a:extLst>
          </p:cNvPr>
          <p:cNvSpPr>
            <a:spLocks noGrp="1"/>
          </p:cNvSpPr>
          <p:nvPr>
            <p:ph type="subTitle" idx="1"/>
          </p:nvPr>
        </p:nvSpPr>
        <p:spPr/>
        <p:txBody>
          <a:bodyPr>
            <a:normAutofit fontScale="92500" lnSpcReduction="10000"/>
          </a:bodyPr>
          <a:lstStyle/>
          <a:p>
            <a:r>
              <a:rPr lang="es-ES" dirty="0" err="1">
                <a:solidFill>
                  <a:schemeClr val="bg1"/>
                </a:solidFill>
                <a:latin typeface="Times" pitchFamily="2" charset="0"/>
              </a:rPr>
              <a:t>Ö</a:t>
            </a:r>
            <a:r>
              <a:rPr lang="es-TR" dirty="0">
                <a:solidFill>
                  <a:schemeClr val="bg1"/>
                </a:solidFill>
                <a:latin typeface="Times" pitchFamily="2" charset="0"/>
              </a:rPr>
              <a:t>ZNUR KARAKAŞ, sprıng 2023</a:t>
            </a:r>
          </a:p>
          <a:p>
            <a:r>
              <a:rPr lang="es-ES" dirty="0">
                <a:solidFill>
                  <a:schemeClr val="bg1"/>
                </a:solidFill>
                <a:latin typeface="Times" pitchFamily="2" charset="0"/>
              </a:rPr>
              <a:t>U</a:t>
            </a:r>
            <a:r>
              <a:rPr lang="es-TR" dirty="0">
                <a:solidFill>
                  <a:schemeClr val="bg1"/>
                </a:solidFill>
                <a:latin typeface="Times" pitchFamily="2" charset="0"/>
              </a:rPr>
              <a:t>ppsala unıversıty, center for gender research</a:t>
            </a:r>
          </a:p>
          <a:p>
            <a:r>
              <a:rPr lang="es-ES" dirty="0">
                <a:solidFill>
                  <a:schemeClr val="bg1"/>
                </a:solidFill>
                <a:latin typeface="Times" pitchFamily="2" charset="0"/>
              </a:rPr>
              <a:t>N</a:t>
            </a:r>
            <a:r>
              <a:rPr lang="es-TR" dirty="0">
                <a:solidFill>
                  <a:schemeClr val="bg1"/>
                </a:solidFill>
                <a:latin typeface="Times" pitchFamily="2" charset="0"/>
              </a:rPr>
              <a:t>orwegıan scıence and technology UNIVERSITY, ınterdıscıplınary studıes of culture</a:t>
            </a:r>
          </a:p>
        </p:txBody>
      </p:sp>
    </p:spTree>
    <p:extLst>
      <p:ext uri="{BB962C8B-B14F-4D97-AF65-F5344CB8AC3E}">
        <p14:creationId xmlns:p14="http://schemas.microsoft.com/office/powerpoint/2010/main" val="2796285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089066-0F6E-A3CB-FDFA-7CD29704DC6B}"/>
              </a:ext>
            </a:extLst>
          </p:cNvPr>
          <p:cNvSpPr>
            <a:spLocks noGrp="1"/>
          </p:cNvSpPr>
          <p:nvPr>
            <p:ph type="title"/>
          </p:nvPr>
        </p:nvSpPr>
        <p:spPr/>
        <p:txBody>
          <a:bodyPr/>
          <a:lstStyle/>
          <a:p>
            <a:r>
              <a:rPr lang="es-TR" b="1" dirty="0">
                <a:solidFill>
                  <a:schemeClr val="bg1"/>
                </a:solidFill>
                <a:latin typeface="Times" pitchFamily="2" charset="0"/>
              </a:rPr>
              <a:t>DO ARTEFACTS HAVE GENDER?</a:t>
            </a:r>
          </a:p>
        </p:txBody>
      </p:sp>
      <p:sp>
        <p:nvSpPr>
          <p:cNvPr id="3" name="Marcador de contenido 2">
            <a:extLst>
              <a:ext uri="{FF2B5EF4-FFF2-40B4-BE49-F238E27FC236}">
                <a16:creationId xmlns:a16="http://schemas.microsoft.com/office/drawing/2014/main" id="{DAE6EB3B-1B1F-D845-8A91-D6DE3586564E}"/>
              </a:ext>
            </a:extLst>
          </p:cNvPr>
          <p:cNvSpPr>
            <a:spLocks noGrp="1"/>
          </p:cNvSpPr>
          <p:nvPr>
            <p:ph idx="1"/>
          </p:nvPr>
        </p:nvSpPr>
        <p:spPr/>
        <p:txBody>
          <a:bodyPr>
            <a:normAutofit fontScale="92500"/>
          </a:bodyPr>
          <a:lstStyle/>
          <a:p>
            <a:r>
              <a:rPr lang="es-TR" dirty="0">
                <a:solidFill>
                  <a:schemeClr val="bg1"/>
                </a:solidFill>
                <a:latin typeface="Times" pitchFamily="2" charset="0"/>
              </a:rPr>
              <a:t>It is the conventional conception of technology that is the problem. As it is mainly concerned with “heavy and greasy machinery” and “with new technologies such as computers” (p. 340). Technological artefacts mainly used by women were left out. </a:t>
            </a:r>
          </a:p>
          <a:p>
            <a:r>
              <a:rPr lang="es-TR" dirty="0">
                <a:solidFill>
                  <a:schemeClr val="bg1"/>
                </a:solidFill>
                <a:latin typeface="Times" pitchFamily="2" charset="0"/>
              </a:rPr>
              <a:t>If technology is society made durable, this also applies to gender inequalities. How are gender inequalities and gender stereotypes around masculinity and femininity concretized, or ‘made durable’ in our artefacts?</a:t>
            </a:r>
          </a:p>
          <a:p>
            <a:r>
              <a:rPr lang="es-TR" dirty="0">
                <a:solidFill>
                  <a:schemeClr val="bg1"/>
                </a:solidFill>
                <a:latin typeface="Times" pitchFamily="2" charset="0"/>
              </a:rPr>
              <a:t>Helen Hester. 2017. Technology becomes her. </a:t>
            </a:r>
            <a:r>
              <a:rPr lang="es-TR" i="1" dirty="0">
                <a:solidFill>
                  <a:schemeClr val="bg1"/>
                </a:solidFill>
                <a:latin typeface="Times" pitchFamily="2" charset="0"/>
              </a:rPr>
              <a:t>New Vistas </a:t>
            </a:r>
            <a:r>
              <a:rPr lang="es-TR" dirty="0">
                <a:solidFill>
                  <a:schemeClr val="bg1"/>
                </a:solidFill>
                <a:latin typeface="Times" pitchFamily="2" charset="0"/>
              </a:rPr>
              <a:t>3(1): 46-50.</a:t>
            </a:r>
          </a:p>
          <a:p>
            <a:endParaRPr lang="es-TR" dirty="0"/>
          </a:p>
        </p:txBody>
      </p:sp>
    </p:spTree>
    <p:extLst>
      <p:ext uri="{BB962C8B-B14F-4D97-AF65-F5344CB8AC3E}">
        <p14:creationId xmlns:p14="http://schemas.microsoft.com/office/powerpoint/2010/main" val="285177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BD4C68-2160-7FFB-83EC-A61682EB24C9}"/>
              </a:ext>
            </a:extLst>
          </p:cNvPr>
          <p:cNvSpPr>
            <a:spLocks noGrp="1"/>
          </p:cNvSpPr>
          <p:nvPr>
            <p:ph type="title"/>
          </p:nvPr>
        </p:nvSpPr>
        <p:spPr/>
        <p:txBody>
          <a:bodyPr/>
          <a:lstStyle/>
          <a:p>
            <a:r>
              <a:rPr lang="es-TR" b="1" dirty="0">
                <a:solidFill>
                  <a:schemeClr val="bg1"/>
                </a:solidFill>
                <a:latin typeface="Times" pitchFamily="2" charset="0"/>
              </a:rPr>
              <a:t>TECHNOLOGY BECOMES HER</a:t>
            </a:r>
          </a:p>
        </p:txBody>
      </p:sp>
      <p:sp>
        <p:nvSpPr>
          <p:cNvPr id="3" name="Marcador de contenido 2">
            <a:extLst>
              <a:ext uri="{FF2B5EF4-FFF2-40B4-BE49-F238E27FC236}">
                <a16:creationId xmlns:a16="http://schemas.microsoft.com/office/drawing/2014/main" id="{5AFDEBC1-E114-AD44-C39C-D7CDB52E575F}"/>
              </a:ext>
            </a:extLst>
          </p:cNvPr>
          <p:cNvSpPr>
            <a:spLocks noGrp="1"/>
          </p:cNvSpPr>
          <p:nvPr>
            <p:ph idx="1"/>
          </p:nvPr>
        </p:nvSpPr>
        <p:spPr/>
        <p:txBody>
          <a:bodyPr>
            <a:normAutofit fontScale="70000" lnSpcReduction="20000"/>
          </a:bodyPr>
          <a:lstStyle/>
          <a:p>
            <a:r>
              <a:rPr lang="es-TR" dirty="0">
                <a:solidFill>
                  <a:schemeClr val="bg1"/>
                </a:solidFill>
                <a:latin typeface="Times" pitchFamily="2" charset="0"/>
              </a:rPr>
              <a:t>Many of today’s digital assistants are presented as feminine. </a:t>
            </a:r>
          </a:p>
          <a:p>
            <a:pPr lvl="1"/>
            <a:r>
              <a:rPr lang="es-ES" dirty="0">
                <a:solidFill>
                  <a:schemeClr val="bg1"/>
                </a:solidFill>
                <a:latin typeface="Times" pitchFamily="2" charset="0"/>
              </a:rPr>
              <a:t>“</a:t>
            </a:r>
            <a:r>
              <a:rPr lang="es-ES" dirty="0" err="1">
                <a:solidFill>
                  <a:schemeClr val="bg1"/>
                </a:solidFill>
                <a:latin typeface="Times" pitchFamily="2" charset="0"/>
              </a:rPr>
              <a:t>The</a:t>
            </a:r>
            <a:r>
              <a:rPr lang="es-ES" dirty="0">
                <a:solidFill>
                  <a:schemeClr val="bg1"/>
                </a:solidFill>
                <a:latin typeface="Times" pitchFamily="2" charset="0"/>
              </a:rPr>
              <a:t> histories </a:t>
            </a:r>
            <a:r>
              <a:rPr lang="es-ES" dirty="0" err="1">
                <a:solidFill>
                  <a:schemeClr val="bg1"/>
                </a:solidFill>
                <a:latin typeface="Times" pitchFamily="2" charset="0"/>
              </a:rPr>
              <a:t>of</a:t>
            </a:r>
            <a:r>
              <a:rPr lang="es-ES" dirty="0">
                <a:solidFill>
                  <a:schemeClr val="bg1"/>
                </a:solidFill>
                <a:latin typeface="Times" pitchFamily="2" charset="0"/>
              </a:rPr>
              <a:t> machines, </a:t>
            </a:r>
            <a:r>
              <a:rPr lang="es-ES" dirty="0" err="1">
                <a:solidFill>
                  <a:schemeClr val="bg1"/>
                </a:solidFill>
                <a:latin typeface="Times" pitchFamily="2" charset="0"/>
              </a:rPr>
              <a:t>femininity</a:t>
            </a:r>
            <a:r>
              <a:rPr lang="es-ES" dirty="0">
                <a:solidFill>
                  <a:schemeClr val="bg1"/>
                </a:solidFill>
                <a:latin typeface="Times" pitchFamily="2" charset="0"/>
              </a:rPr>
              <a:t>, and </a:t>
            </a:r>
            <a:r>
              <a:rPr lang="es-ES" dirty="0" err="1">
                <a:solidFill>
                  <a:schemeClr val="bg1"/>
                </a:solidFill>
                <a:latin typeface="Times" pitchFamily="2" charset="0"/>
              </a:rPr>
              <a:t>waged</a:t>
            </a:r>
            <a:r>
              <a:rPr lang="es-ES" dirty="0">
                <a:solidFill>
                  <a:schemeClr val="bg1"/>
                </a:solidFill>
                <a:latin typeface="Times" pitchFamily="2" charset="0"/>
              </a:rPr>
              <a:t> </a:t>
            </a:r>
            <a:r>
              <a:rPr lang="es-ES" dirty="0" err="1">
                <a:solidFill>
                  <a:schemeClr val="bg1"/>
                </a:solidFill>
                <a:latin typeface="Times" pitchFamily="2" charset="0"/>
              </a:rPr>
              <a:t>labour</a:t>
            </a:r>
            <a:r>
              <a:rPr lang="es-ES" dirty="0">
                <a:solidFill>
                  <a:schemeClr val="bg1"/>
                </a:solidFill>
                <a:latin typeface="Times" pitchFamily="2" charset="0"/>
              </a:rPr>
              <a:t> </a:t>
            </a:r>
            <a:r>
              <a:rPr lang="es-ES" dirty="0" err="1">
                <a:solidFill>
                  <a:schemeClr val="bg1"/>
                </a:solidFill>
                <a:latin typeface="Times" pitchFamily="2" charset="0"/>
              </a:rPr>
              <a:t>have</a:t>
            </a:r>
            <a:r>
              <a:rPr lang="es-ES" dirty="0">
                <a:solidFill>
                  <a:schemeClr val="bg1"/>
                </a:solidFill>
                <a:latin typeface="Times" pitchFamily="2" charset="0"/>
              </a:rPr>
              <a:t> </a:t>
            </a:r>
            <a:r>
              <a:rPr lang="es-ES" dirty="0" err="1">
                <a:solidFill>
                  <a:schemeClr val="bg1"/>
                </a:solidFill>
                <a:latin typeface="Times" pitchFamily="2" charset="0"/>
              </a:rPr>
              <a:t>long</a:t>
            </a:r>
            <a:r>
              <a:rPr lang="es-ES" dirty="0">
                <a:solidFill>
                  <a:schemeClr val="bg1"/>
                </a:solidFill>
                <a:latin typeface="Times" pitchFamily="2" charset="0"/>
              </a:rPr>
              <a:t> </a:t>
            </a:r>
            <a:r>
              <a:rPr lang="es-ES" dirty="0" err="1">
                <a:solidFill>
                  <a:schemeClr val="bg1"/>
                </a:solidFill>
                <a:latin typeface="Times" pitchFamily="2" charset="0"/>
              </a:rPr>
              <a:t>been</a:t>
            </a:r>
            <a:r>
              <a:rPr lang="es-ES" dirty="0">
                <a:solidFill>
                  <a:schemeClr val="bg1"/>
                </a:solidFill>
                <a:latin typeface="Times" pitchFamily="2" charset="0"/>
              </a:rPr>
              <a:t> </a:t>
            </a:r>
            <a:r>
              <a:rPr lang="es-ES" dirty="0" err="1">
                <a:solidFill>
                  <a:schemeClr val="bg1"/>
                </a:solidFill>
                <a:latin typeface="Times" pitchFamily="2" charset="0"/>
              </a:rPr>
              <a:t>understood</a:t>
            </a:r>
            <a:r>
              <a:rPr lang="es-ES" dirty="0">
                <a:solidFill>
                  <a:schemeClr val="bg1"/>
                </a:solidFill>
                <a:latin typeface="Times" pitchFamily="2" charset="0"/>
              </a:rPr>
              <a:t> as </a:t>
            </a:r>
            <a:r>
              <a:rPr lang="es-ES" dirty="0" err="1">
                <a:solidFill>
                  <a:schemeClr val="bg1"/>
                </a:solidFill>
                <a:latin typeface="Times" pitchFamily="2" charset="0"/>
              </a:rPr>
              <a:t>deeply</a:t>
            </a:r>
            <a:r>
              <a:rPr lang="es-ES" dirty="0">
                <a:solidFill>
                  <a:schemeClr val="bg1"/>
                </a:solidFill>
                <a:latin typeface="Times" pitchFamily="2" charset="0"/>
              </a:rPr>
              <a:t> </a:t>
            </a:r>
            <a:r>
              <a:rPr lang="es-ES" dirty="0" err="1">
                <a:solidFill>
                  <a:schemeClr val="bg1"/>
                </a:solidFill>
                <a:latin typeface="Times" pitchFamily="2" charset="0"/>
              </a:rPr>
              <a:t>entangled</a:t>
            </a:r>
            <a:r>
              <a:rPr lang="es-ES" dirty="0">
                <a:solidFill>
                  <a:schemeClr val="bg1"/>
                </a:solidFill>
                <a:latin typeface="Times" pitchFamily="2" charset="0"/>
              </a:rPr>
              <a:t> and </a:t>
            </a:r>
            <a:r>
              <a:rPr lang="es-ES" dirty="0" err="1">
                <a:solidFill>
                  <a:schemeClr val="bg1"/>
                </a:solidFill>
                <a:latin typeface="Times" pitchFamily="2" charset="0"/>
              </a:rPr>
              <a:t>mutually</a:t>
            </a:r>
            <a:r>
              <a:rPr lang="es-ES" dirty="0">
                <a:solidFill>
                  <a:schemeClr val="bg1"/>
                </a:solidFill>
                <a:latin typeface="Times" pitchFamily="2" charset="0"/>
              </a:rPr>
              <a:t> constitutive. </a:t>
            </a:r>
            <a:r>
              <a:rPr lang="es-ES" dirty="0" err="1">
                <a:solidFill>
                  <a:schemeClr val="bg1"/>
                </a:solidFill>
                <a:latin typeface="Times" pitchFamily="2" charset="0"/>
              </a:rPr>
              <a:t>This</a:t>
            </a:r>
            <a:r>
              <a:rPr lang="es-ES" dirty="0">
                <a:solidFill>
                  <a:schemeClr val="bg1"/>
                </a:solidFill>
                <a:latin typeface="Times" pitchFamily="2" charset="0"/>
              </a:rPr>
              <a:t> </a:t>
            </a:r>
            <a:r>
              <a:rPr lang="es-ES" dirty="0" err="1">
                <a:solidFill>
                  <a:schemeClr val="bg1"/>
                </a:solidFill>
                <a:latin typeface="Times" pitchFamily="2" charset="0"/>
              </a:rPr>
              <a:t>merging</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woman</a:t>
            </a:r>
            <a:r>
              <a:rPr lang="es-ES" dirty="0">
                <a:solidFill>
                  <a:schemeClr val="bg1"/>
                </a:solidFill>
                <a:latin typeface="Times" pitchFamily="2" charset="0"/>
              </a:rPr>
              <a:t>, machine, and </a:t>
            </a:r>
            <a:r>
              <a:rPr lang="es-ES" dirty="0" err="1">
                <a:solidFill>
                  <a:schemeClr val="bg1"/>
                </a:solidFill>
                <a:latin typeface="Times" pitchFamily="2" charset="0"/>
              </a:rPr>
              <a:t>work</a:t>
            </a:r>
            <a:r>
              <a:rPr lang="es-ES" dirty="0">
                <a:solidFill>
                  <a:schemeClr val="bg1"/>
                </a:solidFill>
                <a:latin typeface="Times" pitchFamily="2" charset="0"/>
              </a:rPr>
              <a:t> </a:t>
            </a:r>
            <a:r>
              <a:rPr lang="es-ES" dirty="0" err="1">
                <a:solidFill>
                  <a:schemeClr val="bg1"/>
                </a:solidFill>
                <a:latin typeface="Times" pitchFamily="2" charset="0"/>
              </a:rPr>
              <a:t>is</a:t>
            </a:r>
            <a:r>
              <a:rPr lang="es-ES" dirty="0">
                <a:solidFill>
                  <a:schemeClr val="bg1"/>
                </a:solidFill>
                <a:latin typeface="Times" pitchFamily="2" charset="0"/>
              </a:rPr>
              <a:t> </a:t>
            </a:r>
            <a:r>
              <a:rPr lang="es-ES" dirty="0" err="1">
                <a:solidFill>
                  <a:schemeClr val="bg1"/>
                </a:solidFill>
                <a:latin typeface="Times" pitchFamily="2" charset="0"/>
              </a:rPr>
              <a:t>taken</a:t>
            </a:r>
            <a:r>
              <a:rPr lang="es-ES" dirty="0">
                <a:solidFill>
                  <a:schemeClr val="bg1"/>
                </a:solidFill>
                <a:latin typeface="Times" pitchFamily="2" charset="0"/>
              </a:rPr>
              <a:t> in a new </a:t>
            </a:r>
            <a:r>
              <a:rPr lang="es-ES" dirty="0" err="1">
                <a:solidFill>
                  <a:schemeClr val="bg1"/>
                </a:solidFill>
                <a:latin typeface="Times" pitchFamily="2" charset="0"/>
              </a:rPr>
              <a:t>direction</a:t>
            </a:r>
            <a:r>
              <a:rPr lang="es-ES" dirty="0">
                <a:solidFill>
                  <a:schemeClr val="bg1"/>
                </a:solidFill>
                <a:latin typeface="Times" pitchFamily="2" charset="0"/>
              </a:rPr>
              <a:t> in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twenty-first</a:t>
            </a:r>
            <a:r>
              <a:rPr lang="es-ES" dirty="0">
                <a:solidFill>
                  <a:schemeClr val="bg1"/>
                </a:solidFill>
                <a:latin typeface="Times" pitchFamily="2" charset="0"/>
              </a:rPr>
              <a:t> </a:t>
            </a:r>
            <a:r>
              <a:rPr lang="es-ES" dirty="0" err="1">
                <a:solidFill>
                  <a:schemeClr val="bg1"/>
                </a:solidFill>
                <a:latin typeface="Times" pitchFamily="2" charset="0"/>
              </a:rPr>
              <a:t>century</a:t>
            </a:r>
            <a:r>
              <a:rPr lang="es-ES" dirty="0">
                <a:solidFill>
                  <a:schemeClr val="bg1"/>
                </a:solidFill>
                <a:latin typeface="Times" pitchFamily="2" charset="0"/>
              </a:rPr>
              <a:t>, </a:t>
            </a:r>
            <a:r>
              <a:rPr lang="es-ES" dirty="0" err="1">
                <a:solidFill>
                  <a:schemeClr val="bg1"/>
                </a:solidFill>
                <a:latin typeface="Times" pitchFamily="2" charset="0"/>
              </a:rPr>
              <a:t>with</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advent</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‘digital </a:t>
            </a:r>
            <a:r>
              <a:rPr lang="es-ES" dirty="0" err="1">
                <a:solidFill>
                  <a:schemeClr val="bg1"/>
                </a:solidFill>
                <a:latin typeface="Times" pitchFamily="2" charset="0"/>
              </a:rPr>
              <a:t>assistant</a:t>
            </a:r>
            <a:r>
              <a:rPr lang="es-ES" dirty="0">
                <a:solidFill>
                  <a:schemeClr val="bg1"/>
                </a:solidFill>
                <a:latin typeface="Times" pitchFamily="2" charset="0"/>
              </a:rPr>
              <a:t>’. </a:t>
            </a:r>
            <a:r>
              <a:rPr lang="es-ES" dirty="0" err="1">
                <a:solidFill>
                  <a:schemeClr val="bg1"/>
                </a:solidFill>
                <a:latin typeface="Times" pitchFamily="2" charset="0"/>
              </a:rPr>
              <a:t>These</a:t>
            </a:r>
            <a:r>
              <a:rPr lang="es-ES" dirty="0">
                <a:solidFill>
                  <a:schemeClr val="bg1"/>
                </a:solidFill>
                <a:latin typeface="Times" pitchFamily="2" charset="0"/>
              </a:rPr>
              <a:t> </a:t>
            </a:r>
            <a:r>
              <a:rPr lang="es-ES" dirty="0" err="1">
                <a:solidFill>
                  <a:schemeClr val="bg1"/>
                </a:solidFill>
                <a:latin typeface="Times" pitchFamily="2" charset="0"/>
              </a:rPr>
              <a:t>applications</a:t>
            </a:r>
            <a:r>
              <a:rPr lang="es-ES" dirty="0">
                <a:solidFill>
                  <a:schemeClr val="bg1"/>
                </a:solidFill>
                <a:latin typeface="Times" pitchFamily="2" charset="0"/>
              </a:rPr>
              <a:t> are </a:t>
            </a:r>
            <a:r>
              <a:rPr lang="es-ES" dirty="0" err="1">
                <a:solidFill>
                  <a:schemeClr val="bg1"/>
                </a:solidFill>
                <a:latin typeface="Times" pitchFamily="2" charset="0"/>
              </a:rPr>
              <a:t>knowledge</a:t>
            </a:r>
            <a:r>
              <a:rPr lang="es-ES" dirty="0">
                <a:solidFill>
                  <a:schemeClr val="bg1"/>
                </a:solidFill>
                <a:latin typeface="Times" pitchFamily="2" charset="0"/>
              </a:rPr>
              <a:t> </a:t>
            </a:r>
            <a:r>
              <a:rPr lang="es-ES" dirty="0" err="1">
                <a:solidFill>
                  <a:schemeClr val="bg1"/>
                </a:solidFill>
                <a:latin typeface="Times" pitchFamily="2" charset="0"/>
              </a:rPr>
              <a:t>navigators</a:t>
            </a:r>
            <a:r>
              <a:rPr lang="es-ES" dirty="0">
                <a:solidFill>
                  <a:schemeClr val="bg1"/>
                </a:solidFill>
                <a:latin typeface="Times" pitchFamily="2" charset="0"/>
              </a:rPr>
              <a:t>, </a:t>
            </a:r>
            <a:r>
              <a:rPr lang="es-ES" dirty="0" err="1">
                <a:solidFill>
                  <a:schemeClr val="bg1"/>
                </a:solidFill>
                <a:latin typeface="Times" pitchFamily="2" charset="0"/>
              </a:rPr>
              <a:t>available</a:t>
            </a:r>
            <a:r>
              <a:rPr lang="es-ES" dirty="0">
                <a:solidFill>
                  <a:schemeClr val="bg1"/>
                </a:solidFill>
                <a:latin typeface="Times" pitchFamily="2" charset="0"/>
              </a:rPr>
              <a:t> as </a:t>
            </a:r>
            <a:r>
              <a:rPr lang="es-ES" dirty="0" err="1">
                <a:solidFill>
                  <a:schemeClr val="bg1"/>
                </a:solidFill>
                <a:latin typeface="Times" pitchFamily="2" charset="0"/>
              </a:rPr>
              <a:t>part</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various</a:t>
            </a:r>
            <a:r>
              <a:rPr lang="es-ES" dirty="0">
                <a:solidFill>
                  <a:schemeClr val="bg1"/>
                </a:solidFill>
                <a:latin typeface="Times" pitchFamily="2" charset="0"/>
              </a:rPr>
              <a:t> </a:t>
            </a:r>
            <a:r>
              <a:rPr lang="es-ES" dirty="0" err="1">
                <a:solidFill>
                  <a:schemeClr val="bg1"/>
                </a:solidFill>
                <a:latin typeface="Times" pitchFamily="2" charset="0"/>
              </a:rPr>
              <a:t>operating</a:t>
            </a:r>
            <a:r>
              <a:rPr lang="es-ES" dirty="0">
                <a:solidFill>
                  <a:schemeClr val="bg1"/>
                </a:solidFill>
                <a:latin typeface="Times" pitchFamily="2" charset="0"/>
              </a:rPr>
              <a:t> </a:t>
            </a:r>
            <a:r>
              <a:rPr lang="es-ES" dirty="0" err="1">
                <a:solidFill>
                  <a:schemeClr val="bg1"/>
                </a:solidFill>
                <a:latin typeface="Times" pitchFamily="2" charset="0"/>
              </a:rPr>
              <a:t>systems</a:t>
            </a:r>
            <a:r>
              <a:rPr lang="es-ES" dirty="0">
                <a:solidFill>
                  <a:schemeClr val="bg1"/>
                </a:solidFill>
                <a:latin typeface="Times" pitchFamily="2" charset="0"/>
              </a:rPr>
              <a:t>, </a:t>
            </a:r>
            <a:r>
              <a:rPr lang="es-ES" dirty="0" err="1">
                <a:solidFill>
                  <a:schemeClr val="bg1"/>
                </a:solidFill>
                <a:latin typeface="Times" pitchFamily="2" charset="0"/>
              </a:rPr>
              <a:t>which</a:t>
            </a:r>
            <a:r>
              <a:rPr lang="es-ES" dirty="0">
                <a:solidFill>
                  <a:schemeClr val="bg1"/>
                </a:solidFill>
                <a:latin typeface="Times" pitchFamily="2" charset="0"/>
              </a:rPr>
              <a:t> </a:t>
            </a:r>
            <a:r>
              <a:rPr lang="es-ES" dirty="0" err="1">
                <a:solidFill>
                  <a:schemeClr val="bg1"/>
                </a:solidFill>
                <a:latin typeface="Times" pitchFamily="2" charset="0"/>
              </a:rPr>
              <a:t>recognise</a:t>
            </a:r>
            <a:r>
              <a:rPr lang="es-ES" dirty="0">
                <a:solidFill>
                  <a:schemeClr val="bg1"/>
                </a:solidFill>
                <a:latin typeface="Times" pitchFamily="2" charset="0"/>
              </a:rPr>
              <a:t> natural </a:t>
            </a:r>
            <a:r>
              <a:rPr lang="es-ES" dirty="0" err="1">
                <a:solidFill>
                  <a:schemeClr val="bg1"/>
                </a:solidFill>
                <a:latin typeface="Times" pitchFamily="2" charset="0"/>
              </a:rPr>
              <a:t>speech</a:t>
            </a:r>
            <a:r>
              <a:rPr lang="es-ES" dirty="0">
                <a:solidFill>
                  <a:schemeClr val="bg1"/>
                </a:solidFill>
                <a:latin typeface="Times" pitchFamily="2" charset="0"/>
              </a:rPr>
              <a:t> and use </a:t>
            </a:r>
            <a:r>
              <a:rPr lang="es-ES" dirty="0" err="1">
                <a:solidFill>
                  <a:schemeClr val="bg1"/>
                </a:solidFill>
                <a:latin typeface="Times" pitchFamily="2" charset="0"/>
              </a:rPr>
              <a:t>this</a:t>
            </a:r>
            <a:r>
              <a:rPr lang="es-ES" dirty="0">
                <a:solidFill>
                  <a:schemeClr val="bg1"/>
                </a:solidFill>
                <a:latin typeface="Times" pitchFamily="2" charset="0"/>
              </a:rPr>
              <a:t> </a:t>
            </a:r>
            <a:r>
              <a:rPr lang="es-ES" dirty="0" err="1">
                <a:solidFill>
                  <a:schemeClr val="bg1"/>
                </a:solidFill>
                <a:latin typeface="Times" pitchFamily="2" charset="0"/>
              </a:rPr>
              <a:t>ability</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help</a:t>
            </a:r>
            <a:r>
              <a:rPr lang="es-ES" dirty="0">
                <a:solidFill>
                  <a:schemeClr val="bg1"/>
                </a:solidFill>
                <a:latin typeface="Times" pitchFamily="2" charset="0"/>
              </a:rPr>
              <a:t> </a:t>
            </a:r>
            <a:r>
              <a:rPr lang="es-ES" dirty="0" err="1">
                <a:solidFill>
                  <a:schemeClr val="bg1"/>
                </a:solidFill>
                <a:latin typeface="Times" pitchFamily="2" charset="0"/>
              </a:rPr>
              <a:t>answer</a:t>
            </a:r>
            <a:r>
              <a:rPr lang="es-ES" dirty="0">
                <a:solidFill>
                  <a:schemeClr val="bg1"/>
                </a:solidFill>
                <a:latin typeface="Times" pitchFamily="2" charset="0"/>
              </a:rPr>
              <a:t> </a:t>
            </a:r>
            <a:r>
              <a:rPr lang="es-ES" dirty="0" err="1">
                <a:solidFill>
                  <a:schemeClr val="bg1"/>
                </a:solidFill>
                <a:latin typeface="Times" pitchFamily="2" charset="0"/>
              </a:rPr>
              <a:t>user’s</a:t>
            </a:r>
            <a:r>
              <a:rPr lang="es-ES" dirty="0">
                <a:solidFill>
                  <a:schemeClr val="bg1"/>
                </a:solidFill>
                <a:latin typeface="Times" pitchFamily="2" charset="0"/>
              </a:rPr>
              <a:t> </a:t>
            </a:r>
            <a:r>
              <a:rPr lang="es-ES" dirty="0" err="1">
                <a:solidFill>
                  <a:schemeClr val="bg1"/>
                </a:solidFill>
                <a:latin typeface="Times" pitchFamily="2" charset="0"/>
              </a:rPr>
              <a:t>queries</a:t>
            </a:r>
            <a:r>
              <a:rPr lang="es-ES" dirty="0">
                <a:solidFill>
                  <a:schemeClr val="bg1"/>
                </a:solidFill>
                <a:latin typeface="Times" pitchFamily="2" charset="0"/>
              </a:rPr>
              <a:t> and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aid</a:t>
            </a:r>
            <a:r>
              <a:rPr lang="es-ES" dirty="0">
                <a:solidFill>
                  <a:schemeClr val="bg1"/>
                </a:solidFill>
                <a:latin typeface="Times" pitchFamily="2" charset="0"/>
              </a:rPr>
              <a:t> in </a:t>
            </a:r>
            <a:r>
              <a:rPr lang="es-ES" dirty="0" err="1">
                <a:solidFill>
                  <a:schemeClr val="bg1"/>
                </a:solidFill>
                <a:latin typeface="Times" pitchFamily="2" charset="0"/>
              </a:rPr>
              <a:t>organisational</a:t>
            </a:r>
            <a:r>
              <a:rPr lang="es-ES" dirty="0">
                <a:solidFill>
                  <a:schemeClr val="bg1"/>
                </a:solidFill>
                <a:latin typeface="Times" pitchFamily="2" charset="0"/>
              </a:rPr>
              <a:t> </a:t>
            </a:r>
            <a:r>
              <a:rPr lang="es-ES" dirty="0" err="1">
                <a:solidFill>
                  <a:schemeClr val="bg1"/>
                </a:solidFill>
                <a:latin typeface="Times" pitchFamily="2" charset="0"/>
              </a:rPr>
              <a:t>tasks</a:t>
            </a:r>
            <a:r>
              <a:rPr lang="es-ES" dirty="0">
                <a:solidFill>
                  <a:schemeClr val="bg1"/>
                </a:solidFill>
                <a:latin typeface="Times" pitchFamily="2" charset="0"/>
              </a:rPr>
              <a:t>, </a:t>
            </a:r>
            <a:r>
              <a:rPr lang="es-ES" dirty="0" err="1">
                <a:solidFill>
                  <a:schemeClr val="bg1"/>
                </a:solidFill>
                <a:latin typeface="Times" pitchFamily="2" charset="0"/>
              </a:rPr>
              <a:t>such</a:t>
            </a:r>
            <a:r>
              <a:rPr lang="es-ES" dirty="0">
                <a:solidFill>
                  <a:schemeClr val="bg1"/>
                </a:solidFill>
                <a:latin typeface="Times" pitchFamily="2" charset="0"/>
              </a:rPr>
              <a:t> as </a:t>
            </a:r>
            <a:r>
              <a:rPr lang="es-ES" dirty="0" err="1">
                <a:solidFill>
                  <a:schemeClr val="bg1"/>
                </a:solidFill>
                <a:latin typeface="Times" pitchFamily="2" charset="0"/>
              </a:rPr>
              <a:t>scheduling</a:t>
            </a:r>
            <a:r>
              <a:rPr lang="es-ES" dirty="0">
                <a:solidFill>
                  <a:schemeClr val="bg1"/>
                </a:solidFill>
                <a:latin typeface="Times" pitchFamily="2" charset="0"/>
              </a:rPr>
              <a:t> meetings </a:t>
            </a:r>
            <a:r>
              <a:rPr lang="es-ES" dirty="0" err="1">
                <a:solidFill>
                  <a:schemeClr val="bg1"/>
                </a:solidFill>
                <a:latin typeface="Times" pitchFamily="2" charset="0"/>
              </a:rPr>
              <a:t>or</a:t>
            </a:r>
            <a:r>
              <a:rPr lang="es-ES" dirty="0">
                <a:solidFill>
                  <a:schemeClr val="bg1"/>
                </a:solidFill>
                <a:latin typeface="Times" pitchFamily="2" charset="0"/>
              </a:rPr>
              <a:t> </a:t>
            </a:r>
            <a:r>
              <a:rPr lang="es-ES" dirty="0" err="1">
                <a:solidFill>
                  <a:schemeClr val="bg1"/>
                </a:solidFill>
                <a:latin typeface="Times" pitchFamily="2" charset="0"/>
              </a:rPr>
              <a:t>setting</a:t>
            </a:r>
            <a:r>
              <a:rPr lang="es-ES" dirty="0">
                <a:solidFill>
                  <a:schemeClr val="bg1"/>
                </a:solidFill>
                <a:latin typeface="Times" pitchFamily="2" charset="0"/>
              </a:rPr>
              <a:t> </a:t>
            </a:r>
            <a:r>
              <a:rPr lang="es-ES" dirty="0" err="1">
                <a:solidFill>
                  <a:schemeClr val="bg1"/>
                </a:solidFill>
                <a:latin typeface="Times" pitchFamily="2" charset="0"/>
              </a:rPr>
              <a:t>reminders</a:t>
            </a:r>
            <a:r>
              <a:rPr lang="es-ES" dirty="0">
                <a:solidFill>
                  <a:schemeClr val="bg1"/>
                </a:solidFill>
                <a:latin typeface="Times" pitchFamily="2" charset="0"/>
              </a:rPr>
              <a:t>. </a:t>
            </a:r>
            <a:r>
              <a:rPr lang="es-ES" dirty="0" err="1">
                <a:solidFill>
                  <a:schemeClr val="bg1"/>
                </a:solidFill>
                <a:latin typeface="Times" pitchFamily="2" charset="0"/>
              </a:rPr>
              <a:t>Perhaps</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most</a:t>
            </a:r>
            <a:r>
              <a:rPr lang="es-ES" dirty="0">
                <a:solidFill>
                  <a:schemeClr val="bg1"/>
                </a:solidFill>
                <a:latin typeface="Times" pitchFamily="2" charset="0"/>
              </a:rPr>
              <a:t> </a:t>
            </a:r>
            <a:r>
              <a:rPr lang="es-ES" dirty="0" err="1">
                <a:solidFill>
                  <a:schemeClr val="bg1"/>
                </a:solidFill>
                <a:latin typeface="Times" pitchFamily="2" charset="0"/>
              </a:rPr>
              <a:t>famous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these</a:t>
            </a:r>
            <a:r>
              <a:rPr lang="es-ES" dirty="0">
                <a:solidFill>
                  <a:schemeClr val="bg1"/>
                </a:solidFill>
                <a:latin typeface="Times" pitchFamily="2" charset="0"/>
              </a:rPr>
              <a:t> </a:t>
            </a:r>
            <a:r>
              <a:rPr lang="es-ES" dirty="0" err="1">
                <a:solidFill>
                  <a:schemeClr val="bg1"/>
                </a:solidFill>
                <a:latin typeface="Times" pitchFamily="2" charset="0"/>
              </a:rPr>
              <a:t>is</a:t>
            </a:r>
            <a:r>
              <a:rPr lang="es-ES" dirty="0">
                <a:solidFill>
                  <a:schemeClr val="bg1"/>
                </a:solidFill>
                <a:latin typeface="Times" pitchFamily="2" charset="0"/>
              </a:rPr>
              <a:t> </a:t>
            </a:r>
            <a:r>
              <a:rPr lang="es-ES" dirty="0" err="1">
                <a:solidFill>
                  <a:schemeClr val="bg1"/>
                </a:solidFill>
                <a:latin typeface="Times" pitchFamily="2" charset="0"/>
              </a:rPr>
              <a:t>Apple’s</a:t>
            </a:r>
            <a:r>
              <a:rPr lang="es-ES" dirty="0">
                <a:solidFill>
                  <a:schemeClr val="bg1"/>
                </a:solidFill>
                <a:latin typeface="Times" pitchFamily="2" charset="0"/>
              </a:rPr>
              <a:t> Siri – </a:t>
            </a:r>
            <a:r>
              <a:rPr lang="es-ES" dirty="0" err="1">
                <a:solidFill>
                  <a:schemeClr val="bg1"/>
                </a:solidFill>
                <a:latin typeface="Times" pitchFamily="2" charset="0"/>
              </a:rPr>
              <a:t>now</a:t>
            </a:r>
            <a:r>
              <a:rPr lang="es-ES" dirty="0">
                <a:solidFill>
                  <a:schemeClr val="bg1"/>
                </a:solidFill>
                <a:latin typeface="Times" pitchFamily="2" charset="0"/>
              </a:rPr>
              <a:t> </a:t>
            </a:r>
            <a:r>
              <a:rPr lang="es-ES" dirty="0" err="1">
                <a:solidFill>
                  <a:schemeClr val="bg1"/>
                </a:solidFill>
                <a:latin typeface="Times" pitchFamily="2" charset="0"/>
              </a:rPr>
              <a:t>widely</a:t>
            </a:r>
            <a:r>
              <a:rPr lang="es-ES" dirty="0">
                <a:solidFill>
                  <a:schemeClr val="bg1"/>
                </a:solidFill>
                <a:latin typeface="Times" pitchFamily="2" charset="0"/>
              </a:rPr>
              <a:t> </a:t>
            </a:r>
            <a:r>
              <a:rPr lang="es-ES" dirty="0" err="1">
                <a:solidFill>
                  <a:schemeClr val="bg1"/>
                </a:solidFill>
                <a:latin typeface="Times" pitchFamily="2" charset="0"/>
              </a:rPr>
              <a:t>recognised</a:t>
            </a:r>
            <a:r>
              <a:rPr lang="es-ES" dirty="0">
                <a:solidFill>
                  <a:schemeClr val="bg1"/>
                </a:solidFill>
                <a:latin typeface="Times" pitchFamily="2" charset="0"/>
              </a:rPr>
              <a:t> as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voice</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iPhone – </a:t>
            </a:r>
            <a:r>
              <a:rPr lang="es-ES" dirty="0" err="1">
                <a:solidFill>
                  <a:schemeClr val="bg1"/>
                </a:solidFill>
                <a:latin typeface="Times" pitchFamily="2" charset="0"/>
              </a:rPr>
              <a:t>but</a:t>
            </a:r>
            <a:r>
              <a:rPr lang="es-ES" dirty="0">
                <a:solidFill>
                  <a:schemeClr val="bg1"/>
                </a:solidFill>
                <a:latin typeface="Times" pitchFamily="2" charset="0"/>
              </a:rPr>
              <a:t> </a:t>
            </a:r>
            <a:r>
              <a:rPr lang="es-ES" dirty="0" err="1">
                <a:solidFill>
                  <a:schemeClr val="bg1"/>
                </a:solidFill>
                <a:latin typeface="Times" pitchFamily="2" charset="0"/>
              </a:rPr>
              <a:t>there</a:t>
            </a:r>
            <a:r>
              <a:rPr lang="es-ES" dirty="0">
                <a:solidFill>
                  <a:schemeClr val="bg1"/>
                </a:solidFill>
                <a:latin typeface="Times" pitchFamily="2" charset="0"/>
              </a:rPr>
              <a:t> are </a:t>
            </a:r>
            <a:r>
              <a:rPr lang="es-ES" dirty="0" err="1">
                <a:solidFill>
                  <a:schemeClr val="bg1"/>
                </a:solidFill>
                <a:latin typeface="Times" pitchFamily="2" charset="0"/>
              </a:rPr>
              <a:t>several</a:t>
            </a:r>
            <a:r>
              <a:rPr lang="es-ES" dirty="0">
                <a:solidFill>
                  <a:schemeClr val="bg1"/>
                </a:solidFill>
                <a:latin typeface="Times" pitchFamily="2" charset="0"/>
              </a:rPr>
              <a:t> </a:t>
            </a:r>
            <a:r>
              <a:rPr lang="es-ES" dirty="0" err="1">
                <a:solidFill>
                  <a:schemeClr val="bg1"/>
                </a:solidFill>
                <a:latin typeface="Times" pitchFamily="2" charset="0"/>
              </a:rPr>
              <a:t>others</a:t>
            </a:r>
            <a:r>
              <a:rPr lang="es-ES" dirty="0">
                <a:solidFill>
                  <a:schemeClr val="bg1"/>
                </a:solidFill>
                <a:latin typeface="Times" pitchFamily="2" charset="0"/>
              </a:rPr>
              <a:t>, </a:t>
            </a:r>
            <a:r>
              <a:rPr lang="es-ES" dirty="0" err="1">
                <a:solidFill>
                  <a:schemeClr val="bg1"/>
                </a:solidFill>
                <a:latin typeface="Times" pitchFamily="2" charset="0"/>
              </a:rPr>
              <a:t>including</a:t>
            </a:r>
            <a:r>
              <a:rPr lang="es-ES" dirty="0">
                <a:solidFill>
                  <a:schemeClr val="bg1"/>
                </a:solidFill>
                <a:latin typeface="Times" pitchFamily="2" charset="0"/>
              </a:rPr>
              <a:t> </a:t>
            </a:r>
            <a:r>
              <a:rPr lang="es-ES" dirty="0" err="1">
                <a:solidFill>
                  <a:schemeClr val="bg1"/>
                </a:solidFill>
                <a:latin typeface="Times" pitchFamily="2" charset="0"/>
              </a:rPr>
              <a:t>GoogleNow</a:t>
            </a:r>
            <a:r>
              <a:rPr lang="es-ES" dirty="0">
                <a:solidFill>
                  <a:schemeClr val="bg1"/>
                </a:solidFill>
                <a:latin typeface="Times" pitchFamily="2" charset="0"/>
              </a:rPr>
              <a:t> and </a:t>
            </a:r>
            <a:r>
              <a:rPr lang="es-ES" dirty="0" err="1">
                <a:solidFill>
                  <a:schemeClr val="bg1"/>
                </a:solidFill>
                <a:latin typeface="Times" pitchFamily="2" charset="0"/>
              </a:rPr>
              <a:t>Microsoft’s</a:t>
            </a:r>
            <a:r>
              <a:rPr lang="es-ES" dirty="0">
                <a:solidFill>
                  <a:schemeClr val="bg1"/>
                </a:solidFill>
                <a:latin typeface="Times" pitchFamily="2" charset="0"/>
              </a:rPr>
              <a:t> Cortana, </a:t>
            </a:r>
            <a:r>
              <a:rPr lang="es-ES" dirty="0" err="1">
                <a:solidFill>
                  <a:schemeClr val="bg1"/>
                </a:solidFill>
                <a:latin typeface="Times" pitchFamily="2" charset="0"/>
              </a:rPr>
              <a:t>all</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which</a:t>
            </a:r>
            <a:r>
              <a:rPr lang="es-ES" dirty="0">
                <a:solidFill>
                  <a:schemeClr val="bg1"/>
                </a:solidFill>
                <a:latin typeface="Times" pitchFamily="2" charset="0"/>
              </a:rPr>
              <a:t> </a:t>
            </a:r>
            <a:r>
              <a:rPr lang="es-ES" dirty="0" err="1">
                <a:solidFill>
                  <a:schemeClr val="bg1"/>
                </a:solidFill>
                <a:latin typeface="Times" pitchFamily="2" charset="0"/>
              </a:rPr>
              <a:t>perform</a:t>
            </a:r>
            <a:r>
              <a:rPr lang="es-ES" dirty="0">
                <a:solidFill>
                  <a:schemeClr val="bg1"/>
                </a:solidFill>
                <a:latin typeface="Times" pitchFamily="2" charset="0"/>
              </a:rPr>
              <a:t> similar </a:t>
            </a:r>
            <a:r>
              <a:rPr lang="es-ES" dirty="0" err="1">
                <a:solidFill>
                  <a:schemeClr val="bg1"/>
                </a:solidFill>
                <a:latin typeface="Times" pitchFamily="2" charset="0"/>
              </a:rPr>
              <a:t>functions</a:t>
            </a:r>
            <a:r>
              <a:rPr lang="es-ES" dirty="0">
                <a:solidFill>
                  <a:schemeClr val="bg1"/>
                </a:solidFill>
                <a:latin typeface="Times" pitchFamily="2" charset="0"/>
              </a:rPr>
              <a:t> </a:t>
            </a:r>
            <a:r>
              <a:rPr lang="es-ES" dirty="0" err="1">
                <a:solidFill>
                  <a:schemeClr val="bg1"/>
                </a:solidFill>
                <a:latin typeface="Times" pitchFamily="2" charset="0"/>
              </a:rPr>
              <a:t>with</a:t>
            </a:r>
            <a:r>
              <a:rPr lang="es-ES" dirty="0">
                <a:solidFill>
                  <a:schemeClr val="bg1"/>
                </a:solidFill>
                <a:latin typeface="Times" pitchFamily="2" charset="0"/>
              </a:rPr>
              <a:t> </a:t>
            </a:r>
            <a:r>
              <a:rPr lang="es-ES" dirty="0" err="1">
                <a:solidFill>
                  <a:schemeClr val="bg1"/>
                </a:solidFill>
                <a:latin typeface="Times" pitchFamily="2" charset="0"/>
              </a:rPr>
              <a:t>varying</a:t>
            </a:r>
            <a:r>
              <a:rPr lang="es-ES" dirty="0">
                <a:solidFill>
                  <a:schemeClr val="bg1"/>
                </a:solidFill>
                <a:latin typeface="Times" pitchFamily="2" charset="0"/>
              </a:rPr>
              <a:t> </a:t>
            </a:r>
            <a:r>
              <a:rPr lang="es-ES" dirty="0" err="1">
                <a:solidFill>
                  <a:schemeClr val="bg1"/>
                </a:solidFill>
                <a:latin typeface="Times" pitchFamily="2" charset="0"/>
              </a:rPr>
              <a:t>degrees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efficiency</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connections</a:t>
            </a:r>
            <a:r>
              <a:rPr lang="es-ES" dirty="0">
                <a:solidFill>
                  <a:schemeClr val="bg1"/>
                </a:solidFill>
                <a:latin typeface="Times" pitchFamily="2" charset="0"/>
              </a:rPr>
              <a:t> </a:t>
            </a:r>
            <a:r>
              <a:rPr lang="es-ES" dirty="0" err="1">
                <a:solidFill>
                  <a:schemeClr val="bg1"/>
                </a:solidFill>
                <a:latin typeface="Times" pitchFamily="2" charset="0"/>
              </a:rPr>
              <a:t>between</a:t>
            </a:r>
            <a:r>
              <a:rPr lang="es-ES" dirty="0">
                <a:solidFill>
                  <a:schemeClr val="bg1"/>
                </a:solidFill>
                <a:latin typeface="Times" pitchFamily="2" charset="0"/>
              </a:rPr>
              <a:t> </a:t>
            </a:r>
            <a:r>
              <a:rPr lang="es-ES" dirty="0" err="1">
                <a:solidFill>
                  <a:schemeClr val="bg1"/>
                </a:solidFill>
                <a:latin typeface="Times" pitchFamily="2" charset="0"/>
              </a:rPr>
              <a:t>these</a:t>
            </a:r>
            <a:r>
              <a:rPr lang="es-ES" dirty="0">
                <a:solidFill>
                  <a:schemeClr val="bg1"/>
                </a:solidFill>
                <a:latin typeface="Times" pitchFamily="2" charset="0"/>
              </a:rPr>
              <a:t> digital </a:t>
            </a:r>
            <a:r>
              <a:rPr lang="es-ES" dirty="0" err="1">
                <a:solidFill>
                  <a:schemeClr val="bg1"/>
                </a:solidFill>
                <a:latin typeface="Times" pitchFamily="2" charset="0"/>
              </a:rPr>
              <a:t>assistants</a:t>
            </a:r>
            <a:r>
              <a:rPr lang="es-ES" dirty="0">
                <a:solidFill>
                  <a:schemeClr val="bg1"/>
                </a:solidFill>
                <a:latin typeface="Times" pitchFamily="2" charset="0"/>
              </a:rPr>
              <a:t> and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conventions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low</a:t>
            </a:r>
            <a:r>
              <a:rPr lang="es-ES" dirty="0">
                <a:solidFill>
                  <a:schemeClr val="bg1"/>
                </a:solidFill>
                <a:latin typeface="Times" pitchFamily="2" charset="0"/>
              </a:rPr>
              <a:t>-status clerical </a:t>
            </a:r>
            <a:r>
              <a:rPr lang="es-ES" dirty="0" err="1">
                <a:solidFill>
                  <a:schemeClr val="bg1"/>
                </a:solidFill>
                <a:latin typeface="Times" pitchFamily="2" charset="0"/>
              </a:rPr>
              <a:t>labour</a:t>
            </a:r>
            <a:r>
              <a:rPr lang="es-ES" dirty="0">
                <a:solidFill>
                  <a:schemeClr val="bg1"/>
                </a:solidFill>
                <a:latin typeface="Times" pitchFamily="2" charset="0"/>
              </a:rPr>
              <a:t> are </a:t>
            </a:r>
            <a:r>
              <a:rPr lang="es-ES" dirty="0" err="1">
                <a:solidFill>
                  <a:schemeClr val="bg1"/>
                </a:solidFill>
                <a:latin typeface="Times" pitchFamily="2" charset="0"/>
              </a:rPr>
              <a:t>obvious</a:t>
            </a:r>
            <a:r>
              <a:rPr lang="es-ES" dirty="0">
                <a:solidFill>
                  <a:schemeClr val="bg1"/>
                </a:solidFill>
                <a:latin typeface="Times" pitchFamily="2" charset="0"/>
              </a:rPr>
              <a:t>; a </a:t>
            </a:r>
            <a:r>
              <a:rPr lang="es-ES" dirty="0" err="1">
                <a:solidFill>
                  <a:schemeClr val="bg1"/>
                </a:solidFill>
                <a:latin typeface="Times" pitchFamily="2" charset="0"/>
              </a:rPr>
              <a:t>reviewer</a:t>
            </a:r>
            <a:r>
              <a:rPr lang="es-ES" dirty="0">
                <a:solidFill>
                  <a:schemeClr val="bg1"/>
                </a:solidFill>
                <a:latin typeface="Times" pitchFamily="2" charset="0"/>
              </a:rPr>
              <a:t> </a:t>
            </a:r>
            <a:r>
              <a:rPr lang="es-ES" dirty="0" err="1">
                <a:solidFill>
                  <a:schemeClr val="bg1"/>
                </a:solidFill>
                <a:latin typeface="Times" pitchFamily="2" charset="0"/>
              </a:rPr>
              <a:t>from</a:t>
            </a:r>
            <a:r>
              <a:rPr lang="es-ES" dirty="0">
                <a:solidFill>
                  <a:schemeClr val="bg1"/>
                </a:solidFill>
                <a:latin typeface="Times" pitchFamily="2" charset="0"/>
              </a:rPr>
              <a:t> </a:t>
            </a:r>
            <a:r>
              <a:rPr lang="es-ES" dirty="0" err="1">
                <a:solidFill>
                  <a:schemeClr val="bg1"/>
                </a:solidFill>
                <a:latin typeface="Times" pitchFamily="2" charset="0"/>
              </a:rPr>
              <a:t>Wired</a:t>
            </a:r>
            <a:r>
              <a:rPr lang="es-ES" dirty="0">
                <a:solidFill>
                  <a:schemeClr val="bg1"/>
                </a:solidFill>
                <a:latin typeface="Times" pitchFamily="2" charset="0"/>
              </a:rPr>
              <a:t> magazine </a:t>
            </a:r>
            <a:r>
              <a:rPr lang="es-ES" dirty="0" err="1">
                <a:solidFill>
                  <a:schemeClr val="bg1"/>
                </a:solidFill>
                <a:latin typeface="Times" pitchFamily="2" charset="0"/>
              </a:rPr>
              <a:t>compared</a:t>
            </a:r>
            <a:r>
              <a:rPr lang="es-ES" dirty="0">
                <a:solidFill>
                  <a:schemeClr val="bg1"/>
                </a:solidFill>
                <a:latin typeface="Times" pitchFamily="2" charset="0"/>
              </a:rPr>
              <a:t> Siri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an</a:t>
            </a:r>
            <a:r>
              <a:rPr lang="es-ES" dirty="0">
                <a:solidFill>
                  <a:schemeClr val="bg1"/>
                </a:solidFill>
                <a:latin typeface="Times" pitchFamily="2" charset="0"/>
              </a:rPr>
              <a:t> </a:t>
            </a:r>
            <a:r>
              <a:rPr lang="es-ES" dirty="0" err="1">
                <a:solidFill>
                  <a:schemeClr val="bg1"/>
                </a:solidFill>
                <a:latin typeface="Times" pitchFamily="2" charset="0"/>
              </a:rPr>
              <a:t>unpaid</a:t>
            </a:r>
            <a:r>
              <a:rPr lang="es-ES" dirty="0">
                <a:solidFill>
                  <a:schemeClr val="bg1"/>
                </a:solidFill>
                <a:latin typeface="Times" pitchFamily="2" charset="0"/>
              </a:rPr>
              <a:t> </a:t>
            </a:r>
            <a:r>
              <a:rPr lang="es-ES" dirty="0" err="1">
                <a:solidFill>
                  <a:schemeClr val="bg1"/>
                </a:solidFill>
                <a:latin typeface="Times" pitchFamily="2" charset="0"/>
              </a:rPr>
              <a:t>intern</a:t>
            </a:r>
            <a:r>
              <a:rPr lang="es-ES" dirty="0">
                <a:solidFill>
                  <a:schemeClr val="bg1"/>
                </a:solidFill>
                <a:latin typeface="Times" pitchFamily="2" charset="0"/>
              </a:rPr>
              <a:t>, and Microsoft </a:t>
            </a:r>
            <a:r>
              <a:rPr lang="es-ES" dirty="0" err="1">
                <a:solidFill>
                  <a:schemeClr val="bg1"/>
                </a:solidFill>
                <a:latin typeface="Times" pitchFamily="2" charset="0"/>
              </a:rPr>
              <a:t>even</a:t>
            </a:r>
            <a:r>
              <a:rPr lang="es-ES" dirty="0">
                <a:solidFill>
                  <a:schemeClr val="bg1"/>
                </a:solidFill>
                <a:latin typeface="Times" pitchFamily="2" charset="0"/>
              </a:rPr>
              <a:t> </a:t>
            </a:r>
            <a:r>
              <a:rPr lang="es-ES" dirty="0" err="1">
                <a:solidFill>
                  <a:schemeClr val="bg1"/>
                </a:solidFill>
                <a:latin typeface="Times" pitchFamily="2" charset="0"/>
              </a:rPr>
              <a:t>went</a:t>
            </a:r>
            <a:r>
              <a:rPr lang="es-ES" dirty="0">
                <a:solidFill>
                  <a:schemeClr val="bg1"/>
                </a:solidFill>
                <a:latin typeface="Times" pitchFamily="2" charset="0"/>
              </a:rPr>
              <a:t> so </a:t>
            </a:r>
            <a:r>
              <a:rPr lang="es-ES" dirty="0" err="1">
                <a:solidFill>
                  <a:schemeClr val="bg1"/>
                </a:solidFill>
                <a:latin typeface="Times" pitchFamily="2" charset="0"/>
              </a:rPr>
              <a:t>far</a:t>
            </a:r>
            <a:r>
              <a:rPr lang="es-ES" dirty="0">
                <a:solidFill>
                  <a:schemeClr val="bg1"/>
                </a:solidFill>
                <a:latin typeface="Times" pitchFamily="2" charset="0"/>
              </a:rPr>
              <a:t> as </a:t>
            </a:r>
            <a:r>
              <a:rPr lang="es-ES" dirty="0" err="1">
                <a:solidFill>
                  <a:schemeClr val="bg1"/>
                </a:solidFill>
                <a:latin typeface="Times" pitchFamily="2" charset="0"/>
              </a:rPr>
              <a:t>to</a:t>
            </a:r>
            <a:r>
              <a:rPr lang="es-ES" dirty="0">
                <a:solidFill>
                  <a:schemeClr val="bg1"/>
                </a:solidFill>
                <a:latin typeface="Times" pitchFamily="2" charset="0"/>
              </a:rPr>
              <a:t> interview human </a:t>
            </a:r>
            <a:r>
              <a:rPr lang="es-ES" dirty="0" err="1">
                <a:solidFill>
                  <a:schemeClr val="bg1"/>
                </a:solidFill>
                <a:latin typeface="Times" pitchFamily="2" charset="0"/>
              </a:rPr>
              <a:t>PAs</a:t>
            </a:r>
            <a:r>
              <a:rPr lang="es-ES" dirty="0">
                <a:solidFill>
                  <a:schemeClr val="bg1"/>
                </a:solidFill>
                <a:latin typeface="Times" pitchFamily="2" charset="0"/>
              </a:rPr>
              <a:t> </a:t>
            </a:r>
            <a:r>
              <a:rPr lang="es-ES" dirty="0" err="1">
                <a:solidFill>
                  <a:schemeClr val="bg1"/>
                </a:solidFill>
                <a:latin typeface="Times" pitchFamily="2" charset="0"/>
              </a:rPr>
              <a:t>whilst</a:t>
            </a:r>
            <a:r>
              <a:rPr lang="es-ES" dirty="0">
                <a:solidFill>
                  <a:schemeClr val="bg1"/>
                </a:solidFill>
                <a:latin typeface="Times" pitchFamily="2" charset="0"/>
              </a:rPr>
              <a:t> </a:t>
            </a:r>
            <a:r>
              <a:rPr lang="es-ES" dirty="0" err="1">
                <a:solidFill>
                  <a:schemeClr val="bg1"/>
                </a:solidFill>
                <a:latin typeface="Times" pitchFamily="2" charset="0"/>
              </a:rPr>
              <a:t>developing</a:t>
            </a:r>
            <a:r>
              <a:rPr lang="es-ES" dirty="0">
                <a:solidFill>
                  <a:schemeClr val="bg1"/>
                </a:solidFill>
                <a:latin typeface="Times" pitchFamily="2" charset="0"/>
              </a:rPr>
              <a:t> Cortana. </a:t>
            </a:r>
            <a:r>
              <a:rPr lang="es-ES" dirty="0" err="1">
                <a:solidFill>
                  <a:schemeClr val="bg1"/>
                </a:solidFill>
                <a:latin typeface="Times" pitchFamily="2" charset="0"/>
              </a:rPr>
              <a:t>These</a:t>
            </a:r>
            <a:r>
              <a:rPr lang="es-ES" dirty="0">
                <a:solidFill>
                  <a:schemeClr val="bg1"/>
                </a:solidFill>
                <a:latin typeface="Times" pitchFamily="2" charset="0"/>
              </a:rPr>
              <a:t> apps </a:t>
            </a:r>
            <a:r>
              <a:rPr lang="es-ES" dirty="0" err="1">
                <a:solidFill>
                  <a:schemeClr val="bg1"/>
                </a:solidFill>
                <a:latin typeface="Times" pitchFamily="2" charset="0"/>
              </a:rPr>
              <a:t>represent</a:t>
            </a:r>
            <a:r>
              <a:rPr lang="es-ES" dirty="0">
                <a:solidFill>
                  <a:schemeClr val="bg1"/>
                </a:solidFill>
                <a:latin typeface="Times" pitchFamily="2" charset="0"/>
              </a:rPr>
              <a:t>, in </a:t>
            </a:r>
            <a:r>
              <a:rPr lang="es-ES" dirty="0" err="1">
                <a:solidFill>
                  <a:schemeClr val="bg1"/>
                </a:solidFill>
                <a:latin typeface="Times" pitchFamily="2" charset="0"/>
              </a:rPr>
              <a:t>many</a:t>
            </a:r>
            <a:r>
              <a:rPr lang="es-ES" dirty="0">
                <a:solidFill>
                  <a:schemeClr val="bg1"/>
                </a:solidFill>
                <a:latin typeface="Times" pitchFamily="2" charset="0"/>
              </a:rPr>
              <a:t> </a:t>
            </a:r>
            <a:r>
              <a:rPr lang="es-ES" dirty="0" err="1">
                <a:solidFill>
                  <a:schemeClr val="bg1"/>
                </a:solidFill>
                <a:latin typeface="Times" pitchFamily="2" charset="0"/>
              </a:rPr>
              <a:t>respects</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automation</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what</a:t>
            </a:r>
            <a:r>
              <a:rPr lang="es-ES" dirty="0">
                <a:solidFill>
                  <a:schemeClr val="bg1"/>
                </a:solidFill>
                <a:latin typeface="Times" pitchFamily="2" charset="0"/>
              </a:rPr>
              <a:t> has </a:t>
            </a:r>
            <a:r>
              <a:rPr lang="es-ES" dirty="0" err="1">
                <a:solidFill>
                  <a:schemeClr val="bg1"/>
                </a:solidFill>
                <a:latin typeface="Times" pitchFamily="2" charset="0"/>
              </a:rPr>
              <a:t>been</a:t>
            </a:r>
            <a:r>
              <a:rPr lang="es-ES" dirty="0">
                <a:solidFill>
                  <a:schemeClr val="bg1"/>
                </a:solidFill>
                <a:latin typeface="Times" pitchFamily="2" charset="0"/>
              </a:rPr>
              <a:t> </a:t>
            </a:r>
            <a:r>
              <a:rPr lang="es-ES" dirty="0" err="1">
                <a:solidFill>
                  <a:schemeClr val="bg1"/>
                </a:solidFill>
                <a:latin typeface="Times" pitchFamily="2" charset="0"/>
              </a:rPr>
              <a:t>traditionally</a:t>
            </a:r>
            <a:r>
              <a:rPr lang="es-ES" dirty="0">
                <a:solidFill>
                  <a:schemeClr val="bg1"/>
                </a:solidFill>
                <a:latin typeface="Times" pitchFamily="2" charset="0"/>
              </a:rPr>
              <a:t> </a:t>
            </a:r>
            <a:r>
              <a:rPr lang="es-ES" dirty="0" err="1">
                <a:solidFill>
                  <a:schemeClr val="bg1"/>
                </a:solidFill>
                <a:latin typeface="Times" pitchFamily="2" charset="0"/>
              </a:rPr>
              <a:t>deemed</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be </a:t>
            </a:r>
            <a:r>
              <a:rPr lang="es-ES" dirty="0" err="1">
                <a:solidFill>
                  <a:schemeClr val="bg1"/>
                </a:solidFill>
                <a:latin typeface="Times" pitchFamily="2" charset="0"/>
              </a:rPr>
              <a:t>women’s</a:t>
            </a:r>
            <a:r>
              <a:rPr lang="es-ES" dirty="0">
                <a:solidFill>
                  <a:schemeClr val="bg1"/>
                </a:solidFill>
                <a:latin typeface="Times" pitchFamily="2" charset="0"/>
              </a:rPr>
              <a:t> </a:t>
            </a:r>
            <a:r>
              <a:rPr lang="es-ES" dirty="0" err="1">
                <a:solidFill>
                  <a:schemeClr val="bg1"/>
                </a:solidFill>
                <a:latin typeface="Times" pitchFamily="2" charset="0"/>
              </a:rPr>
              <a:t>work</a:t>
            </a:r>
            <a:r>
              <a:rPr lang="es-ES" dirty="0">
                <a:solidFill>
                  <a:schemeClr val="bg1"/>
                </a:solidFill>
                <a:latin typeface="Times" pitchFamily="2" charset="0"/>
              </a:rPr>
              <a:t>” (</a:t>
            </a:r>
            <a:r>
              <a:rPr lang="es-ES" dirty="0" err="1">
                <a:solidFill>
                  <a:schemeClr val="bg1"/>
                </a:solidFill>
                <a:latin typeface="Times" pitchFamily="2" charset="0"/>
              </a:rPr>
              <a:t>Hester</a:t>
            </a:r>
            <a:r>
              <a:rPr lang="es-ES" dirty="0">
                <a:solidFill>
                  <a:schemeClr val="bg1"/>
                </a:solidFill>
                <a:latin typeface="Times" pitchFamily="2" charset="0"/>
              </a:rPr>
              <a:t>, 2017, p. 47).</a:t>
            </a:r>
          </a:p>
          <a:p>
            <a:r>
              <a:rPr lang="es-ES" dirty="0" err="1">
                <a:solidFill>
                  <a:schemeClr val="bg1"/>
                </a:solidFill>
                <a:latin typeface="Times" pitchFamily="2" charset="0"/>
              </a:rPr>
              <a:t>Group</a:t>
            </a:r>
            <a:r>
              <a:rPr lang="es-ES" dirty="0">
                <a:solidFill>
                  <a:schemeClr val="bg1"/>
                </a:solidFill>
                <a:latin typeface="Times" pitchFamily="2" charset="0"/>
              </a:rPr>
              <a:t> </a:t>
            </a:r>
            <a:r>
              <a:rPr lang="es-ES" dirty="0" err="1">
                <a:solidFill>
                  <a:schemeClr val="bg1"/>
                </a:solidFill>
                <a:latin typeface="Times" pitchFamily="2" charset="0"/>
              </a:rPr>
              <a:t>discussion</a:t>
            </a:r>
            <a:r>
              <a:rPr lang="es-ES" dirty="0">
                <a:solidFill>
                  <a:schemeClr val="bg1"/>
                </a:solidFill>
                <a:latin typeface="Times" pitchFamily="2" charset="0"/>
              </a:rPr>
              <a:t>: Can </a:t>
            </a:r>
            <a:r>
              <a:rPr lang="es-ES" dirty="0" err="1">
                <a:solidFill>
                  <a:schemeClr val="bg1"/>
                </a:solidFill>
                <a:latin typeface="Times" pitchFamily="2" charset="0"/>
              </a:rPr>
              <a:t>you</a:t>
            </a:r>
            <a:r>
              <a:rPr lang="es-ES" dirty="0">
                <a:solidFill>
                  <a:schemeClr val="bg1"/>
                </a:solidFill>
                <a:latin typeface="Times" pitchFamily="2" charset="0"/>
              </a:rPr>
              <a:t> </a:t>
            </a:r>
            <a:r>
              <a:rPr lang="es-ES" dirty="0" err="1">
                <a:solidFill>
                  <a:schemeClr val="bg1"/>
                </a:solidFill>
                <a:latin typeface="Times" pitchFamily="2" charset="0"/>
              </a:rPr>
              <a:t>think</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other</a:t>
            </a:r>
            <a:r>
              <a:rPr lang="es-ES" dirty="0">
                <a:solidFill>
                  <a:schemeClr val="bg1"/>
                </a:solidFill>
                <a:latin typeface="Times" pitchFamily="2" charset="0"/>
              </a:rPr>
              <a:t> </a:t>
            </a:r>
            <a:r>
              <a:rPr lang="es-ES" dirty="0" err="1">
                <a:solidFill>
                  <a:schemeClr val="bg1"/>
                </a:solidFill>
                <a:latin typeface="Times" pitchFamily="2" charset="0"/>
              </a:rPr>
              <a:t>examples</a:t>
            </a:r>
            <a:r>
              <a:rPr lang="es-ES" dirty="0">
                <a:solidFill>
                  <a:schemeClr val="bg1"/>
                </a:solidFill>
                <a:latin typeface="Times" pitchFamily="2" charset="0"/>
              </a:rPr>
              <a:t> </a:t>
            </a:r>
            <a:r>
              <a:rPr lang="es-ES" dirty="0" err="1">
                <a:solidFill>
                  <a:schemeClr val="bg1"/>
                </a:solidFill>
                <a:latin typeface="Times" pitchFamily="2" charset="0"/>
              </a:rPr>
              <a:t>that</a:t>
            </a:r>
            <a:r>
              <a:rPr lang="es-ES" dirty="0">
                <a:solidFill>
                  <a:schemeClr val="bg1"/>
                </a:solidFill>
                <a:latin typeface="Times" pitchFamily="2" charset="0"/>
              </a:rPr>
              <a:t> </a:t>
            </a:r>
            <a:r>
              <a:rPr lang="es-ES" dirty="0" err="1">
                <a:solidFill>
                  <a:schemeClr val="bg1"/>
                </a:solidFill>
                <a:latin typeface="Times" pitchFamily="2" charset="0"/>
              </a:rPr>
              <a:t>showcase</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many</a:t>
            </a:r>
            <a:r>
              <a:rPr lang="es-ES" dirty="0">
                <a:solidFill>
                  <a:schemeClr val="bg1"/>
                </a:solidFill>
                <a:latin typeface="Times" pitchFamily="2" charset="0"/>
              </a:rPr>
              <a:t> </a:t>
            </a:r>
            <a:r>
              <a:rPr lang="es-ES" dirty="0" err="1">
                <a:solidFill>
                  <a:schemeClr val="bg1"/>
                </a:solidFill>
                <a:latin typeface="Times" pitchFamily="2" charset="0"/>
              </a:rPr>
              <a:t>ways</a:t>
            </a:r>
            <a:r>
              <a:rPr lang="es-ES" dirty="0">
                <a:solidFill>
                  <a:schemeClr val="bg1"/>
                </a:solidFill>
                <a:latin typeface="Times" pitchFamily="2" charset="0"/>
              </a:rPr>
              <a:t> in </a:t>
            </a:r>
            <a:r>
              <a:rPr lang="es-ES" dirty="0" err="1">
                <a:solidFill>
                  <a:schemeClr val="bg1"/>
                </a:solidFill>
                <a:latin typeface="Times" pitchFamily="2" charset="0"/>
              </a:rPr>
              <a:t>which</a:t>
            </a:r>
            <a:r>
              <a:rPr lang="es-ES" dirty="0">
                <a:solidFill>
                  <a:schemeClr val="bg1"/>
                </a:solidFill>
                <a:latin typeface="Times" pitchFamily="2" charset="0"/>
              </a:rPr>
              <a:t> </a:t>
            </a:r>
            <a:r>
              <a:rPr lang="es-ES" dirty="0" err="1">
                <a:solidFill>
                  <a:schemeClr val="bg1"/>
                </a:solidFill>
                <a:latin typeface="Times" pitchFamily="2" charset="0"/>
              </a:rPr>
              <a:t>gender</a:t>
            </a:r>
            <a:r>
              <a:rPr lang="es-ES" dirty="0">
                <a:solidFill>
                  <a:schemeClr val="bg1"/>
                </a:solidFill>
                <a:latin typeface="Times" pitchFamily="2" charset="0"/>
              </a:rPr>
              <a:t> </a:t>
            </a:r>
            <a:r>
              <a:rPr lang="es-ES" dirty="0" err="1">
                <a:solidFill>
                  <a:schemeClr val="bg1"/>
                </a:solidFill>
                <a:latin typeface="Times" pitchFamily="2" charset="0"/>
              </a:rPr>
              <a:t>stereotypes</a:t>
            </a:r>
            <a:r>
              <a:rPr lang="es-ES" dirty="0">
                <a:solidFill>
                  <a:schemeClr val="bg1"/>
                </a:solidFill>
                <a:latin typeface="Times" pitchFamily="2" charset="0"/>
              </a:rPr>
              <a:t> are </a:t>
            </a:r>
            <a:r>
              <a:rPr lang="es-ES" dirty="0" err="1">
                <a:solidFill>
                  <a:schemeClr val="bg1"/>
                </a:solidFill>
                <a:latin typeface="Times" pitchFamily="2" charset="0"/>
              </a:rPr>
              <a:t>embodied</a:t>
            </a:r>
            <a:r>
              <a:rPr lang="es-ES" dirty="0">
                <a:solidFill>
                  <a:schemeClr val="bg1"/>
                </a:solidFill>
                <a:latin typeface="Times" pitchFamily="2" charset="0"/>
              </a:rPr>
              <a:t> in </a:t>
            </a:r>
            <a:r>
              <a:rPr lang="es-ES" dirty="0" err="1">
                <a:solidFill>
                  <a:schemeClr val="bg1"/>
                </a:solidFill>
                <a:latin typeface="Times" pitchFamily="2" charset="0"/>
              </a:rPr>
              <a:t>technological</a:t>
            </a:r>
            <a:r>
              <a:rPr lang="es-ES" dirty="0">
                <a:solidFill>
                  <a:schemeClr val="bg1"/>
                </a:solidFill>
                <a:latin typeface="Times" pitchFamily="2" charset="0"/>
              </a:rPr>
              <a:t> </a:t>
            </a:r>
            <a:r>
              <a:rPr lang="es-ES" dirty="0" err="1">
                <a:solidFill>
                  <a:schemeClr val="bg1"/>
                </a:solidFill>
                <a:latin typeface="Times" pitchFamily="2" charset="0"/>
              </a:rPr>
              <a:t>artefacts</a:t>
            </a:r>
            <a:r>
              <a:rPr lang="es-ES" dirty="0">
                <a:solidFill>
                  <a:schemeClr val="bg1"/>
                </a:solidFill>
                <a:latin typeface="Times" pitchFamily="2" charset="0"/>
              </a:rPr>
              <a:t>? </a:t>
            </a:r>
            <a:endParaRPr lang="es-TR" dirty="0">
              <a:solidFill>
                <a:schemeClr val="bg1"/>
              </a:solidFill>
              <a:latin typeface="Times" pitchFamily="2" charset="0"/>
            </a:endParaRPr>
          </a:p>
        </p:txBody>
      </p:sp>
    </p:spTree>
    <p:extLst>
      <p:ext uri="{BB962C8B-B14F-4D97-AF65-F5344CB8AC3E}">
        <p14:creationId xmlns:p14="http://schemas.microsoft.com/office/powerpoint/2010/main" val="541754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8B0B46-1D42-5AA4-42D7-934F738EEEB8}"/>
              </a:ext>
            </a:extLst>
          </p:cNvPr>
          <p:cNvSpPr>
            <a:spLocks noGrp="1"/>
          </p:cNvSpPr>
          <p:nvPr>
            <p:ph type="title"/>
          </p:nvPr>
        </p:nvSpPr>
        <p:spPr/>
        <p:txBody>
          <a:bodyPr/>
          <a:lstStyle/>
          <a:p>
            <a:r>
              <a:rPr lang="es-ES" b="1" dirty="0">
                <a:solidFill>
                  <a:schemeClr val="bg1"/>
                </a:solidFill>
                <a:latin typeface="Times" pitchFamily="2" charset="0"/>
              </a:rPr>
              <a:t>C</a:t>
            </a:r>
            <a:r>
              <a:rPr lang="es-TR" b="1" dirty="0">
                <a:solidFill>
                  <a:schemeClr val="bg1"/>
                </a:solidFill>
                <a:latin typeface="Times" pitchFamily="2" charset="0"/>
              </a:rPr>
              <a:t>o-constructıonıst TECHNOFEMINISM</a:t>
            </a:r>
          </a:p>
        </p:txBody>
      </p:sp>
      <p:sp>
        <p:nvSpPr>
          <p:cNvPr id="3" name="Marcador de contenido 2">
            <a:extLst>
              <a:ext uri="{FF2B5EF4-FFF2-40B4-BE49-F238E27FC236}">
                <a16:creationId xmlns:a16="http://schemas.microsoft.com/office/drawing/2014/main" id="{80C81C76-CD81-BC1E-ECBD-E5E5F68F2554}"/>
              </a:ext>
            </a:extLst>
          </p:cNvPr>
          <p:cNvSpPr>
            <a:spLocks noGrp="1"/>
          </p:cNvSpPr>
          <p:nvPr>
            <p:ph idx="1"/>
          </p:nvPr>
        </p:nvSpPr>
        <p:spPr/>
        <p:txBody>
          <a:bodyPr/>
          <a:lstStyle/>
          <a:p>
            <a:r>
              <a:rPr lang="es-ES" dirty="0" err="1">
                <a:solidFill>
                  <a:schemeClr val="bg1"/>
                </a:solidFill>
                <a:latin typeface="Times" pitchFamily="2" charset="0"/>
              </a:rPr>
              <a:t>Goes</a:t>
            </a:r>
            <a:r>
              <a:rPr lang="es-ES" dirty="0">
                <a:solidFill>
                  <a:schemeClr val="bg1"/>
                </a:solidFill>
                <a:latin typeface="Times" pitchFamily="2" charset="0"/>
              </a:rPr>
              <a:t> </a:t>
            </a:r>
            <a:r>
              <a:rPr lang="es-ES" dirty="0" err="1">
                <a:solidFill>
                  <a:schemeClr val="bg1"/>
                </a:solidFill>
                <a:latin typeface="Times" pitchFamily="2" charset="0"/>
              </a:rPr>
              <a:t>beyond</a:t>
            </a:r>
            <a:r>
              <a:rPr lang="es-TR" dirty="0">
                <a:solidFill>
                  <a:schemeClr val="bg1"/>
                </a:solidFill>
                <a:latin typeface="Times" pitchFamily="2" charset="0"/>
              </a:rPr>
              <a:t> techno-determinism</a:t>
            </a:r>
          </a:p>
          <a:p>
            <a:r>
              <a:rPr lang="es-TR" dirty="0">
                <a:solidFill>
                  <a:schemeClr val="bg1"/>
                </a:solidFill>
                <a:latin typeface="Times" pitchFamily="2" charset="0"/>
              </a:rPr>
              <a:t>Goes beyond techno-pessimism of early feminist accounts on technology and techno-utopism of cyber-feminism</a:t>
            </a:r>
          </a:p>
        </p:txBody>
      </p:sp>
    </p:spTree>
    <p:extLst>
      <p:ext uri="{BB962C8B-B14F-4D97-AF65-F5344CB8AC3E}">
        <p14:creationId xmlns:p14="http://schemas.microsoft.com/office/powerpoint/2010/main" val="3594660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2961DB-65B8-965E-3B49-6D6263D048AC}"/>
              </a:ext>
            </a:extLst>
          </p:cNvPr>
          <p:cNvSpPr>
            <a:spLocks noGrp="1"/>
          </p:cNvSpPr>
          <p:nvPr>
            <p:ph type="title"/>
          </p:nvPr>
        </p:nvSpPr>
        <p:spPr/>
        <p:txBody>
          <a:bodyPr/>
          <a:lstStyle/>
          <a:p>
            <a:r>
              <a:rPr lang="es-TR" b="1" dirty="0">
                <a:solidFill>
                  <a:schemeClr val="bg1"/>
                </a:solidFill>
                <a:latin typeface="Times" pitchFamily="2" charset="0"/>
              </a:rPr>
              <a:t>EARLIER FEMINIST INTERVENTIONS ON TECHNOLOGY</a:t>
            </a:r>
            <a:endParaRPr lang="es-TR" dirty="0"/>
          </a:p>
        </p:txBody>
      </p:sp>
      <p:sp>
        <p:nvSpPr>
          <p:cNvPr id="3" name="Marcador de contenido 2">
            <a:extLst>
              <a:ext uri="{FF2B5EF4-FFF2-40B4-BE49-F238E27FC236}">
                <a16:creationId xmlns:a16="http://schemas.microsoft.com/office/drawing/2014/main" id="{FE8DF2E8-E8CD-479B-93B7-B7BF18512D46}"/>
              </a:ext>
            </a:extLst>
          </p:cNvPr>
          <p:cNvSpPr>
            <a:spLocks noGrp="1"/>
          </p:cNvSpPr>
          <p:nvPr>
            <p:ph idx="1"/>
          </p:nvPr>
        </p:nvSpPr>
        <p:spPr/>
        <p:txBody>
          <a:bodyPr>
            <a:normAutofit fontScale="85000" lnSpcReduction="20000"/>
          </a:bodyPr>
          <a:lstStyle/>
          <a:p>
            <a:r>
              <a:rPr lang="es-TR" dirty="0">
                <a:solidFill>
                  <a:schemeClr val="bg1"/>
                </a:solidFill>
                <a:latin typeface="Times" pitchFamily="2" charset="0"/>
              </a:rPr>
              <a:t>Early 1970s and onwards: </a:t>
            </a:r>
          </a:p>
          <a:p>
            <a:endParaRPr lang="es-TR" dirty="0">
              <a:solidFill>
                <a:schemeClr val="bg1"/>
              </a:solidFill>
              <a:latin typeface="Times" pitchFamily="2" charset="0"/>
            </a:endParaRPr>
          </a:p>
          <a:p>
            <a:pPr lvl="1"/>
            <a:r>
              <a:rPr lang="es-ES" u="sng" dirty="0">
                <a:solidFill>
                  <a:schemeClr val="bg1"/>
                </a:solidFill>
                <a:latin typeface="Times" pitchFamily="2" charset="0"/>
              </a:rPr>
              <a:t>R</a:t>
            </a:r>
            <a:r>
              <a:rPr lang="es-TR" u="sng" dirty="0">
                <a:solidFill>
                  <a:schemeClr val="bg1"/>
                </a:solidFill>
                <a:latin typeface="Times" pitchFamily="2" charset="0"/>
              </a:rPr>
              <a:t>ecovering the history of women’s achievements </a:t>
            </a:r>
            <a:r>
              <a:rPr lang="es-TR" dirty="0">
                <a:solidFill>
                  <a:schemeClr val="bg1"/>
                </a:solidFill>
                <a:latin typeface="Times" pitchFamily="2" charset="0"/>
              </a:rPr>
              <a:t>in science and technology (for example, Rosalind Franklin and Barbara McClintock).</a:t>
            </a:r>
          </a:p>
          <a:p>
            <a:pPr lvl="2"/>
            <a:r>
              <a:rPr lang="es-TR" dirty="0">
                <a:solidFill>
                  <a:schemeClr val="bg1"/>
                </a:solidFill>
                <a:latin typeface="Times" pitchFamily="2" charset="0"/>
              </a:rPr>
              <a:t>“We now know that during the industrial era women invented or contributed the invention of such crucial machines as the cotton gin, the sewing machine, the small electric motor, the McCormick reaper and the Jacquard loom) […] women also played a major role in the early development of computers” (Wajcman, 2004, p. 13). </a:t>
            </a:r>
          </a:p>
          <a:p>
            <a:pPr lvl="1"/>
            <a:r>
              <a:rPr lang="es-ES" u="sng" dirty="0">
                <a:solidFill>
                  <a:schemeClr val="bg1"/>
                </a:solidFill>
                <a:latin typeface="Times" pitchFamily="2" charset="0"/>
              </a:rPr>
              <a:t>Q</a:t>
            </a:r>
            <a:r>
              <a:rPr lang="es-TR" u="sng" dirty="0">
                <a:solidFill>
                  <a:schemeClr val="bg1"/>
                </a:solidFill>
                <a:latin typeface="Times" pitchFamily="2" charset="0"/>
              </a:rPr>
              <a:t>uestioning women’s exclusion from technoscience</a:t>
            </a:r>
          </a:p>
          <a:p>
            <a:pPr lvl="2"/>
            <a:r>
              <a:rPr lang="es-ES" dirty="0">
                <a:solidFill>
                  <a:schemeClr val="bg1"/>
                </a:solidFill>
                <a:latin typeface="Times" pitchFamily="2" charset="0"/>
              </a:rPr>
              <a:t>D</a:t>
            </a:r>
            <a:r>
              <a:rPr lang="es-TR" dirty="0">
                <a:solidFill>
                  <a:schemeClr val="bg1"/>
                </a:solidFill>
                <a:latin typeface="Times" pitchFamily="2" charset="0"/>
              </a:rPr>
              <a:t>ocumenting and explaining women’s exclusion from scientific and technical institutions and careers, structural barriers to women’s participation. </a:t>
            </a:r>
          </a:p>
          <a:p>
            <a:pPr lvl="3"/>
            <a:r>
              <a:rPr lang="es-ES" dirty="0">
                <a:solidFill>
                  <a:schemeClr val="bg1"/>
                </a:solidFill>
                <a:latin typeface="Times" pitchFamily="2" charset="0"/>
              </a:rPr>
              <a:t>G</a:t>
            </a:r>
            <a:r>
              <a:rPr lang="es-TR" dirty="0">
                <a:solidFill>
                  <a:schemeClr val="bg1"/>
                </a:solidFill>
                <a:latin typeface="Times" pitchFamily="2" charset="0"/>
              </a:rPr>
              <a:t>endered values identifying men and masculinity with machines and technological savviness. </a:t>
            </a:r>
          </a:p>
        </p:txBody>
      </p:sp>
    </p:spTree>
    <p:extLst>
      <p:ext uri="{BB962C8B-B14F-4D97-AF65-F5344CB8AC3E}">
        <p14:creationId xmlns:p14="http://schemas.microsoft.com/office/powerpoint/2010/main" val="2932756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2CCC11-EAF4-47BE-B9D4-5B059203CD35}"/>
              </a:ext>
            </a:extLst>
          </p:cNvPr>
          <p:cNvSpPr>
            <a:spLocks noGrp="1"/>
          </p:cNvSpPr>
          <p:nvPr>
            <p:ph type="title"/>
          </p:nvPr>
        </p:nvSpPr>
        <p:spPr/>
        <p:txBody>
          <a:bodyPr/>
          <a:lstStyle/>
          <a:p>
            <a:r>
              <a:rPr lang="es-TR" b="1" dirty="0">
                <a:solidFill>
                  <a:schemeClr val="bg1"/>
                </a:solidFill>
                <a:latin typeface="Times" pitchFamily="2" charset="0"/>
              </a:rPr>
              <a:t>EARLIER FEMINIST INTERVENTIONS ON TECHNOLOGY</a:t>
            </a:r>
          </a:p>
        </p:txBody>
      </p:sp>
      <p:sp>
        <p:nvSpPr>
          <p:cNvPr id="3" name="Marcador de contenido 2">
            <a:extLst>
              <a:ext uri="{FF2B5EF4-FFF2-40B4-BE49-F238E27FC236}">
                <a16:creationId xmlns:a16="http://schemas.microsoft.com/office/drawing/2014/main" id="{7D356DB8-66FE-403A-501B-A8AD8B6177D7}"/>
              </a:ext>
            </a:extLst>
          </p:cNvPr>
          <p:cNvSpPr>
            <a:spLocks noGrp="1"/>
          </p:cNvSpPr>
          <p:nvPr>
            <p:ph idx="1"/>
          </p:nvPr>
        </p:nvSpPr>
        <p:spPr/>
        <p:txBody>
          <a:bodyPr>
            <a:normAutofit fontScale="85000" lnSpcReduction="10000"/>
          </a:bodyPr>
          <a:lstStyle/>
          <a:p>
            <a:r>
              <a:rPr lang="en-GB" sz="1800" dirty="0">
                <a:solidFill>
                  <a:schemeClr val="bg1"/>
                </a:solidFill>
                <a:latin typeface="Times New Roman" panose="02020603050405020304" pitchFamily="18" charset="0"/>
                <a:ea typeface="Calibri" panose="020F0502020204030204" pitchFamily="34" charset="0"/>
              </a:rPr>
              <a:t>Took issue with women’s absence from technology design, men’s monopoly over technologies.</a:t>
            </a:r>
          </a:p>
          <a:p>
            <a:r>
              <a:rPr lang="en-GB" sz="1800" dirty="0">
                <a:solidFill>
                  <a:schemeClr val="bg1"/>
                </a:solidFill>
                <a:latin typeface="Times New Roman" panose="02020603050405020304" pitchFamily="18" charset="0"/>
                <a:ea typeface="Calibri" panose="020F0502020204030204" pitchFamily="34" charset="0"/>
              </a:rPr>
              <a:t>Is technology inherently patriarchal or does the problem mostly lie in men’s monopoly over it?</a:t>
            </a:r>
          </a:p>
          <a:p>
            <a:r>
              <a:rPr lang="en-GB" sz="1800" dirty="0">
                <a:solidFill>
                  <a:schemeClr val="bg1"/>
                </a:solidFill>
                <a:latin typeface="Times New Roman" panose="02020603050405020304" pitchFamily="18" charset="0"/>
                <a:ea typeface="Calibri" panose="020F0502020204030204" pitchFamily="34" charset="0"/>
              </a:rPr>
              <a:t>A</a:t>
            </a:r>
            <a:r>
              <a:rPr lang="en-GB" sz="1800" dirty="0">
                <a:solidFill>
                  <a:schemeClr val="bg1"/>
                </a:solidFill>
                <a:effectLst/>
                <a:latin typeface="Times New Roman" panose="02020603050405020304" pitchFamily="18" charset="0"/>
                <a:ea typeface="Calibri" panose="020F0502020204030204" pitchFamily="34" charset="0"/>
              </a:rPr>
              <a:t> critique of </a:t>
            </a:r>
            <a:r>
              <a:rPr lang="en-GB" sz="1800" b="1" dirty="0">
                <a:solidFill>
                  <a:schemeClr val="bg1"/>
                </a:solidFill>
                <a:effectLst/>
                <a:latin typeface="Times New Roman" panose="02020603050405020304" pitchFamily="18" charset="0"/>
                <a:ea typeface="Calibri" panose="020F0502020204030204" pitchFamily="34" charset="0"/>
              </a:rPr>
              <a:t>the liberal approach </a:t>
            </a:r>
            <a:r>
              <a:rPr lang="en-GB" sz="1800" dirty="0">
                <a:solidFill>
                  <a:schemeClr val="bg1"/>
                </a:solidFill>
                <a:effectLst/>
                <a:latin typeface="Times New Roman" panose="02020603050405020304" pitchFamily="18" charset="0"/>
                <a:ea typeface="Calibri" panose="020F0502020204030204" pitchFamily="34" charset="0"/>
              </a:rPr>
              <a:t>to the question of women </a:t>
            </a:r>
            <a:r>
              <a:rPr lang="en-GB" sz="1800" i="1" dirty="0">
                <a:solidFill>
                  <a:schemeClr val="bg1"/>
                </a:solidFill>
                <a:effectLst/>
                <a:latin typeface="Times New Roman" panose="02020603050405020304" pitchFamily="18" charset="0"/>
                <a:ea typeface="Calibri" panose="020F0502020204030204" pitchFamily="34" charset="0"/>
              </a:rPr>
              <a:t>and</a:t>
            </a:r>
            <a:r>
              <a:rPr lang="en-GB" sz="1800" dirty="0">
                <a:solidFill>
                  <a:schemeClr val="bg1"/>
                </a:solidFill>
                <a:effectLst/>
                <a:latin typeface="Times New Roman" panose="02020603050405020304" pitchFamily="18" charset="0"/>
                <a:ea typeface="Calibri" panose="020F0502020204030204" pitchFamily="34" charset="0"/>
              </a:rPr>
              <a:t> technology, according to which technology and science were deemed neutral fields to be levelled once women were socialized differently and had equal opportunities in these fields (</a:t>
            </a:r>
            <a:r>
              <a:rPr lang="en-GB" sz="1800" dirty="0" err="1">
                <a:solidFill>
                  <a:schemeClr val="bg1"/>
                </a:solidFill>
                <a:effectLst/>
                <a:latin typeface="Times New Roman" panose="02020603050405020304" pitchFamily="18" charset="0"/>
                <a:ea typeface="Calibri" panose="020F0502020204030204" pitchFamily="34" charset="0"/>
              </a:rPr>
              <a:t>Wajcman</a:t>
            </a:r>
            <a:r>
              <a:rPr lang="en-GB" sz="1800" dirty="0">
                <a:solidFill>
                  <a:schemeClr val="bg1"/>
                </a:solidFill>
                <a:effectLst/>
                <a:latin typeface="Times New Roman" panose="02020603050405020304" pitchFamily="18" charset="0"/>
                <a:ea typeface="Calibri" panose="020F0502020204030204" pitchFamily="34" charset="0"/>
              </a:rPr>
              <a:t>, 2007: 289): </a:t>
            </a:r>
            <a:r>
              <a:rPr lang="en-GB" sz="1800" b="1" dirty="0">
                <a:solidFill>
                  <a:schemeClr val="bg1"/>
                </a:solidFill>
                <a:effectLst/>
                <a:latin typeface="Times New Roman" panose="02020603050405020304" pitchFamily="18" charset="0"/>
                <a:ea typeface="Calibri" panose="020F0502020204030204" pitchFamily="34" charset="0"/>
              </a:rPr>
              <a:t>a question of access and opportunity, locates the problem in women </a:t>
            </a:r>
          </a:p>
          <a:p>
            <a:r>
              <a:rPr lang="es-TR" sz="1800" b="1" dirty="0">
                <a:solidFill>
                  <a:schemeClr val="bg1"/>
                </a:solidFill>
                <a:latin typeface="Times" pitchFamily="2" charset="0"/>
              </a:rPr>
              <a:t>Socialist and radical feminist </a:t>
            </a:r>
            <a:r>
              <a:rPr lang="es-TR" sz="1800" dirty="0">
                <a:solidFill>
                  <a:schemeClr val="bg1"/>
                </a:solidFill>
                <a:latin typeface="Times" pitchFamily="2" charset="0"/>
              </a:rPr>
              <a:t>approach: </a:t>
            </a:r>
            <a:r>
              <a:rPr lang="es-TR" sz="1800" b="1" dirty="0">
                <a:solidFill>
                  <a:schemeClr val="bg1"/>
                </a:solidFill>
                <a:latin typeface="Times" pitchFamily="2" charset="0"/>
              </a:rPr>
              <a:t>the</a:t>
            </a:r>
            <a:r>
              <a:rPr lang="es-TR" sz="1800" dirty="0">
                <a:solidFill>
                  <a:schemeClr val="bg1"/>
                </a:solidFill>
                <a:latin typeface="Times" pitchFamily="2" charset="0"/>
              </a:rPr>
              <a:t> </a:t>
            </a:r>
            <a:r>
              <a:rPr lang="es-TR" sz="1800" b="1" dirty="0">
                <a:solidFill>
                  <a:schemeClr val="bg1"/>
                </a:solidFill>
                <a:latin typeface="Times" pitchFamily="2" charset="0"/>
              </a:rPr>
              <a:t>gendered nature of technology itself</a:t>
            </a:r>
          </a:p>
          <a:p>
            <a:r>
              <a:rPr lang="es-ES" sz="1800" b="1" dirty="0">
                <a:solidFill>
                  <a:schemeClr val="bg1"/>
                </a:solidFill>
                <a:effectLst/>
                <a:latin typeface="Times" pitchFamily="2" charset="0"/>
              </a:rPr>
              <a:t>T</a:t>
            </a:r>
            <a:r>
              <a:rPr lang="es-TR" sz="1800" b="1" dirty="0">
                <a:solidFill>
                  <a:schemeClr val="bg1"/>
                </a:solidFill>
                <a:effectLst/>
                <a:latin typeface="Times" pitchFamily="2" charset="0"/>
              </a:rPr>
              <a:t>he connection between technology and masculinity, the role of technology in the construction of masculinity and femininity</a:t>
            </a:r>
          </a:p>
          <a:p>
            <a:r>
              <a:rPr lang="en-GB" sz="1800" dirty="0">
                <a:solidFill>
                  <a:schemeClr val="bg1"/>
                </a:solidFill>
                <a:effectLst/>
                <a:latin typeface="Times New Roman" panose="02020603050405020304" pitchFamily="18" charset="0"/>
                <a:ea typeface="Calibri" panose="020F0502020204030204" pitchFamily="34" charset="0"/>
              </a:rPr>
              <a:t>To answer that question, the emphasis was at times put on the more ontological issue of the sexed nature of the subject position and its relation to power, embodied and embedded in technology production (see the case of Luce </a:t>
            </a:r>
            <a:r>
              <a:rPr lang="en-GB" sz="1800" dirty="0" err="1">
                <a:solidFill>
                  <a:schemeClr val="bg1"/>
                </a:solidFill>
                <a:effectLst/>
                <a:latin typeface="Times New Roman" panose="02020603050405020304" pitchFamily="18" charset="0"/>
                <a:ea typeface="Calibri" panose="020F0502020204030204" pitchFamily="34" charset="0"/>
              </a:rPr>
              <a:t>Irigaray</a:t>
            </a:r>
            <a:r>
              <a:rPr lang="en-GB" sz="1800" dirty="0">
                <a:solidFill>
                  <a:schemeClr val="bg1"/>
                </a:solidFill>
                <a:effectLst/>
                <a:latin typeface="Times New Roman" panose="02020603050405020304" pitchFamily="18" charset="0"/>
                <a:ea typeface="Calibri" panose="020F0502020204030204" pitchFamily="34" charset="0"/>
              </a:rPr>
              <a:t>). </a:t>
            </a:r>
            <a:endParaRPr lang="es-TR" dirty="0">
              <a:solidFill>
                <a:schemeClr val="bg1"/>
              </a:solidFill>
            </a:endParaRPr>
          </a:p>
        </p:txBody>
      </p:sp>
    </p:spTree>
    <p:extLst>
      <p:ext uri="{BB962C8B-B14F-4D97-AF65-F5344CB8AC3E}">
        <p14:creationId xmlns:p14="http://schemas.microsoft.com/office/powerpoint/2010/main" val="2064057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C23140-7163-EBE7-A08B-755D771920D5}"/>
              </a:ext>
            </a:extLst>
          </p:cNvPr>
          <p:cNvSpPr>
            <a:spLocks noGrp="1"/>
          </p:cNvSpPr>
          <p:nvPr>
            <p:ph type="title"/>
          </p:nvPr>
        </p:nvSpPr>
        <p:spPr/>
        <p:txBody>
          <a:bodyPr/>
          <a:lstStyle/>
          <a:p>
            <a:r>
              <a:rPr lang="es-TR" b="1" dirty="0">
                <a:solidFill>
                  <a:schemeClr val="bg1"/>
                </a:solidFill>
                <a:latin typeface="Times" pitchFamily="2" charset="0"/>
              </a:rPr>
              <a:t>EARLIER FEMINIST INTERVENTIONS ON TECHNOLOGY</a:t>
            </a:r>
            <a:endParaRPr lang="es-TR" dirty="0"/>
          </a:p>
        </p:txBody>
      </p:sp>
      <p:sp>
        <p:nvSpPr>
          <p:cNvPr id="3" name="Marcador de contenido 2">
            <a:extLst>
              <a:ext uri="{FF2B5EF4-FFF2-40B4-BE49-F238E27FC236}">
                <a16:creationId xmlns:a16="http://schemas.microsoft.com/office/drawing/2014/main" id="{A48397DA-C21C-6ADB-F10B-2E11A0E5D8E9}"/>
              </a:ext>
            </a:extLst>
          </p:cNvPr>
          <p:cNvSpPr>
            <a:spLocks noGrp="1"/>
          </p:cNvSpPr>
          <p:nvPr>
            <p:ph idx="1"/>
          </p:nvPr>
        </p:nvSpPr>
        <p:spPr/>
        <p:txBody>
          <a:bodyPr>
            <a:normAutofit fontScale="92500" lnSpcReduction="20000"/>
          </a:bodyPr>
          <a:lstStyle/>
          <a:p>
            <a:r>
              <a:rPr lang="es-TR" dirty="0">
                <a:solidFill>
                  <a:schemeClr val="bg1"/>
                </a:solidFill>
                <a:latin typeface="Times" pitchFamily="2" charset="0"/>
              </a:rPr>
              <a:t>Marxist analysis of the radical science movement focusing on the class character of science and its links with the capitalist mode of production. </a:t>
            </a:r>
          </a:p>
          <a:p>
            <a:pPr lvl="1"/>
            <a:r>
              <a:rPr lang="es-ES" dirty="0">
                <a:solidFill>
                  <a:schemeClr val="bg1"/>
                </a:solidFill>
                <a:latin typeface="Times" pitchFamily="2" charset="0"/>
              </a:rPr>
              <a:t>T</a:t>
            </a:r>
            <a:r>
              <a:rPr lang="es-TR" dirty="0">
                <a:solidFill>
                  <a:schemeClr val="bg1"/>
                </a:solidFill>
                <a:latin typeface="Times" pitchFamily="2" charset="0"/>
              </a:rPr>
              <a:t>he focus in Marxist and socialist feminism is on </a:t>
            </a:r>
            <a:r>
              <a:rPr lang="es-TR" u="sng" dirty="0">
                <a:solidFill>
                  <a:schemeClr val="bg1"/>
                </a:solidFill>
                <a:latin typeface="Times" pitchFamily="2" charset="0"/>
              </a:rPr>
              <a:t>the gendered division of labour</a:t>
            </a:r>
            <a:r>
              <a:rPr lang="es-TR" dirty="0">
                <a:solidFill>
                  <a:schemeClr val="bg1"/>
                </a:solidFill>
                <a:latin typeface="Times" pitchFamily="2" charset="0"/>
              </a:rPr>
              <a:t>, and the changes it goes through with technologization, and automation. “Men’s monopoly of technology has been identified as key to maintaining the definition of skilled work as men’s work” [Wajcman, 2004, p. 27). </a:t>
            </a:r>
          </a:p>
          <a:p>
            <a:pPr lvl="2"/>
            <a:r>
              <a:rPr lang="es-TR" dirty="0">
                <a:solidFill>
                  <a:schemeClr val="bg1"/>
                </a:solidFill>
                <a:latin typeface="Times" pitchFamily="2" charset="0"/>
              </a:rPr>
              <a:t>Cockburn, Cynthia (1983) </a:t>
            </a:r>
            <a:r>
              <a:rPr lang="es-TR" i="1" dirty="0">
                <a:solidFill>
                  <a:schemeClr val="bg1"/>
                </a:solidFill>
                <a:latin typeface="Times" pitchFamily="2" charset="0"/>
              </a:rPr>
              <a:t>Male Dominance and Technological Change</a:t>
            </a:r>
            <a:r>
              <a:rPr lang="es-TR" dirty="0">
                <a:solidFill>
                  <a:schemeClr val="bg1"/>
                </a:solidFill>
                <a:latin typeface="Times" pitchFamily="2" charset="0"/>
              </a:rPr>
              <a:t>. London: Pluto Press</a:t>
            </a:r>
          </a:p>
          <a:p>
            <a:pPr lvl="3"/>
            <a:r>
              <a:rPr lang="es-TR" dirty="0">
                <a:solidFill>
                  <a:schemeClr val="bg1"/>
                </a:solidFill>
                <a:latin typeface="Times" pitchFamily="2" charset="0"/>
              </a:rPr>
              <a:t>History of typesetting technology in Britain</a:t>
            </a:r>
          </a:p>
          <a:p>
            <a:pPr lvl="3"/>
            <a:r>
              <a:rPr lang="es-ES" dirty="0">
                <a:solidFill>
                  <a:schemeClr val="bg1"/>
                </a:solidFill>
                <a:latin typeface="Times" pitchFamily="2" charset="0"/>
              </a:rPr>
              <a:t>D</a:t>
            </a:r>
            <a:r>
              <a:rPr lang="es-TR" dirty="0">
                <a:solidFill>
                  <a:schemeClr val="bg1"/>
                </a:solidFill>
                <a:latin typeface="Times" pitchFamily="2" charset="0"/>
              </a:rPr>
              <a:t>evelopment of new technologies resulting from the employers’ desire to deskill the workforce</a:t>
            </a:r>
          </a:p>
          <a:p>
            <a:pPr lvl="3"/>
            <a:r>
              <a:rPr lang="es-TR" dirty="0">
                <a:solidFill>
                  <a:schemeClr val="bg1"/>
                </a:solidFill>
                <a:latin typeface="Times" pitchFamily="2" charset="0"/>
              </a:rPr>
              <a:t>The male typesetters’ response to that was to gain control over the new technology. (Similar to the history of the development of computers). </a:t>
            </a:r>
          </a:p>
          <a:p>
            <a:pPr lvl="1"/>
            <a:endParaRPr lang="es-TR" dirty="0">
              <a:solidFill>
                <a:schemeClr val="bg1"/>
              </a:solidFill>
              <a:latin typeface="Times" pitchFamily="2" charset="0"/>
            </a:endParaRPr>
          </a:p>
          <a:p>
            <a:pPr lvl="1"/>
            <a:endParaRPr lang="es-TR" dirty="0">
              <a:solidFill>
                <a:schemeClr val="bg1"/>
              </a:solidFill>
              <a:latin typeface="Times" pitchFamily="2" charset="0"/>
            </a:endParaRPr>
          </a:p>
        </p:txBody>
      </p:sp>
    </p:spTree>
    <p:extLst>
      <p:ext uri="{BB962C8B-B14F-4D97-AF65-F5344CB8AC3E}">
        <p14:creationId xmlns:p14="http://schemas.microsoft.com/office/powerpoint/2010/main" val="1168815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304D3F-FD90-76DD-CACC-2F0184EA6C34}"/>
              </a:ext>
            </a:extLst>
          </p:cNvPr>
          <p:cNvSpPr>
            <a:spLocks noGrp="1"/>
          </p:cNvSpPr>
          <p:nvPr>
            <p:ph type="title"/>
          </p:nvPr>
        </p:nvSpPr>
        <p:spPr/>
        <p:txBody>
          <a:bodyPr/>
          <a:lstStyle/>
          <a:p>
            <a:r>
              <a:rPr lang="es-TR" b="1" dirty="0">
                <a:solidFill>
                  <a:schemeClr val="bg1"/>
                </a:solidFill>
                <a:latin typeface="Times" pitchFamily="2" charset="0"/>
              </a:rPr>
              <a:t>EARLIER FEMINIST INTERVENTIONS ON TECHNOLOGY</a:t>
            </a:r>
            <a:endParaRPr lang="es-TR" dirty="0"/>
          </a:p>
        </p:txBody>
      </p:sp>
      <p:sp>
        <p:nvSpPr>
          <p:cNvPr id="3" name="Marcador de contenido 2">
            <a:extLst>
              <a:ext uri="{FF2B5EF4-FFF2-40B4-BE49-F238E27FC236}">
                <a16:creationId xmlns:a16="http://schemas.microsoft.com/office/drawing/2014/main" id="{53AE9ED4-E5A6-1008-E953-DE0C7D83BB77}"/>
              </a:ext>
            </a:extLst>
          </p:cNvPr>
          <p:cNvSpPr>
            <a:spLocks noGrp="1"/>
          </p:cNvSpPr>
          <p:nvPr>
            <p:ph idx="1"/>
          </p:nvPr>
        </p:nvSpPr>
        <p:spPr/>
        <p:txBody>
          <a:bodyPr>
            <a:normAutofit fontScale="92500"/>
          </a:bodyPr>
          <a:lstStyle/>
          <a:p>
            <a:r>
              <a:rPr lang="es-TR" dirty="0">
                <a:solidFill>
                  <a:schemeClr val="bg1"/>
                </a:solidFill>
                <a:latin typeface="Times" pitchFamily="2" charset="0"/>
              </a:rPr>
              <a:t>The women’s health movement in the 1970s; campaigns for improved birth control and abortion rights were central to the early period of radical feminism.</a:t>
            </a:r>
          </a:p>
          <a:p>
            <a:pPr lvl="1"/>
            <a:r>
              <a:rPr lang="es-TR" dirty="0">
                <a:solidFill>
                  <a:schemeClr val="bg1"/>
                </a:solidFill>
                <a:latin typeface="Times" pitchFamily="2" charset="0"/>
              </a:rPr>
              <a:t>Women’s health, peace and environmental movements basically considered science as opposed to women’s and environmental interests. This was mostly a reaction to biological determinism. </a:t>
            </a:r>
          </a:p>
          <a:p>
            <a:r>
              <a:rPr lang="es-TR" dirty="0">
                <a:solidFill>
                  <a:schemeClr val="bg1"/>
                </a:solidFill>
                <a:latin typeface="Times" pitchFamily="2" charset="0"/>
              </a:rPr>
              <a:t>1980s: a shift from the woman question in science to the more radical ‘science question’ in feminism. </a:t>
            </a:r>
          </a:p>
          <a:p>
            <a:pPr lvl="1"/>
            <a:r>
              <a:rPr lang="es-TR" dirty="0">
                <a:solidFill>
                  <a:schemeClr val="bg1"/>
                </a:solidFill>
                <a:latin typeface="Times" pitchFamily="2" charset="0"/>
              </a:rPr>
              <a:t>Problematizing the masculine project of reason and objectivity in the Western science.</a:t>
            </a:r>
          </a:p>
          <a:p>
            <a:endParaRPr lang="es-TR" dirty="0"/>
          </a:p>
        </p:txBody>
      </p:sp>
    </p:spTree>
    <p:extLst>
      <p:ext uri="{BB962C8B-B14F-4D97-AF65-F5344CB8AC3E}">
        <p14:creationId xmlns:p14="http://schemas.microsoft.com/office/powerpoint/2010/main" val="2279611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B5A70-BFE4-B659-7FEE-FCBEB36568F0}"/>
              </a:ext>
            </a:extLst>
          </p:cNvPr>
          <p:cNvSpPr>
            <a:spLocks noGrp="1"/>
          </p:cNvSpPr>
          <p:nvPr>
            <p:ph type="title"/>
          </p:nvPr>
        </p:nvSpPr>
        <p:spPr/>
        <p:txBody>
          <a:bodyPr/>
          <a:lstStyle/>
          <a:p>
            <a:r>
              <a:rPr lang="es-ES" b="1" dirty="0">
                <a:solidFill>
                  <a:schemeClr val="bg1"/>
                </a:solidFill>
                <a:latin typeface="Times" pitchFamily="2" charset="0"/>
              </a:rPr>
              <a:t>E</a:t>
            </a:r>
            <a:r>
              <a:rPr lang="es-TR" b="1" dirty="0">
                <a:solidFill>
                  <a:schemeClr val="bg1"/>
                </a:solidFill>
                <a:latin typeface="Times" pitchFamily="2" charset="0"/>
              </a:rPr>
              <a:t>arlıer femınıst approaches to technology</a:t>
            </a:r>
          </a:p>
        </p:txBody>
      </p:sp>
      <p:sp>
        <p:nvSpPr>
          <p:cNvPr id="3" name="Marcador de contenido 2">
            <a:extLst>
              <a:ext uri="{FF2B5EF4-FFF2-40B4-BE49-F238E27FC236}">
                <a16:creationId xmlns:a16="http://schemas.microsoft.com/office/drawing/2014/main" id="{61996ADB-FD32-57FB-48E6-F56B4C5765F4}"/>
              </a:ext>
            </a:extLst>
          </p:cNvPr>
          <p:cNvSpPr>
            <a:spLocks noGrp="1"/>
          </p:cNvSpPr>
          <p:nvPr>
            <p:ph idx="1"/>
          </p:nvPr>
        </p:nvSpPr>
        <p:spPr/>
        <p:txBody>
          <a:bodyPr>
            <a:normAutofit fontScale="85000" lnSpcReduction="10000"/>
          </a:bodyPr>
          <a:lstStyle/>
          <a:p>
            <a:r>
              <a:rPr lang="es-TR" dirty="0">
                <a:solidFill>
                  <a:schemeClr val="bg1"/>
                </a:solidFill>
                <a:latin typeface="Times" pitchFamily="2" charset="0"/>
              </a:rPr>
              <a:t>Earlier radical feminist, socialist feminist and eco-feminist approaches, though having raised important questions about how technology was gendered, mostly leaned towards the idea that technoscience was intrinsically patriarchal (Wajcman, 2004, p. 21).</a:t>
            </a:r>
          </a:p>
          <a:p>
            <a:pPr lvl="1"/>
            <a:r>
              <a:rPr lang="es-TR" dirty="0">
                <a:solidFill>
                  <a:schemeClr val="bg1"/>
                </a:solidFill>
                <a:latin typeface="Times" pitchFamily="2" charset="0"/>
              </a:rPr>
              <a:t>The eco-feminist Maria Mies claimed that technology was never neutral, and it was a tool of patriarchal domination. </a:t>
            </a:r>
          </a:p>
          <a:p>
            <a:pPr lvl="1"/>
            <a:r>
              <a:rPr lang="es-TR" dirty="0">
                <a:solidFill>
                  <a:schemeClr val="bg1"/>
                </a:solidFill>
                <a:latin typeface="Times" pitchFamily="2" charset="0"/>
              </a:rPr>
              <a:t>Ecofeminists analyzed military technologies and the ecological effects of modern science and technology, as instruments of men’s domination of women, indigenous populations, and nature. </a:t>
            </a:r>
          </a:p>
          <a:p>
            <a:pPr lvl="1"/>
            <a:r>
              <a:rPr lang="es-TR" dirty="0">
                <a:solidFill>
                  <a:schemeClr val="bg1"/>
                </a:solidFill>
                <a:latin typeface="Times" pitchFamily="2" charset="0"/>
              </a:rPr>
              <a:t>Some had essentialist tendencies that mythologize “the past, women’s biology, and nature” (Wajcman, 2004, p. 22). </a:t>
            </a:r>
          </a:p>
        </p:txBody>
      </p:sp>
    </p:spTree>
    <p:extLst>
      <p:ext uri="{BB962C8B-B14F-4D97-AF65-F5344CB8AC3E}">
        <p14:creationId xmlns:p14="http://schemas.microsoft.com/office/powerpoint/2010/main" val="1893632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C4DA47-A154-7A1B-0577-EE62F77ADD26}"/>
              </a:ext>
            </a:extLst>
          </p:cNvPr>
          <p:cNvSpPr>
            <a:spLocks noGrp="1"/>
          </p:cNvSpPr>
          <p:nvPr>
            <p:ph type="title"/>
          </p:nvPr>
        </p:nvSpPr>
        <p:spPr/>
        <p:txBody>
          <a:bodyPr/>
          <a:lstStyle/>
          <a:p>
            <a:r>
              <a:rPr lang="es-ES" dirty="0" err="1">
                <a:latin typeface="Times" pitchFamily="2" charset="0"/>
              </a:rPr>
              <a:t>The</a:t>
            </a:r>
            <a:r>
              <a:rPr lang="es-ES" dirty="0">
                <a:latin typeface="Times" pitchFamily="2" charset="0"/>
              </a:rPr>
              <a:t> case </a:t>
            </a:r>
            <a:r>
              <a:rPr lang="es-ES" dirty="0" err="1">
                <a:latin typeface="Times" pitchFamily="2" charset="0"/>
              </a:rPr>
              <a:t>of</a:t>
            </a:r>
            <a:r>
              <a:rPr lang="es-ES" dirty="0">
                <a:latin typeface="Times" pitchFamily="2" charset="0"/>
              </a:rPr>
              <a:t> luce </a:t>
            </a:r>
            <a:r>
              <a:rPr lang="es-ES" dirty="0" err="1">
                <a:latin typeface="Times" pitchFamily="2" charset="0"/>
              </a:rPr>
              <a:t>ırıgaray</a:t>
            </a:r>
            <a:r>
              <a:rPr lang="es-ES" dirty="0">
                <a:latin typeface="Times" pitchFamily="2" charset="0"/>
              </a:rPr>
              <a:t> [OPTIONAL CASE STUDY]</a:t>
            </a:r>
            <a:endParaRPr lang="es-TR" dirty="0">
              <a:latin typeface="Times" pitchFamily="2" charset="0"/>
            </a:endParaRPr>
          </a:p>
        </p:txBody>
      </p:sp>
      <p:sp>
        <p:nvSpPr>
          <p:cNvPr id="3" name="Marcador de contenido 2">
            <a:extLst>
              <a:ext uri="{FF2B5EF4-FFF2-40B4-BE49-F238E27FC236}">
                <a16:creationId xmlns:a16="http://schemas.microsoft.com/office/drawing/2014/main" id="{745C0503-5C19-A710-62AB-ADEFD4B70124}"/>
              </a:ext>
            </a:extLst>
          </p:cNvPr>
          <p:cNvSpPr>
            <a:spLocks noGrp="1"/>
          </p:cNvSpPr>
          <p:nvPr>
            <p:ph idx="1"/>
          </p:nvPr>
        </p:nvSpPr>
        <p:spPr/>
        <p:txBody>
          <a:bodyPr>
            <a:normAutofit fontScale="92500" lnSpcReduction="10000"/>
          </a:bodyPr>
          <a:lstStyle/>
          <a:p>
            <a:r>
              <a:rPr lang="en-GB" sz="1800" dirty="0">
                <a:effectLst/>
                <a:latin typeface="Times New Roman" panose="02020603050405020304" pitchFamily="18" charset="0"/>
                <a:ea typeface="Calibri" panose="020F0502020204030204" pitchFamily="34" charset="0"/>
              </a:rPr>
              <a:t>Luce </a:t>
            </a:r>
            <a:r>
              <a:rPr lang="en-GB" sz="1800" dirty="0" err="1">
                <a:effectLst/>
                <a:latin typeface="Times New Roman" panose="02020603050405020304" pitchFamily="18" charset="0"/>
                <a:ea typeface="Calibri" panose="020F0502020204030204" pitchFamily="34" charset="0"/>
              </a:rPr>
              <a:t>Irigaray</a:t>
            </a:r>
            <a:r>
              <a:rPr lang="en-GB" sz="1800" dirty="0">
                <a:effectLst/>
                <a:latin typeface="Times New Roman" panose="02020603050405020304" pitchFamily="18" charset="0"/>
                <a:ea typeface="Calibri" panose="020F0502020204030204" pitchFamily="34" charset="0"/>
              </a:rPr>
              <a:t> (1984, 1985) </a:t>
            </a:r>
            <a:r>
              <a:rPr lang="en-GB" sz="1800" dirty="0">
                <a:latin typeface="Times New Roman" panose="02020603050405020304" pitchFamily="18" charset="0"/>
                <a:ea typeface="Calibri" panose="020F0502020204030204" pitchFamily="34" charset="0"/>
              </a:rPr>
              <a:t>takes an issue with the </a:t>
            </a:r>
            <a:r>
              <a:rPr lang="en-GB" sz="1800" i="1" dirty="0">
                <a:latin typeface="Times New Roman" panose="02020603050405020304" pitchFamily="18" charset="0"/>
                <a:ea typeface="Calibri" panose="020F0502020204030204" pitchFamily="34" charset="0"/>
              </a:rPr>
              <a:t>S</a:t>
            </a:r>
            <a:r>
              <a:rPr lang="en-GB" sz="1800" dirty="0">
                <a:latin typeface="Times New Roman" panose="02020603050405020304" pitchFamily="18" charset="0"/>
                <a:ea typeface="Calibri" panose="020F0502020204030204" pitchFamily="34" charset="0"/>
              </a:rPr>
              <a:t>ubject position in Western metaphysics. </a:t>
            </a:r>
          </a:p>
          <a:p>
            <a:r>
              <a:rPr lang="en-GB" sz="1800" dirty="0">
                <a:effectLst/>
                <a:latin typeface="Times New Roman" panose="02020603050405020304" pitchFamily="18" charset="0"/>
                <a:ea typeface="Calibri" panose="020F0502020204030204" pitchFamily="34" charset="0"/>
              </a:rPr>
              <a:t>Although a neutral and universal position is attributed to the Subject in this metaphysics, this presumably neutral subject is actually gendered as men. </a:t>
            </a:r>
          </a:p>
          <a:p>
            <a:pPr lvl="1"/>
            <a:r>
              <a:rPr lang="en-GB" sz="1400" dirty="0">
                <a:effectLst/>
                <a:latin typeface="Times New Roman" panose="02020603050405020304" pitchFamily="18" charset="0"/>
                <a:ea typeface="Calibri" panose="020F0502020204030204" pitchFamily="34" charset="0"/>
              </a:rPr>
              <a:t>Ex. The use of </a:t>
            </a:r>
            <a:r>
              <a:rPr lang="en-GB" sz="1400" i="1" dirty="0" err="1">
                <a:effectLst/>
                <a:latin typeface="Times New Roman" panose="02020603050405020304" pitchFamily="18" charset="0"/>
                <a:ea typeface="Calibri" panose="020F0502020204030204" pitchFamily="34" charset="0"/>
              </a:rPr>
              <a:t>l’homme</a:t>
            </a:r>
            <a:r>
              <a:rPr lang="en-GB" sz="1400" dirty="0">
                <a:effectLst/>
                <a:latin typeface="Times New Roman" panose="02020603050405020304" pitchFamily="18" charset="0"/>
                <a:ea typeface="Calibri" panose="020F0502020204030204" pitchFamily="34" charset="0"/>
              </a:rPr>
              <a:t> or </a:t>
            </a:r>
            <a:r>
              <a:rPr lang="en-GB" sz="1400" i="1" dirty="0">
                <a:effectLst/>
                <a:latin typeface="Times New Roman" panose="02020603050405020304" pitchFamily="18" charset="0"/>
                <a:ea typeface="Calibri" panose="020F0502020204030204" pitchFamily="34" charset="0"/>
              </a:rPr>
              <a:t>man</a:t>
            </a:r>
            <a:r>
              <a:rPr lang="en-GB" sz="1400" dirty="0">
                <a:effectLst/>
                <a:latin typeface="Times New Roman" panose="02020603050405020304" pitchFamily="18" charset="0"/>
                <a:ea typeface="Calibri" panose="020F0502020204030204" pitchFamily="34" charset="0"/>
              </a:rPr>
              <a:t> or </a:t>
            </a:r>
            <a:r>
              <a:rPr lang="en-GB" sz="1400" i="1" dirty="0">
                <a:effectLst/>
                <a:latin typeface="Times New Roman" panose="02020603050405020304" pitchFamily="18" charset="0"/>
                <a:ea typeface="Calibri" panose="020F0502020204030204" pitchFamily="34" charset="0"/>
              </a:rPr>
              <a:t>mankind</a:t>
            </a:r>
            <a:r>
              <a:rPr lang="en-GB" sz="1400" dirty="0">
                <a:effectLst/>
                <a:latin typeface="Times New Roman" panose="02020603050405020304" pitchFamily="18" charset="0"/>
                <a:ea typeface="Calibri" panose="020F0502020204030204" pitchFamily="34" charset="0"/>
              </a:rPr>
              <a:t> to refer to human and humanity.</a:t>
            </a:r>
          </a:p>
          <a:p>
            <a:r>
              <a:rPr lang="en-GB" sz="1800" dirty="0">
                <a:effectLst/>
                <a:latin typeface="Times New Roman" panose="02020603050405020304" pitchFamily="18" charset="0"/>
                <a:ea typeface="Calibri" panose="020F0502020204030204" pitchFamily="34" charset="0"/>
              </a:rPr>
              <a:t> The male subject is </a:t>
            </a:r>
            <a:r>
              <a:rPr lang="en-GB" sz="1800" dirty="0">
                <a:latin typeface="Times New Roman" panose="02020603050405020304" pitchFamily="18" charset="0"/>
                <a:ea typeface="Calibri" panose="020F0502020204030204" pitchFamily="34" charset="0"/>
              </a:rPr>
              <a:t>interchangeably used to define the human in general. What is particular –male gendered- presents itself as the measure of humanity (see </a:t>
            </a:r>
            <a:r>
              <a:rPr lang="en-GB" sz="1800" dirty="0" err="1">
                <a:latin typeface="Times New Roman" panose="02020603050405020304" pitchFamily="18" charset="0"/>
                <a:ea typeface="Calibri" panose="020F0502020204030204" pitchFamily="34" charset="0"/>
              </a:rPr>
              <a:t>Rosi</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Bradiotti</a:t>
            </a:r>
            <a:r>
              <a:rPr lang="en-GB" sz="1800" dirty="0">
                <a:latin typeface="Times New Roman" panose="02020603050405020304" pitchFamily="18" charset="0"/>
                <a:ea typeface="Calibri" panose="020F0502020204030204" pitchFamily="34" charset="0"/>
              </a:rPr>
              <a:t>). Woman is relegated to the position of its Other.</a:t>
            </a:r>
            <a:endParaRPr lang="en-GB" sz="1800" dirty="0">
              <a:effectLst/>
              <a:latin typeface="Times New Roman" panose="02020603050405020304" pitchFamily="18" charset="0"/>
              <a:ea typeface="Calibri" panose="020F0502020204030204" pitchFamily="34" charset="0"/>
            </a:endParaRPr>
          </a:p>
          <a:p>
            <a:r>
              <a:rPr lang="en-GB" sz="1800" dirty="0">
                <a:effectLst/>
                <a:latin typeface="Times New Roman" panose="02020603050405020304" pitchFamily="18" charset="0"/>
                <a:ea typeface="Calibri" panose="020F0502020204030204" pitchFamily="34" charset="0"/>
              </a:rPr>
              <a:t>“Indeed, that which purports to be universal is equivalent to the idiolect of men and to a male imaginary, a world differentiated by sex. […] Men have always been the ones to do the speaking and writing in the sciences, philosophy, religion, politics” (</a:t>
            </a:r>
            <a:r>
              <a:rPr lang="en-GB" sz="1800" dirty="0" err="1">
                <a:effectLst/>
                <a:latin typeface="Times New Roman" panose="02020603050405020304" pitchFamily="18" charset="0"/>
                <a:ea typeface="Calibri" panose="020F0502020204030204" pitchFamily="34" charset="0"/>
              </a:rPr>
              <a:t>Irigaray</a:t>
            </a:r>
            <a:r>
              <a:rPr lang="en-GB" sz="1800" dirty="0">
                <a:effectLst/>
                <a:latin typeface="Times New Roman" panose="02020603050405020304" pitchFamily="18" charset="0"/>
                <a:ea typeface="Calibri" panose="020F0502020204030204" pitchFamily="34" charset="0"/>
              </a:rPr>
              <a:t>, 1985: 77).</a:t>
            </a:r>
            <a:r>
              <a:rPr lang="es-TR" dirty="0">
                <a:effectLst/>
              </a:rPr>
              <a:t> </a:t>
            </a:r>
            <a:endParaRPr lang="es-TR" dirty="0"/>
          </a:p>
        </p:txBody>
      </p:sp>
    </p:spTree>
    <p:extLst>
      <p:ext uri="{BB962C8B-B14F-4D97-AF65-F5344CB8AC3E}">
        <p14:creationId xmlns:p14="http://schemas.microsoft.com/office/powerpoint/2010/main" val="1135858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CDECE8-B8AB-5928-EEC2-CBF9D0A9423C}"/>
              </a:ext>
            </a:extLst>
          </p:cNvPr>
          <p:cNvSpPr>
            <a:spLocks noGrp="1"/>
          </p:cNvSpPr>
          <p:nvPr>
            <p:ph type="title"/>
          </p:nvPr>
        </p:nvSpPr>
        <p:spPr/>
        <p:txBody>
          <a:bodyPr/>
          <a:lstStyle/>
          <a:p>
            <a:r>
              <a:rPr lang="es-TR" dirty="0">
                <a:latin typeface="Times" pitchFamily="2" charset="0"/>
              </a:rPr>
              <a:t>THE CASE OF IRIGARAY</a:t>
            </a:r>
          </a:p>
        </p:txBody>
      </p:sp>
      <p:sp>
        <p:nvSpPr>
          <p:cNvPr id="3" name="Marcador de contenido 2">
            <a:extLst>
              <a:ext uri="{FF2B5EF4-FFF2-40B4-BE49-F238E27FC236}">
                <a16:creationId xmlns:a16="http://schemas.microsoft.com/office/drawing/2014/main" id="{7C70B675-ED14-4653-4E77-89F750188F7B}"/>
              </a:ext>
            </a:extLst>
          </p:cNvPr>
          <p:cNvSpPr>
            <a:spLocks noGrp="1"/>
          </p:cNvSpPr>
          <p:nvPr>
            <p:ph idx="1"/>
          </p:nvPr>
        </p:nvSpPr>
        <p:spPr/>
        <p:txBody>
          <a:bodyPr/>
          <a:lstStyle/>
          <a:p>
            <a:r>
              <a:rPr lang="en-GB" sz="2400" dirty="0">
                <a:effectLst/>
                <a:latin typeface="Times New Roman" panose="02020603050405020304" pitchFamily="18" charset="0"/>
                <a:ea typeface="Calibri" panose="020F0502020204030204" pitchFamily="34" charset="0"/>
              </a:rPr>
              <a:t>Classical conception of objectivity in science and technology relies on an ubiquitous, God-like vision from nowhere, this Subject position is believed to be endowed with. </a:t>
            </a:r>
          </a:p>
          <a:p>
            <a:r>
              <a:rPr lang="en-GB" dirty="0">
                <a:latin typeface="Times New Roman" panose="02020603050405020304" pitchFamily="18" charset="0"/>
                <a:ea typeface="Calibri" panose="020F0502020204030204" pitchFamily="34" charset="0"/>
              </a:rPr>
              <a:t>Science and technology have been instrumental in the male-Subject’s constructing itself as the measure of humanity. </a:t>
            </a:r>
            <a:endParaRPr lang="en-GB" sz="2400" dirty="0">
              <a:effectLst/>
              <a:latin typeface="Times New Roman" panose="02020603050405020304" pitchFamily="18" charset="0"/>
              <a:ea typeface="Calibri" panose="020F0502020204030204" pitchFamily="34" charset="0"/>
            </a:endParaRPr>
          </a:p>
          <a:p>
            <a:endParaRPr lang="es-TR" dirty="0"/>
          </a:p>
        </p:txBody>
      </p:sp>
    </p:spTree>
    <p:extLst>
      <p:ext uri="{BB962C8B-B14F-4D97-AF65-F5344CB8AC3E}">
        <p14:creationId xmlns:p14="http://schemas.microsoft.com/office/powerpoint/2010/main" val="1587349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5CADC3-6E2B-C290-52A4-A1550AF80DA3}"/>
              </a:ext>
            </a:extLst>
          </p:cNvPr>
          <p:cNvSpPr>
            <a:spLocks noGrp="1"/>
          </p:cNvSpPr>
          <p:nvPr>
            <p:ph type="title"/>
          </p:nvPr>
        </p:nvSpPr>
        <p:spPr/>
        <p:txBody>
          <a:bodyPr/>
          <a:lstStyle/>
          <a:p>
            <a:r>
              <a:rPr lang="es-TR" b="1" dirty="0">
                <a:solidFill>
                  <a:schemeClr val="bg1"/>
                </a:solidFill>
                <a:latin typeface="Times" pitchFamily="2" charset="0"/>
              </a:rPr>
              <a:t>PRELIMINARY QUESTIONS</a:t>
            </a:r>
          </a:p>
        </p:txBody>
      </p:sp>
      <p:sp>
        <p:nvSpPr>
          <p:cNvPr id="3" name="Marcador de contenido 2">
            <a:extLst>
              <a:ext uri="{FF2B5EF4-FFF2-40B4-BE49-F238E27FC236}">
                <a16:creationId xmlns:a16="http://schemas.microsoft.com/office/drawing/2014/main" id="{E59DA34C-A4A1-F968-1580-715AD692A007}"/>
              </a:ext>
            </a:extLst>
          </p:cNvPr>
          <p:cNvSpPr>
            <a:spLocks noGrp="1"/>
          </p:cNvSpPr>
          <p:nvPr>
            <p:ph idx="1"/>
          </p:nvPr>
        </p:nvSpPr>
        <p:spPr/>
        <p:txBody>
          <a:bodyPr/>
          <a:lstStyle/>
          <a:p>
            <a:r>
              <a:rPr lang="es-TR" dirty="0">
                <a:solidFill>
                  <a:schemeClr val="bg1"/>
                </a:solidFill>
                <a:latin typeface="Times" pitchFamily="2" charset="0"/>
              </a:rPr>
              <a:t>What is science, and what is technology?</a:t>
            </a:r>
          </a:p>
          <a:p>
            <a:r>
              <a:rPr lang="es-TR" dirty="0">
                <a:solidFill>
                  <a:schemeClr val="bg1"/>
                </a:solidFill>
                <a:latin typeface="Times" pitchFamily="2" charset="0"/>
              </a:rPr>
              <a:t>What is the relationship between science and technology?</a:t>
            </a:r>
          </a:p>
          <a:p>
            <a:r>
              <a:rPr lang="es-TR" dirty="0">
                <a:solidFill>
                  <a:schemeClr val="bg1"/>
                </a:solidFill>
                <a:latin typeface="Times" pitchFamily="2" charset="0"/>
              </a:rPr>
              <a:t>What is the relationship between science, technology, power and ideology ?</a:t>
            </a:r>
          </a:p>
          <a:p>
            <a:r>
              <a:rPr lang="es-TR" dirty="0">
                <a:solidFill>
                  <a:schemeClr val="bg1"/>
                </a:solidFill>
                <a:latin typeface="Times" pitchFamily="2" charset="0"/>
              </a:rPr>
              <a:t>What is technology?</a:t>
            </a:r>
          </a:p>
          <a:p>
            <a:pPr lvl="1"/>
            <a:r>
              <a:rPr lang="tr-TR" dirty="0" err="1">
                <a:solidFill>
                  <a:schemeClr val="bg1"/>
                </a:solidFill>
                <a:latin typeface="Times" pitchFamily="2" charset="0"/>
              </a:rPr>
              <a:t>Instrumentalist</a:t>
            </a:r>
            <a:r>
              <a:rPr lang="tr-TR" dirty="0">
                <a:solidFill>
                  <a:schemeClr val="bg1"/>
                </a:solidFill>
                <a:latin typeface="Times" pitchFamily="2" charset="0"/>
              </a:rPr>
              <a:t> </a:t>
            </a:r>
            <a:r>
              <a:rPr lang="tr-TR" dirty="0" err="1">
                <a:solidFill>
                  <a:schemeClr val="bg1"/>
                </a:solidFill>
                <a:latin typeface="Times" pitchFamily="2" charset="0"/>
              </a:rPr>
              <a:t>view</a:t>
            </a:r>
            <a:r>
              <a:rPr lang="tr-TR" dirty="0">
                <a:solidFill>
                  <a:schemeClr val="bg1"/>
                </a:solidFill>
                <a:latin typeface="Times" pitchFamily="2" charset="0"/>
              </a:rPr>
              <a:t> of </a:t>
            </a:r>
            <a:r>
              <a:rPr lang="tr-TR" dirty="0" err="1">
                <a:solidFill>
                  <a:schemeClr val="bg1"/>
                </a:solidFill>
                <a:latin typeface="Times" pitchFamily="2" charset="0"/>
              </a:rPr>
              <a:t>technology</a:t>
            </a:r>
            <a:endParaRPr lang="tr-TR" dirty="0">
              <a:solidFill>
                <a:schemeClr val="bg1"/>
              </a:solidFill>
              <a:latin typeface="Times" pitchFamily="2" charset="0"/>
            </a:endParaRPr>
          </a:p>
          <a:p>
            <a:pPr lvl="1"/>
            <a:r>
              <a:rPr lang="tr-TR" dirty="0" err="1">
                <a:solidFill>
                  <a:schemeClr val="bg1"/>
                </a:solidFill>
                <a:latin typeface="Times" pitchFamily="2" charset="0"/>
              </a:rPr>
              <a:t>Technology</a:t>
            </a:r>
            <a:r>
              <a:rPr lang="tr-TR" dirty="0">
                <a:solidFill>
                  <a:schemeClr val="bg1"/>
                </a:solidFill>
                <a:latin typeface="Times" pitchFamily="2" charset="0"/>
              </a:rPr>
              <a:t> as a </a:t>
            </a:r>
            <a:r>
              <a:rPr lang="tr-TR" dirty="0" err="1">
                <a:solidFill>
                  <a:schemeClr val="bg1"/>
                </a:solidFill>
                <a:latin typeface="Times" pitchFamily="2" charset="0"/>
              </a:rPr>
              <a:t>sociotechnical</a:t>
            </a:r>
            <a:r>
              <a:rPr lang="tr-TR" dirty="0">
                <a:solidFill>
                  <a:schemeClr val="bg1"/>
                </a:solidFill>
                <a:latin typeface="Times" pitchFamily="2" charset="0"/>
              </a:rPr>
              <a:t> </a:t>
            </a:r>
            <a:r>
              <a:rPr lang="tr-TR" dirty="0" err="1">
                <a:solidFill>
                  <a:schemeClr val="bg1"/>
                </a:solidFill>
                <a:latin typeface="Times" pitchFamily="2" charset="0"/>
              </a:rPr>
              <a:t>system</a:t>
            </a:r>
            <a:endParaRPr lang="tr-TR" dirty="0">
              <a:solidFill>
                <a:schemeClr val="bg1"/>
              </a:solidFill>
              <a:latin typeface="Times" pitchFamily="2" charset="0"/>
            </a:endParaRPr>
          </a:p>
          <a:p>
            <a:endParaRPr lang="es-TR" dirty="0"/>
          </a:p>
        </p:txBody>
      </p:sp>
    </p:spTree>
    <p:extLst>
      <p:ext uri="{BB962C8B-B14F-4D97-AF65-F5344CB8AC3E}">
        <p14:creationId xmlns:p14="http://schemas.microsoft.com/office/powerpoint/2010/main" val="165836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1" nodeType="clickEffect">
                                  <p:stCondLst>
                                    <p:cond delay="0"/>
                                  </p:stCondLst>
                                  <p:childTnLst>
                                    <p:set>
                                      <p:cBhvr>
                                        <p:cTn id="44" dur="1" fill="hold">
                                          <p:stCondLst>
                                            <p:cond delay="0"/>
                                          </p:stCondLst>
                                        </p:cTn>
                                        <p:tgtEl>
                                          <p:spTgt spid="3">
                                            <p:txEl>
                                              <p:pRg st="0" end="0"/>
                                            </p:txEl>
                                          </p:spTgt>
                                        </p:tgtEl>
                                        <p:attrNameLst>
                                          <p:attrName>style.visibility</p:attrName>
                                        </p:attrNameLst>
                                      </p:cBhvr>
                                      <p:to>
                                        <p:strVal val="visible"/>
                                      </p:to>
                                    </p:set>
                                    <p:animEffect transition="in" filter="fade">
                                      <p:cBhvr>
                                        <p:cTn id="45" dur="1000"/>
                                        <p:tgtEl>
                                          <p:spTgt spid="3">
                                            <p:txEl>
                                              <p:pRg st="0" end="0"/>
                                            </p:txEl>
                                          </p:spTgt>
                                        </p:tgtEl>
                                      </p:cBhvr>
                                    </p:animEffect>
                                    <p:anim calcmode="lin" valueType="num">
                                      <p:cBhvr>
                                        <p:cTn id="4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1"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fade">
                                      <p:cBhvr>
                                        <p:cTn id="52" dur="1000"/>
                                        <p:tgtEl>
                                          <p:spTgt spid="3">
                                            <p:txEl>
                                              <p:pRg st="1" end="1"/>
                                            </p:txEl>
                                          </p:spTgt>
                                        </p:tgtEl>
                                      </p:cBhvr>
                                    </p:animEffect>
                                    <p:anim calcmode="lin" valueType="num">
                                      <p:cBhvr>
                                        <p:cTn id="5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1" nodeType="clickEffect">
                                  <p:stCondLst>
                                    <p:cond delay="0"/>
                                  </p:stCondLst>
                                  <p:childTnLst>
                                    <p:set>
                                      <p:cBhvr>
                                        <p:cTn id="58" dur="1" fill="hold">
                                          <p:stCondLst>
                                            <p:cond delay="0"/>
                                          </p:stCondLst>
                                        </p:cTn>
                                        <p:tgtEl>
                                          <p:spTgt spid="3">
                                            <p:txEl>
                                              <p:pRg st="2" end="2"/>
                                            </p:txEl>
                                          </p:spTgt>
                                        </p:tgtEl>
                                        <p:attrNameLst>
                                          <p:attrName>style.visibility</p:attrName>
                                        </p:attrNameLst>
                                      </p:cBhvr>
                                      <p:to>
                                        <p:strVal val="visible"/>
                                      </p:to>
                                    </p:set>
                                    <p:animEffect transition="in" filter="fade">
                                      <p:cBhvr>
                                        <p:cTn id="59" dur="1000"/>
                                        <p:tgtEl>
                                          <p:spTgt spid="3">
                                            <p:txEl>
                                              <p:pRg st="2" end="2"/>
                                            </p:txEl>
                                          </p:spTgt>
                                        </p:tgtEl>
                                      </p:cBhvr>
                                    </p:animEffect>
                                    <p:anim calcmode="lin" valueType="num">
                                      <p:cBhvr>
                                        <p:cTn id="6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1" nodeType="clickEffect">
                                  <p:stCondLst>
                                    <p:cond delay="0"/>
                                  </p:stCondLst>
                                  <p:childTnLst>
                                    <p:set>
                                      <p:cBhvr>
                                        <p:cTn id="65" dur="1" fill="hold">
                                          <p:stCondLst>
                                            <p:cond delay="0"/>
                                          </p:stCondLst>
                                        </p:cTn>
                                        <p:tgtEl>
                                          <p:spTgt spid="3">
                                            <p:txEl>
                                              <p:pRg st="3" end="3"/>
                                            </p:txEl>
                                          </p:spTgt>
                                        </p:tgtEl>
                                        <p:attrNameLst>
                                          <p:attrName>style.visibility</p:attrName>
                                        </p:attrNameLst>
                                      </p:cBhvr>
                                      <p:to>
                                        <p:strVal val="visible"/>
                                      </p:to>
                                    </p:set>
                                    <p:animEffect transition="in" filter="fade">
                                      <p:cBhvr>
                                        <p:cTn id="66" dur="1000"/>
                                        <p:tgtEl>
                                          <p:spTgt spid="3">
                                            <p:txEl>
                                              <p:pRg st="3" end="3"/>
                                            </p:txEl>
                                          </p:spTgt>
                                        </p:tgtEl>
                                      </p:cBhvr>
                                    </p:animEffect>
                                    <p:anim calcmode="lin" valueType="num">
                                      <p:cBhvr>
                                        <p:cTn id="6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69" presetID="42" presetClass="entr" presetSubtype="0" fill="hold" grpId="1"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fade">
                                      <p:cBhvr>
                                        <p:cTn id="71" dur="1000"/>
                                        <p:tgtEl>
                                          <p:spTgt spid="3">
                                            <p:txEl>
                                              <p:pRg st="4" end="4"/>
                                            </p:txEl>
                                          </p:spTgt>
                                        </p:tgtEl>
                                      </p:cBhvr>
                                    </p:animEffect>
                                    <p:anim calcmode="lin" valueType="num">
                                      <p:cBhvr>
                                        <p:cTn id="7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7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74" presetID="42" presetClass="entr" presetSubtype="0" fill="hold" grpId="1" nodeType="withEffect">
                                  <p:stCondLst>
                                    <p:cond delay="0"/>
                                  </p:stCondLst>
                                  <p:childTnLst>
                                    <p:set>
                                      <p:cBhvr>
                                        <p:cTn id="75" dur="1" fill="hold">
                                          <p:stCondLst>
                                            <p:cond delay="0"/>
                                          </p:stCondLst>
                                        </p:cTn>
                                        <p:tgtEl>
                                          <p:spTgt spid="3">
                                            <p:txEl>
                                              <p:pRg st="5" end="5"/>
                                            </p:txEl>
                                          </p:spTgt>
                                        </p:tgtEl>
                                        <p:attrNameLst>
                                          <p:attrName>style.visibility</p:attrName>
                                        </p:attrNameLst>
                                      </p:cBhvr>
                                      <p:to>
                                        <p:strVal val="visible"/>
                                      </p:to>
                                    </p:set>
                                    <p:animEffect transition="in" filter="fade">
                                      <p:cBhvr>
                                        <p:cTn id="76" dur="1000"/>
                                        <p:tgtEl>
                                          <p:spTgt spid="3">
                                            <p:txEl>
                                              <p:pRg st="5" end="5"/>
                                            </p:txEl>
                                          </p:spTgt>
                                        </p:tgtEl>
                                      </p:cBhvr>
                                    </p:animEffect>
                                    <p:anim calcmode="lin" valueType="num">
                                      <p:cBhvr>
                                        <p:cTn id="7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nodeType="clickEffect">
                                  <p:stCondLst>
                                    <p:cond delay="0"/>
                                  </p:stCondLst>
                                  <p:childTnLst>
                                    <p:set>
                                      <p:cBhvr>
                                        <p:cTn id="82" dur="1" fill="hold">
                                          <p:stCondLst>
                                            <p:cond delay="0"/>
                                          </p:stCondLst>
                                        </p:cTn>
                                        <p:tgtEl>
                                          <p:spTgt spid="3">
                                            <p:txEl>
                                              <p:pRg st="1" end="1"/>
                                            </p:txEl>
                                          </p:spTgt>
                                        </p:tgtEl>
                                        <p:attrNameLst>
                                          <p:attrName>style.visibility</p:attrName>
                                        </p:attrNameLst>
                                      </p:cBhvr>
                                      <p:to>
                                        <p:strVal val="visible"/>
                                      </p:to>
                                    </p:set>
                                    <p:animEffect transition="in" filter="fade">
                                      <p:cBhvr>
                                        <p:cTn id="83" dur="1000"/>
                                        <p:tgtEl>
                                          <p:spTgt spid="3">
                                            <p:txEl>
                                              <p:pRg st="1" end="1"/>
                                            </p:txEl>
                                          </p:spTgt>
                                        </p:tgtEl>
                                      </p:cBhvr>
                                    </p:animEffect>
                                    <p:anim calcmode="lin" valueType="num">
                                      <p:cBhvr>
                                        <p:cTn id="8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8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nodeType="clickEffect">
                                  <p:stCondLst>
                                    <p:cond delay="0"/>
                                  </p:stCondLst>
                                  <p:childTnLst>
                                    <p:set>
                                      <p:cBhvr>
                                        <p:cTn id="89" dur="1" fill="hold">
                                          <p:stCondLst>
                                            <p:cond delay="0"/>
                                          </p:stCondLst>
                                        </p:cTn>
                                        <p:tgtEl>
                                          <p:spTgt spid="3">
                                            <p:txEl>
                                              <p:pRg st="0" end="0"/>
                                            </p:txEl>
                                          </p:spTgt>
                                        </p:tgtEl>
                                        <p:attrNameLst>
                                          <p:attrName>style.visibility</p:attrName>
                                        </p:attrNameLst>
                                      </p:cBhvr>
                                      <p:to>
                                        <p:strVal val="visible"/>
                                      </p:to>
                                    </p:set>
                                    <p:animEffect transition="in" filter="fade">
                                      <p:cBhvr>
                                        <p:cTn id="90" dur="1000"/>
                                        <p:tgtEl>
                                          <p:spTgt spid="3">
                                            <p:txEl>
                                              <p:pRg st="0" end="0"/>
                                            </p:txEl>
                                          </p:spTgt>
                                        </p:tgtEl>
                                      </p:cBhvr>
                                    </p:animEffect>
                                    <p:anim calcmode="lin" valueType="num">
                                      <p:cBhvr>
                                        <p:cTn id="9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nodeType="clickEffect">
                                  <p:stCondLst>
                                    <p:cond delay="0"/>
                                  </p:stCondLst>
                                  <p:childTnLst>
                                    <p:set>
                                      <p:cBhvr>
                                        <p:cTn id="96" dur="1" fill="hold">
                                          <p:stCondLst>
                                            <p:cond delay="0"/>
                                          </p:stCondLst>
                                        </p:cTn>
                                        <p:tgtEl>
                                          <p:spTgt spid="3">
                                            <p:txEl>
                                              <p:pRg st="2" end="2"/>
                                            </p:txEl>
                                          </p:spTgt>
                                        </p:tgtEl>
                                        <p:attrNameLst>
                                          <p:attrName>style.visibility</p:attrName>
                                        </p:attrNameLst>
                                      </p:cBhvr>
                                      <p:to>
                                        <p:strVal val="visible"/>
                                      </p:to>
                                    </p:set>
                                    <p:animEffect transition="in" filter="fade">
                                      <p:cBhvr>
                                        <p:cTn id="97" dur="1000"/>
                                        <p:tgtEl>
                                          <p:spTgt spid="3">
                                            <p:txEl>
                                              <p:pRg st="2" end="2"/>
                                            </p:txEl>
                                          </p:spTgt>
                                        </p:tgtEl>
                                      </p:cBhvr>
                                    </p:animEffect>
                                    <p:anim calcmode="lin" valueType="num">
                                      <p:cBhvr>
                                        <p:cTn id="9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nodeType="clickEffect">
                                  <p:stCondLst>
                                    <p:cond delay="0"/>
                                  </p:stCondLst>
                                  <p:childTnLst>
                                    <p:set>
                                      <p:cBhvr>
                                        <p:cTn id="103" dur="1" fill="hold">
                                          <p:stCondLst>
                                            <p:cond delay="0"/>
                                          </p:stCondLst>
                                        </p:cTn>
                                        <p:tgtEl>
                                          <p:spTgt spid="3">
                                            <p:txEl>
                                              <p:pRg st="3" end="3"/>
                                            </p:txEl>
                                          </p:spTgt>
                                        </p:tgtEl>
                                        <p:attrNameLst>
                                          <p:attrName>style.visibility</p:attrName>
                                        </p:attrNameLst>
                                      </p:cBhvr>
                                      <p:to>
                                        <p:strVal val="visible"/>
                                      </p:to>
                                    </p:set>
                                    <p:animEffect transition="in" filter="fade">
                                      <p:cBhvr>
                                        <p:cTn id="104" dur="1000"/>
                                        <p:tgtEl>
                                          <p:spTgt spid="3">
                                            <p:txEl>
                                              <p:pRg st="3" end="3"/>
                                            </p:txEl>
                                          </p:spTgt>
                                        </p:tgtEl>
                                      </p:cBhvr>
                                    </p:animEffect>
                                    <p:anim calcmode="lin" valueType="num">
                                      <p:cBhvr>
                                        <p:cTn id="10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0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nodeType="clickEffect">
                                  <p:stCondLst>
                                    <p:cond delay="0"/>
                                  </p:stCondLst>
                                  <p:childTnLst>
                                    <p:set>
                                      <p:cBhvr>
                                        <p:cTn id="110" dur="1" fill="hold">
                                          <p:stCondLst>
                                            <p:cond delay="0"/>
                                          </p:stCondLst>
                                        </p:cTn>
                                        <p:tgtEl>
                                          <p:spTgt spid="3">
                                            <p:txEl>
                                              <p:pRg st="4" end="4"/>
                                            </p:txEl>
                                          </p:spTgt>
                                        </p:tgtEl>
                                        <p:attrNameLst>
                                          <p:attrName>style.visibility</p:attrName>
                                        </p:attrNameLst>
                                      </p:cBhvr>
                                      <p:to>
                                        <p:strVal val="visible"/>
                                      </p:to>
                                    </p:set>
                                    <p:animEffect transition="in" filter="fade">
                                      <p:cBhvr>
                                        <p:cTn id="111" dur="1000"/>
                                        <p:tgtEl>
                                          <p:spTgt spid="3">
                                            <p:txEl>
                                              <p:pRg st="4" end="4"/>
                                            </p:txEl>
                                          </p:spTgt>
                                        </p:tgtEl>
                                      </p:cBhvr>
                                    </p:animEffect>
                                    <p:anim calcmode="lin" valueType="num">
                                      <p:cBhvr>
                                        <p:cTn id="11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1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3">
                                            <p:txEl>
                                              <p:pRg st="5" end="5"/>
                                            </p:txEl>
                                          </p:spTgt>
                                        </p:tgtEl>
                                        <p:attrNameLst>
                                          <p:attrName>style.visibility</p:attrName>
                                        </p:attrNameLst>
                                      </p:cBhvr>
                                      <p:to>
                                        <p:strVal val="visible"/>
                                      </p:to>
                                    </p:set>
                                    <p:animEffect transition="in" filter="fade">
                                      <p:cBhvr>
                                        <p:cTn id="116" dur="1000"/>
                                        <p:tgtEl>
                                          <p:spTgt spid="3">
                                            <p:txEl>
                                              <p:pRg st="5" end="5"/>
                                            </p:txEl>
                                          </p:spTgt>
                                        </p:tgtEl>
                                      </p:cBhvr>
                                    </p:animEffect>
                                    <p:anim calcmode="lin" valueType="num">
                                      <p:cBhvr>
                                        <p:cTn id="11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1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8CFDD4-C881-F74F-396B-74F0261987BD}"/>
              </a:ext>
            </a:extLst>
          </p:cNvPr>
          <p:cNvSpPr>
            <a:spLocks noGrp="1"/>
          </p:cNvSpPr>
          <p:nvPr>
            <p:ph type="title"/>
          </p:nvPr>
        </p:nvSpPr>
        <p:spPr/>
        <p:txBody>
          <a:bodyPr/>
          <a:lstStyle/>
          <a:p>
            <a:r>
              <a:rPr lang="es-ES" dirty="0" err="1">
                <a:latin typeface="Times" pitchFamily="2" charset="0"/>
              </a:rPr>
              <a:t>The</a:t>
            </a:r>
            <a:r>
              <a:rPr lang="es-ES" dirty="0">
                <a:latin typeface="Times" pitchFamily="2" charset="0"/>
              </a:rPr>
              <a:t> case </a:t>
            </a:r>
            <a:r>
              <a:rPr lang="es-ES" dirty="0" err="1">
                <a:latin typeface="Times" pitchFamily="2" charset="0"/>
              </a:rPr>
              <a:t>of</a:t>
            </a:r>
            <a:r>
              <a:rPr lang="es-ES" dirty="0">
                <a:latin typeface="Times" pitchFamily="2" charset="0"/>
              </a:rPr>
              <a:t> </a:t>
            </a:r>
            <a:r>
              <a:rPr lang="es-ES" dirty="0" err="1">
                <a:latin typeface="Times" pitchFamily="2" charset="0"/>
              </a:rPr>
              <a:t>ırıgaray</a:t>
            </a:r>
            <a:endParaRPr lang="es-TR" dirty="0">
              <a:latin typeface="Times" pitchFamily="2" charset="0"/>
            </a:endParaRPr>
          </a:p>
        </p:txBody>
      </p:sp>
      <p:sp>
        <p:nvSpPr>
          <p:cNvPr id="3" name="Marcador de contenido 2">
            <a:extLst>
              <a:ext uri="{FF2B5EF4-FFF2-40B4-BE49-F238E27FC236}">
                <a16:creationId xmlns:a16="http://schemas.microsoft.com/office/drawing/2014/main" id="{3368B282-2888-3650-F6FE-7DD5CB7A131B}"/>
              </a:ext>
            </a:extLst>
          </p:cNvPr>
          <p:cNvSpPr>
            <a:spLocks noGrp="1"/>
          </p:cNvSpPr>
          <p:nvPr>
            <p:ph idx="1"/>
          </p:nvPr>
        </p:nvSpPr>
        <p:spPr/>
        <p:txBody>
          <a:bodyPr/>
          <a:lstStyle/>
          <a:p>
            <a:r>
              <a:rPr lang="en-GB" sz="2400" dirty="0">
                <a:effectLst/>
                <a:latin typeface="Times New Roman" panose="02020603050405020304" pitchFamily="18" charset="0"/>
                <a:ea typeface="Calibri" panose="020F0502020204030204" pitchFamily="34" charset="0"/>
              </a:rPr>
              <a:t>According to </a:t>
            </a:r>
            <a:r>
              <a:rPr lang="en-GB" sz="2400" dirty="0" err="1">
                <a:effectLst/>
                <a:latin typeface="Times New Roman" panose="02020603050405020304" pitchFamily="18" charset="0"/>
                <a:ea typeface="Calibri" panose="020F0502020204030204" pitchFamily="34" charset="0"/>
              </a:rPr>
              <a:t>Irigaray</a:t>
            </a:r>
            <a:r>
              <a:rPr lang="en-GB" sz="2400" dirty="0">
                <a:effectLst/>
                <a:latin typeface="Times New Roman" panose="02020603050405020304" pitchFamily="18" charset="0"/>
                <a:ea typeface="Calibri" panose="020F0502020204030204" pitchFamily="34" charset="0"/>
              </a:rPr>
              <a:t>, the syntax of western languages and the very syntax of scientific formulations carry the presupposition of the male </a:t>
            </a:r>
            <a:r>
              <a:rPr lang="en-GB" sz="2400" i="1" dirty="0">
                <a:effectLst/>
                <a:latin typeface="Times New Roman" panose="02020603050405020304" pitchFamily="18" charset="0"/>
                <a:ea typeface="Calibri" panose="020F0502020204030204" pitchFamily="34" charset="0"/>
              </a:rPr>
              <a:t>s</a:t>
            </a:r>
            <a:r>
              <a:rPr lang="en-GB" sz="2400" dirty="0">
                <a:effectLst/>
                <a:latin typeface="Times New Roman" panose="02020603050405020304" pitchFamily="18" charset="0"/>
                <a:ea typeface="Calibri" panose="020F0502020204030204" pitchFamily="34" charset="0"/>
              </a:rPr>
              <a:t>ubject who erects himself on woman as </a:t>
            </a:r>
            <a:r>
              <a:rPr lang="en-GB" sz="2400" i="1" dirty="0">
                <a:effectLst/>
                <a:latin typeface="Times New Roman" panose="02020603050405020304" pitchFamily="18" charset="0"/>
                <a:ea typeface="Calibri" panose="020F0502020204030204" pitchFamily="34" charset="0"/>
              </a:rPr>
              <a:t>his</a:t>
            </a:r>
            <a:r>
              <a:rPr lang="en-GB" sz="2400" dirty="0">
                <a:effectLst/>
                <a:latin typeface="Times New Roman" panose="02020603050405020304" pitchFamily="18" charset="0"/>
                <a:ea typeface="Calibri" panose="020F0502020204030204" pitchFamily="34" charset="0"/>
              </a:rPr>
              <a:t> place and thus mobilizes the temporality of the subjective experience upon the subjugated, objectified female. </a:t>
            </a:r>
            <a:endParaRPr lang="es-TR" sz="2400" dirty="0">
              <a:effectLst/>
              <a:latin typeface="Times New Roman" panose="02020603050405020304" pitchFamily="18" charset="0"/>
              <a:ea typeface="Calibri" panose="020F0502020204030204" pitchFamily="34" charset="0"/>
            </a:endParaRPr>
          </a:p>
          <a:p>
            <a:r>
              <a:rPr lang="es-TR" dirty="0">
                <a:latin typeface="Times New Roman" panose="02020603050405020304" pitchFamily="18" charset="0"/>
              </a:rPr>
              <a:t>Female position: place/nature</a:t>
            </a:r>
          </a:p>
          <a:p>
            <a:r>
              <a:rPr lang="es-TR" dirty="0">
                <a:latin typeface="Times New Roman" panose="02020603050405020304" pitchFamily="18" charset="0"/>
              </a:rPr>
              <a:t>Male position: temporal unfolding/History</a:t>
            </a:r>
            <a:endParaRPr lang="es-TR" dirty="0"/>
          </a:p>
        </p:txBody>
      </p:sp>
    </p:spTree>
    <p:extLst>
      <p:ext uri="{BB962C8B-B14F-4D97-AF65-F5344CB8AC3E}">
        <p14:creationId xmlns:p14="http://schemas.microsoft.com/office/powerpoint/2010/main" val="2911528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A7EC27-0837-9539-9AB0-DE25FFE77A7A}"/>
              </a:ext>
            </a:extLst>
          </p:cNvPr>
          <p:cNvSpPr>
            <a:spLocks noGrp="1"/>
          </p:cNvSpPr>
          <p:nvPr>
            <p:ph type="title"/>
          </p:nvPr>
        </p:nvSpPr>
        <p:spPr/>
        <p:txBody>
          <a:bodyPr/>
          <a:lstStyle/>
          <a:p>
            <a:r>
              <a:rPr lang="es-ES" dirty="0" err="1">
                <a:latin typeface="Times" pitchFamily="2" charset="0"/>
              </a:rPr>
              <a:t>The</a:t>
            </a:r>
            <a:r>
              <a:rPr lang="es-ES" dirty="0">
                <a:latin typeface="Times" pitchFamily="2" charset="0"/>
              </a:rPr>
              <a:t> case </a:t>
            </a:r>
            <a:r>
              <a:rPr lang="es-ES" dirty="0" err="1">
                <a:latin typeface="Times" pitchFamily="2" charset="0"/>
              </a:rPr>
              <a:t>of</a:t>
            </a:r>
            <a:r>
              <a:rPr lang="es-ES" dirty="0">
                <a:latin typeface="Times" pitchFamily="2" charset="0"/>
              </a:rPr>
              <a:t> luce </a:t>
            </a:r>
            <a:r>
              <a:rPr lang="es-ES" dirty="0" err="1">
                <a:latin typeface="Times" pitchFamily="2" charset="0"/>
              </a:rPr>
              <a:t>ırıgaray</a:t>
            </a:r>
            <a:endParaRPr lang="es-TR" dirty="0">
              <a:latin typeface="Times" pitchFamily="2" charset="0"/>
            </a:endParaRPr>
          </a:p>
        </p:txBody>
      </p:sp>
      <p:sp>
        <p:nvSpPr>
          <p:cNvPr id="3" name="Marcador de contenido 2">
            <a:extLst>
              <a:ext uri="{FF2B5EF4-FFF2-40B4-BE49-F238E27FC236}">
                <a16:creationId xmlns:a16="http://schemas.microsoft.com/office/drawing/2014/main" id="{911CF0ED-546D-E266-27B9-E723FDDAAD27}"/>
              </a:ext>
            </a:extLst>
          </p:cNvPr>
          <p:cNvSpPr>
            <a:spLocks noGrp="1"/>
          </p:cNvSpPr>
          <p:nvPr>
            <p:ph idx="1"/>
          </p:nvPr>
        </p:nvSpPr>
        <p:spPr/>
        <p:txBody>
          <a:bodyPr>
            <a:noAutofit/>
          </a:bodyPr>
          <a:lstStyle/>
          <a:p>
            <a:r>
              <a:rPr lang="en-GB" sz="1600" dirty="0">
                <a:effectLst/>
                <a:latin typeface="Times New Roman" panose="02020603050405020304" pitchFamily="18" charset="0"/>
                <a:ea typeface="Calibri" panose="020F0502020204030204" pitchFamily="34" charset="0"/>
              </a:rPr>
              <a:t>Woman becomes the infrastructure upon which the patriarchal symbolic system is built. Science and technology are gendered due to the role they have in the constitution of the sexed </a:t>
            </a:r>
            <a:r>
              <a:rPr lang="en-GB" sz="1600" i="1" dirty="0">
                <a:effectLst/>
                <a:latin typeface="Times New Roman" panose="02020603050405020304" pitchFamily="18" charset="0"/>
                <a:ea typeface="Calibri" panose="020F0502020204030204" pitchFamily="34" charset="0"/>
              </a:rPr>
              <a:t>S</a:t>
            </a:r>
            <a:r>
              <a:rPr lang="en-GB" sz="1600" dirty="0">
                <a:effectLst/>
                <a:latin typeface="Times New Roman" panose="02020603050405020304" pitchFamily="18" charset="0"/>
                <a:ea typeface="Calibri" panose="020F0502020204030204" pitchFamily="34" charset="0"/>
              </a:rPr>
              <a:t>ubject position in the West.</a:t>
            </a:r>
            <a:r>
              <a:rPr lang="es-TR" sz="1600" dirty="0">
                <a:effectLst/>
              </a:rPr>
              <a:t> </a:t>
            </a:r>
          </a:p>
          <a:p>
            <a:r>
              <a:rPr lang="tr-TR" sz="1600" dirty="0">
                <a:latin typeface="Times New Roman" panose="02020603050405020304" pitchFamily="18" charset="0"/>
                <a:ea typeface="Calibri" panose="020F0502020204030204" pitchFamily="34" charset="0"/>
              </a:rPr>
              <a:t>THE AFFINITY BETWEEN WOMEN AND NATURE</a:t>
            </a:r>
            <a:endParaRPr lang="en-GB" sz="1600" dirty="0">
              <a:effectLst/>
              <a:latin typeface="Times New Roman" panose="02020603050405020304" pitchFamily="18" charset="0"/>
              <a:ea typeface="Calibri" panose="020F0502020204030204" pitchFamily="34" charset="0"/>
            </a:endParaRPr>
          </a:p>
          <a:p>
            <a:r>
              <a:rPr lang="en-GB" sz="1600" dirty="0">
                <a:latin typeface="Times New Roman" panose="02020603050405020304" pitchFamily="18" charset="0"/>
              </a:rPr>
              <a:t>Ecofeminism similarly defends that there is a strong connection between the oppression of nature and the oppression of women. </a:t>
            </a:r>
          </a:p>
        </p:txBody>
      </p:sp>
    </p:spTree>
    <p:extLst>
      <p:ext uri="{BB962C8B-B14F-4D97-AF65-F5344CB8AC3E}">
        <p14:creationId xmlns:p14="http://schemas.microsoft.com/office/powerpoint/2010/main" val="3305889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BBAB41-ECCB-8838-DF05-3884A582CEB2}"/>
              </a:ext>
            </a:extLst>
          </p:cNvPr>
          <p:cNvSpPr>
            <a:spLocks noGrp="1"/>
          </p:cNvSpPr>
          <p:nvPr>
            <p:ph type="title"/>
          </p:nvPr>
        </p:nvSpPr>
        <p:spPr/>
        <p:txBody>
          <a:bodyPr/>
          <a:lstStyle/>
          <a:p>
            <a:r>
              <a:rPr lang="es-TR" dirty="0">
                <a:latin typeface="Times" pitchFamily="2" charset="0"/>
              </a:rPr>
              <a:t>The case of ırıgaray</a:t>
            </a:r>
          </a:p>
        </p:txBody>
      </p:sp>
      <p:sp>
        <p:nvSpPr>
          <p:cNvPr id="3" name="Marcador de contenido 2">
            <a:extLst>
              <a:ext uri="{FF2B5EF4-FFF2-40B4-BE49-F238E27FC236}">
                <a16:creationId xmlns:a16="http://schemas.microsoft.com/office/drawing/2014/main" id="{8579A019-4540-17D4-0A85-58FFC65F9CB3}"/>
              </a:ext>
            </a:extLst>
          </p:cNvPr>
          <p:cNvSpPr>
            <a:spLocks noGrp="1"/>
          </p:cNvSpPr>
          <p:nvPr>
            <p:ph idx="1"/>
          </p:nvPr>
        </p:nvSpPr>
        <p:spPr/>
        <p:txBody>
          <a:bodyPr>
            <a:normAutofit lnSpcReduction="10000"/>
          </a:bodyPr>
          <a:lstStyle/>
          <a:p>
            <a:r>
              <a:rPr lang="en-GB" sz="2400" dirty="0" err="1">
                <a:effectLst/>
                <a:latin typeface="Times New Roman" panose="02020603050405020304" pitchFamily="18" charset="0"/>
                <a:ea typeface="Calibri" panose="020F0502020204030204" pitchFamily="34" charset="0"/>
              </a:rPr>
              <a:t>Irigaray</a:t>
            </a:r>
            <a:r>
              <a:rPr lang="en-GB" sz="2400" dirty="0">
                <a:effectLst/>
                <a:latin typeface="Times New Roman" panose="02020603050405020304" pitchFamily="18" charset="0"/>
                <a:ea typeface="Calibri" panose="020F0502020204030204" pitchFamily="34" charset="0"/>
              </a:rPr>
              <a:t> claims that only through undermining the univocality of the </a:t>
            </a:r>
            <a:r>
              <a:rPr lang="en-GB" sz="2400" i="1" dirty="0">
                <a:effectLst/>
                <a:latin typeface="Times New Roman" panose="02020603050405020304" pitchFamily="18" charset="0"/>
                <a:ea typeface="Calibri" panose="020F0502020204030204" pitchFamily="34" charset="0"/>
              </a:rPr>
              <a:t>S</a:t>
            </a:r>
            <a:r>
              <a:rPr lang="en-GB" sz="2400" dirty="0">
                <a:effectLst/>
                <a:latin typeface="Times New Roman" panose="02020603050405020304" pitchFamily="18" charset="0"/>
                <a:ea typeface="Calibri" panose="020F0502020204030204" pitchFamily="34" charset="0"/>
              </a:rPr>
              <a:t>ubject position and the actualization of the yet virtual female as difference-in-itself rather than the Other of the male Subject that “an opening or some degree of liberty” might occur within this “</a:t>
            </a:r>
            <a:r>
              <a:rPr lang="en-GB" sz="2400" dirty="0" err="1">
                <a:effectLst/>
                <a:latin typeface="Times New Roman" panose="02020603050405020304" pitchFamily="18" charset="0"/>
                <a:ea typeface="Calibri" panose="020F0502020204030204" pitchFamily="34" charset="0"/>
              </a:rPr>
              <a:t>syntactico</a:t>
            </a:r>
            <a:r>
              <a:rPr lang="en-GB" sz="2400" dirty="0">
                <a:effectLst/>
                <a:latin typeface="Times New Roman" panose="02020603050405020304" pitchFamily="18" charset="0"/>
                <a:ea typeface="Calibri" panose="020F0502020204030204" pitchFamily="34" charset="0"/>
              </a:rPr>
              <a:t>-semantic apparatus of standard discourse” which governs science and technology (1985: 84). </a:t>
            </a:r>
          </a:p>
          <a:p>
            <a:r>
              <a:rPr lang="en-GB" sz="2400" dirty="0" err="1">
                <a:effectLst/>
                <a:latin typeface="Times New Roman" panose="02020603050405020304" pitchFamily="18" charset="0"/>
                <a:ea typeface="Calibri" panose="020F0502020204030204" pitchFamily="34" charset="0"/>
              </a:rPr>
              <a:t>Irigaray’s</a:t>
            </a:r>
            <a:r>
              <a:rPr lang="en-GB" sz="2400" dirty="0">
                <a:effectLst/>
                <a:latin typeface="Times New Roman" panose="02020603050405020304" pitchFamily="18" charset="0"/>
                <a:ea typeface="Calibri" panose="020F0502020204030204" pitchFamily="34" charset="0"/>
              </a:rPr>
              <a:t> position was to be critically reclaimed by the new materialist turn to matter in feminism (Colebrook, 2005</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r>
              <a:rPr lang="en-GB" sz="2400" dirty="0">
                <a:effectLst/>
                <a:latin typeface="Times New Roman" panose="02020603050405020304" pitchFamily="18" charset="0"/>
                <a:ea typeface="Calibri" panose="020F0502020204030204" pitchFamily="34" charset="0"/>
              </a:rPr>
              <a:t>Grosz, 2005;), including the posthuman feminism of </a:t>
            </a:r>
            <a:r>
              <a:rPr lang="en-GB" sz="2400" dirty="0" err="1">
                <a:effectLst/>
                <a:latin typeface="Times New Roman" panose="02020603050405020304" pitchFamily="18" charset="0"/>
                <a:ea typeface="Calibri" panose="020F0502020204030204" pitchFamily="34" charset="0"/>
              </a:rPr>
              <a:t>Rosi</a:t>
            </a:r>
            <a:r>
              <a:rPr lang="en-GB" sz="2400" dirty="0">
                <a:effectLst/>
                <a:latin typeface="Times New Roman" panose="02020603050405020304" pitchFamily="18" charset="0"/>
                <a:ea typeface="Calibri" panose="020F0502020204030204" pitchFamily="34" charset="0"/>
              </a:rPr>
              <a:t> </a:t>
            </a:r>
            <a:r>
              <a:rPr lang="en-GB" sz="2400" dirty="0" err="1">
                <a:effectLst/>
                <a:latin typeface="Times New Roman" panose="02020603050405020304" pitchFamily="18" charset="0"/>
                <a:ea typeface="Calibri" panose="020F0502020204030204" pitchFamily="34" charset="0"/>
              </a:rPr>
              <a:t>Braidotti</a:t>
            </a:r>
            <a:r>
              <a:rPr lang="en-GB" sz="2400" dirty="0">
                <a:effectLst/>
                <a:latin typeface="Times New Roman" panose="02020603050405020304" pitchFamily="18" charset="0"/>
                <a:ea typeface="Calibri" panose="020F0502020204030204" pitchFamily="34" charset="0"/>
              </a:rPr>
              <a:t> (2013). </a:t>
            </a:r>
            <a:endParaRPr lang="es-TR" sz="2400" dirty="0"/>
          </a:p>
          <a:p>
            <a:endParaRPr lang="es-TR" dirty="0"/>
          </a:p>
        </p:txBody>
      </p:sp>
    </p:spTree>
    <p:extLst>
      <p:ext uri="{BB962C8B-B14F-4D97-AF65-F5344CB8AC3E}">
        <p14:creationId xmlns:p14="http://schemas.microsoft.com/office/powerpoint/2010/main" val="3468237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489012-889F-7F28-70D0-363FF222027E}"/>
              </a:ext>
            </a:extLst>
          </p:cNvPr>
          <p:cNvSpPr>
            <a:spLocks noGrp="1"/>
          </p:cNvSpPr>
          <p:nvPr>
            <p:ph type="title"/>
          </p:nvPr>
        </p:nvSpPr>
        <p:spPr/>
        <p:txBody>
          <a:bodyPr/>
          <a:lstStyle/>
          <a:p>
            <a:endParaRPr lang="es-TR" dirty="0"/>
          </a:p>
        </p:txBody>
      </p:sp>
      <p:sp>
        <p:nvSpPr>
          <p:cNvPr id="3" name="Marcador de contenido 2">
            <a:extLst>
              <a:ext uri="{FF2B5EF4-FFF2-40B4-BE49-F238E27FC236}">
                <a16:creationId xmlns:a16="http://schemas.microsoft.com/office/drawing/2014/main" id="{7B32F075-59ED-4E93-8EFF-48F2CD26579D}"/>
              </a:ext>
            </a:extLst>
          </p:cNvPr>
          <p:cNvSpPr>
            <a:spLocks noGrp="1"/>
          </p:cNvSpPr>
          <p:nvPr>
            <p:ph idx="1"/>
          </p:nvPr>
        </p:nvSpPr>
        <p:spPr/>
        <p:txBody>
          <a:bodyPr/>
          <a:lstStyle/>
          <a:p>
            <a:endParaRPr lang="es-TR" dirty="0"/>
          </a:p>
        </p:txBody>
      </p:sp>
    </p:spTree>
    <p:extLst>
      <p:ext uri="{BB962C8B-B14F-4D97-AF65-F5344CB8AC3E}">
        <p14:creationId xmlns:p14="http://schemas.microsoft.com/office/powerpoint/2010/main" val="3102649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5AC364-A1F5-8105-50EC-E15D651B43EE}"/>
              </a:ext>
            </a:extLst>
          </p:cNvPr>
          <p:cNvSpPr>
            <a:spLocks noGrp="1"/>
          </p:cNvSpPr>
          <p:nvPr>
            <p:ph type="title"/>
          </p:nvPr>
        </p:nvSpPr>
        <p:spPr/>
        <p:txBody>
          <a:bodyPr/>
          <a:lstStyle/>
          <a:p>
            <a:r>
              <a:rPr lang="es-ES" b="1" dirty="0">
                <a:solidFill>
                  <a:schemeClr val="bg1"/>
                </a:solidFill>
                <a:latin typeface="Times" pitchFamily="2" charset="0"/>
              </a:rPr>
              <a:t>T</a:t>
            </a:r>
            <a:r>
              <a:rPr lang="es-TR" b="1" dirty="0">
                <a:solidFill>
                  <a:schemeClr val="bg1"/>
                </a:solidFill>
                <a:latin typeface="Times" pitchFamily="2" charset="0"/>
              </a:rPr>
              <a:t>he shıft ın 1990s towards aN OPTIMIST take on technology</a:t>
            </a:r>
          </a:p>
        </p:txBody>
      </p:sp>
      <p:sp>
        <p:nvSpPr>
          <p:cNvPr id="3" name="Marcador de contenido 2">
            <a:extLst>
              <a:ext uri="{FF2B5EF4-FFF2-40B4-BE49-F238E27FC236}">
                <a16:creationId xmlns:a16="http://schemas.microsoft.com/office/drawing/2014/main" id="{9D111A53-F78F-1D66-930E-4F731C1D4AA6}"/>
              </a:ext>
            </a:extLst>
          </p:cNvPr>
          <p:cNvSpPr>
            <a:spLocks noGrp="1"/>
          </p:cNvSpPr>
          <p:nvPr>
            <p:ph idx="1"/>
          </p:nvPr>
        </p:nvSpPr>
        <p:spPr/>
        <p:txBody>
          <a:bodyPr/>
          <a:lstStyle/>
          <a:p>
            <a:r>
              <a:rPr lang="en-GB" sz="1800" dirty="0">
                <a:solidFill>
                  <a:schemeClr val="bg1"/>
                </a:solidFill>
                <a:effectLst/>
                <a:latin typeface="Times New Roman" panose="02020603050405020304" pitchFamily="18" charset="0"/>
                <a:ea typeface="Calibri" panose="020F0502020204030204" pitchFamily="34" charset="0"/>
              </a:rPr>
              <a:t>In the 1990s, we witness a shift towards “an optimistic </a:t>
            </a:r>
            <a:r>
              <a:rPr lang="en-GB" sz="1800" dirty="0" err="1">
                <a:solidFill>
                  <a:schemeClr val="bg1"/>
                </a:solidFill>
                <a:effectLst/>
                <a:latin typeface="Times New Roman" panose="02020603050405020304" pitchFamily="18" charset="0"/>
                <a:ea typeface="Calibri" panose="020F0502020204030204" pitchFamily="34" charset="0"/>
              </a:rPr>
              <a:t>cyberfeminist</a:t>
            </a:r>
            <a:r>
              <a:rPr lang="en-GB" sz="1800" dirty="0">
                <a:solidFill>
                  <a:schemeClr val="bg1"/>
                </a:solidFill>
                <a:effectLst/>
                <a:latin typeface="Times New Roman" panose="02020603050405020304" pitchFamily="18" charset="0"/>
                <a:ea typeface="Calibri" panose="020F0502020204030204" pitchFamily="34" charset="0"/>
              </a:rPr>
              <a:t> trend” (Faulkner and Lee, 2007) which “emphasizes the capacities of ICTs to empower women and transform gender relations” (</a:t>
            </a:r>
            <a:r>
              <a:rPr lang="en-GB" sz="1800" dirty="0" err="1">
                <a:solidFill>
                  <a:schemeClr val="bg1"/>
                </a:solidFill>
                <a:effectLst/>
                <a:latin typeface="Times New Roman" panose="02020603050405020304" pitchFamily="18" charset="0"/>
                <a:ea typeface="Calibri" panose="020F0502020204030204" pitchFamily="34" charset="0"/>
              </a:rPr>
              <a:t>Wajcman</a:t>
            </a:r>
            <a:r>
              <a:rPr lang="en-GB" sz="1800" dirty="0">
                <a:solidFill>
                  <a:schemeClr val="bg1"/>
                </a:solidFill>
                <a:effectLst/>
                <a:latin typeface="Times New Roman" panose="02020603050405020304" pitchFamily="18" charset="0"/>
                <a:ea typeface="Calibri" panose="020F0502020204030204" pitchFamily="34" charset="0"/>
              </a:rPr>
              <a:t>, 2007: 291). </a:t>
            </a:r>
          </a:p>
          <a:p>
            <a:r>
              <a:rPr lang="en-GB" sz="1800" dirty="0">
                <a:solidFill>
                  <a:schemeClr val="bg1"/>
                </a:solidFill>
                <a:latin typeface="Times New Roman" panose="02020603050405020304" pitchFamily="18" charset="0"/>
              </a:rPr>
              <a:t>This optimistic trend was initiated by the </a:t>
            </a:r>
            <a:r>
              <a:rPr lang="en-GB" sz="1800" i="1" dirty="0">
                <a:solidFill>
                  <a:schemeClr val="bg1"/>
                </a:solidFill>
                <a:latin typeface="Times New Roman" panose="02020603050405020304" pitchFamily="18" charset="0"/>
              </a:rPr>
              <a:t>Cyborg Manifesto </a:t>
            </a:r>
            <a:r>
              <a:rPr lang="en-GB" sz="1800" dirty="0">
                <a:solidFill>
                  <a:schemeClr val="bg1"/>
                </a:solidFill>
                <a:latin typeface="Times New Roman" panose="02020603050405020304" pitchFamily="18" charset="0"/>
              </a:rPr>
              <a:t>(1985) of Donna Haraway, to be followed by feminists such as Sadie Plant.</a:t>
            </a:r>
          </a:p>
          <a:p>
            <a:pPr lvl="1"/>
            <a:r>
              <a:rPr lang="en-GB" sz="1400" dirty="0">
                <a:solidFill>
                  <a:schemeClr val="bg1"/>
                </a:solidFill>
                <a:effectLst/>
                <a:latin typeface="Times New Roman" panose="02020603050405020304" pitchFamily="18" charset="0"/>
                <a:ea typeface="Calibri" panose="020F0502020204030204" pitchFamily="34" charset="0"/>
              </a:rPr>
              <a:t>“Cyberspace is the matrix not as absence, void, the whole of the womb, but perhaps even the place of women`s affirmation. This would not be the affirmation of her own patriarchal past, but what she is in a future which has yet to arrive but can nevertheless be felt” (Plant, 1995, p. 60). </a:t>
            </a:r>
            <a:endParaRPr lang="es-TR" dirty="0">
              <a:solidFill>
                <a:schemeClr val="bg1"/>
              </a:solidFill>
            </a:endParaRPr>
          </a:p>
        </p:txBody>
      </p:sp>
    </p:spTree>
    <p:extLst>
      <p:ext uri="{BB962C8B-B14F-4D97-AF65-F5344CB8AC3E}">
        <p14:creationId xmlns:p14="http://schemas.microsoft.com/office/powerpoint/2010/main" val="3090414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BDD6DA-C772-C33C-08B6-61A233FF77D3}"/>
              </a:ext>
            </a:extLst>
          </p:cNvPr>
          <p:cNvSpPr>
            <a:spLocks noGrp="1"/>
          </p:cNvSpPr>
          <p:nvPr>
            <p:ph type="title"/>
          </p:nvPr>
        </p:nvSpPr>
        <p:spPr/>
        <p:txBody>
          <a:bodyPr/>
          <a:lstStyle/>
          <a:p>
            <a:r>
              <a:rPr lang="es-TR" b="1" dirty="0">
                <a:solidFill>
                  <a:schemeClr val="bg1"/>
                </a:solidFill>
                <a:latin typeface="Times" pitchFamily="2" charset="0"/>
              </a:rPr>
              <a:t>CYBORG MANIFESTO</a:t>
            </a:r>
          </a:p>
        </p:txBody>
      </p:sp>
      <p:sp>
        <p:nvSpPr>
          <p:cNvPr id="3" name="Marcador de contenido 2">
            <a:extLst>
              <a:ext uri="{FF2B5EF4-FFF2-40B4-BE49-F238E27FC236}">
                <a16:creationId xmlns:a16="http://schemas.microsoft.com/office/drawing/2014/main" id="{62BD3B66-222D-15B2-BA39-488F5402777A}"/>
              </a:ext>
            </a:extLst>
          </p:cNvPr>
          <p:cNvSpPr>
            <a:spLocks noGrp="1"/>
          </p:cNvSpPr>
          <p:nvPr>
            <p:ph idx="1"/>
          </p:nvPr>
        </p:nvSpPr>
        <p:spPr/>
        <p:txBody>
          <a:bodyPr>
            <a:normAutofit lnSpcReduction="10000"/>
          </a:bodyPr>
          <a:lstStyle/>
          <a:p>
            <a:r>
              <a:rPr lang="es-ES" sz="1800" dirty="0">
                <a:solidFill>
                  <a:srgbClr val="211E1E"/>
                </a:solidFill>
                <a:effectLst/>
                <a:latin typeface="Times" pitchFamily="2" charset="0"/>
              </a:rPr>
              <a:t>“A </a:t>
            </a:r>
            <a:r>
              <a:rPr lang="es-ES" sz="1800" dirty="0" err="1">
                <a:solidFill>
                  <a:srgbClr val="211E1E"/>
                </a:solidFill>
                <a:effectLst/>
                <a:latin typeface="Times" pitchFamily="2" charset="0"/>
              </a:rPr>
              <a:t>cyborg</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is</a:t>
            </a:r>
            <a:r>
              <a:rPr lang="es-ES" sz="1800" dirty="0">
                <a:solidFill>
                  <a:srgbClr val="211E1E"/>
                </a:solidFill>
                <a:effectLst/>
                <a:latin typeface="Times" pitchFamily="2" charset="0"/>
              </a:rPr>
              <a:t> a </a:t>
            </a:r>
            <a:r>
              <a:rPr lang="es-ES" sz="1800" dirty="0" err="1">
                <a:solidFill>
                  <a:srgbClr val="211E1E"/>
                </a:solidFill>
                <a:effectLst/>
                <a:latin typeface="Times" pitchFamily="2" charset="0"/>
              </a:rPr>
              <a:t>cybernetic</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organism</a:t>
            </a:r>
            <a:r>
              <a:rPr lang="es-ES" sz="1800" dirty="0">
                <a:solidFill>
                  <a:srgbClr val="211E1E"/>
                </a:solidFill>
                <a:effectLst/>
                <a:latin typeface="Times" pitchFamily="2" charset="0"/>
              </a:rPr>
              <a:t>, a </a:t>
            </a:r>
            <a:r>
              <a:rPr lang="es-ES" sz="1800" dirty="0" err="1">
                <a:solidFill>
                  <a:srgbClr val="211E1E"/>
                </a:solidFill>
                <a:effectLst/>
                <a:latin typeface="Times" pitchFamily="2" charset="0"/>
              </a:rPr>
              <a:t>hybrid</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of</a:t>
            </a:r>
            <a:r>
              <a:rPr lang="es-ES" sz="1800" dirty="0">
                <a:solidFill>
                  <a:srgbClr val="211E1E"/>
                </a:solidFill>
                <a:effectLst/>
                <a:latin typeface="Times" pitchFamily="2" charset="0"/>
              </a:rPr>
              <a:t> machine and </a:t>
            </a:r>
            <a:r>
              <a:rPr lang="es-ES" sz="1800" dirty="0" err="1">
                <a:solidFill>
                  <a:srgbClr val="211E1E"/>
                </a:solidFill>
                <a:effectLst/>
                <a:latin typeface="Times" pitchFamily="2" charset="0"/>
              </a:rPr>
              <a:t>organism</a:t>
            </a:r>
            <a:r>
              <a:rPr lang="es-ES" sz="1800" dirty="0">
                <a:solidFill>
                  <a:srgbClr val="211E1E"/>
                </a:solidFill>
                <a:effectLst/>
                <a:latin typeface="Times" pitchFamily="2" charset="0"/>
              </a:rPr>
              <a:t>, a </a:t>
            </a:r>
            <a:r>
              <a:rPr lang="es-ES" sz="1800" dirty="0" err="1">
                <a:solidFill>
                  <a:srgbClr val="211E1E"/>
                </a:solidFill>
                <a:effectLst/>
                <a:latin typeface="Times" pitchFamily="2" charset="0"/>
              </a:rPr>
              <a:t>creature</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of</a:t>
            </a:r>
            <a:r>
              <a:rPr lang="es-ES" sz="1800" dirty="0">
                <a:solidFill>
                  <a:srgbClr val="211E1E"/>
                </a:solidFill>
                <a:effectLst/>
                <a:latin typeface="Times" pitchFamily="2" charset="0"/>
              </a:rPr>
              <a:t> social </a:t>
            </a:r>
            <a:r>
              <a:rPr lang="es-ES" sz="1800" dirty="0" err="1">
                <a:solidFill>
                  <a:srgbClr val="211E1E"/>
                </a:solidFill>
                <a:effectLst/>
                <a:latin typeface="Times" pitchFamily="2" charset="0"/>
              </a:rPr>
              <a:t>reality</a:t>
            </a:r>
            <a:r>
              <a:rPr lang="es-ES" sz="1800" dirty="0">
                <a:solidFill>
                  <a:srgbClr val="211E1E"/>
                </a:solidFill>
                <a:effectLst/>
                <a:latin typeface="Times" pitchFamily="2" charset="0"/>
              </a:rPr>
              <a:t> as </a:t>
            </a:r>
            <a:r>
              <a:rPr lang="es-ES" sz="1800" dirty="0" err="1">
                <a:solidFill>
                  <a:srgbClr val="211E1E"/>
                </a:solidFill>
                <a:effectLst/>
                <a:latin typeface="Times" pitchFamily="2" charset="0"/>
              </a:rPr>
              <a:t>well</a:t>
            </a:r>
            <a:r>
              <a:rPr lang="es-ES" sz="1800" dirty="0">
                <a:solidFill>
                  <a:srgbClr val="211E1E"/>
                </a:solidFill>
                <a:effectLst/>
                <a:latin typeface="Times" pitchFamily="2" charset="0"/>
              </a:rPr>
              <a:t> as a </a:t>
            </a:r>
            <a:r>
              <a:rPr lang="es-ES" sz="1800" dirty="0" err="1">
                <a:solidFill>
                  <a:srgbClr val="211E1E"/>
                </a:solidFill>
                <a:effectLst/>
                <a:latin typeface="Times" pitchFamily="2" charset="0"/>
              </a:rPr>
              <a:t>creature</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of</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fiction</a:t>
            </a:r>
            <a:r>
              <a:rPr lang="es-ES" sz="1800" dirty="0">
                <a:solidFill>
                  <a:srgbClr val="211E1E"/>
                </a:solidFill>
                <a:latin typeface="Times" pitchFamily="2" charset="0"/>
              </a:rPr>
              <a:t>” (</a:t>
            </a:r>
            <a:r>
              <a:rPr lang="es-ES" sz="1800" dirty="0" err="1">
                <a:solidFill>
                  <a:srgbClr val="211E1E"/>
                </a:solidFill>
                <a:latin typeface="Times" pitchFamily="2" charset="0"/>
              </a:rPr>
              <a:t>Haraway</a:t>
            </a:r>
            <a:r>
              <a:rPr lang="es-ES" sz="1800" dirty="0">
                <a:solidFill>
                  <a:srgbClr val="211E1E"/>
                </a:solidFill>
                <a:latin typeface="Times" pitchFamily="2" charset="0"/>
              </a:rPr>
              <a:t>, 2016, p. 5). </a:t>
            </a:r>
          </a:p>
          <a:p>
            <a:r>
              <a:rPr lang="es-ES" sz="1800" dirty="0">
                <a:solidFill>
                  <a:srgbClr val="211E1E"/>
                </a:solidFill>
                <a:effectLst/>
                <a:latin typeface="Times" pitchFamily="2" charset="0"/>
              </a:rPr>
              <a:t>“</a:t>
            </a:r>
            <a:r>
              <a:rPr lang="es-ES" sz="1800" dirty="0" err="1">
                <a:solidFill>
                  <a:srgbClr val="211E1E"/>
                </a:solidFill>
                <a:effectLst/>
                <a:latin typeface="Times" pitchFamily="2" charset="0"/>
              </a:rPr>
              <a:t>It</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is</a:t>
            </a:r>
            <a:r>
              <a:rPr lang="es-ES" sz="1800" dirty="0">
                <a:solidFill>
                  <a:srgbClr val="211E1E"/>
                </a:solidFill>
                <a:effectLst/>
                <a:latin typeface="Times" pitchFamily="2" charset="0"/>
              </a:rPr>
              <a:t> […] </a:t>
            </a:r>
            <a:r>
              <a:rPr lang="es-ES" sz="1800" dirty="0" err="1">
                <a:solidFill>
                  <a:srgbClr val="211E1E"/>
                </a:solidFill>
                <a:effectLst/>
                <a:latin typeface="Times" pitchFamily="2" charset="0"/>
              </a:rPr>
              <a:t>an</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effort</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to</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contribute</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to</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socialist-feminist</a:t>
            </a:r>
            <a:r>
              <a:rPr lang="es-ES" sz="1800" dirty="0">
                <a:solidFill>
                  <a:srgbClr val="211E1E"/>
                </a:solidFill>
                <a:effectLst/>
                <a:latin typeface="Times" pitchFamily="2" charset="0"/>
              </a:rPr>
              <a:t> culture and </a:t>
            </a:r>
            <a:r>
              <a:rPr lang="es-ES" sz="1800" dirty="0" err="1">
                <a:solidFill>
                  <a:srgbClr val="211E1E"/>
                </a:solidFill>
                <a:effectLst/>
                <a:latin typeface="Times" pitchFamily="2" charset="0"/>
              </a:rPr>
              <a:t>theory</a:t>
            </a:r>
            <a:r>
              <a:rPr lang="es-ES" sz="1800" dirty="0">
                <a:solidFill>
                  <a:srgbClr val="211E1E"/>
                </a:solidFill>
                <a:effectLst/>
                <a:latin typeface="Times" pitchFamily="2" charset="0"/>
              </a:rPr>
              <a:t> in a </a:t>
            </a:r>
            <a:r>
              <a:rPr lang="es-ES" sz="1800" dirty="0" err="1">
                <a:solidFill>
                  <a:srgbClr val="211E1E"/>
                </a:solidFill>
                <a:effectLst/>
                <a:latin typeface="Times" pitchFamily="2" charset="0"/>
              </a:rPr>
              <a:t>postmodernist</a:t>
            </a:r>
            <a:r>
              <a:rPr lang="es-ES" sz="1800" dirty="0">
                <a:solidFill>
                  <a:srgbClr val="211E1E"/>
                </a:solidFill>
                <a:effectLst/>
                <a:latin typeface="Times" pitchFamily="2" charset="0"/>
              </a:rPr>
              <a:t>, non-</a:t>
            </a:r>
            <a:r>
              <a:rPr lang="es-ES" sz="1800" dirty="0" err="1">
                <a:solidFill>
                  <a:srgbClr val="211E1E"/>
                </a:solidFill>
                <a:effectLst/>
                <a:latin typeface="Times" pitchFamily="2" charset="0"/>
              </a:rPr>
              <a:t>naturalist</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mode</a:t>
            </a:r>
            <a:r>
              <a:rPr lang="es-ES" sz="1800" dirty="0">
                <a:solidFill>
                  <a:srgbClr val="211E1E"/>
                </a:solidFill>
                <a:effectLst/>
                <a:latin typeface="Times" pitchFamily="2" charset="0"/>
              </a:rPr>
              <a:t> and in </a:t>
            </a:r>
            <a:r>
              <a:rPr lang="es-ES" sz="1800" dirty="0" err="1">
                <a:solidFill>
                  <a:srgbClr val="211E1E"/>
                </a:solidFill>
                <a:effectLst/>
                <a:latin typeface="Times" pitchFamily="2" charset="0"/>
              </a:rPr>
              <a:t>the</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utopian</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tradition</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of</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imagining</a:t>
            </a:r>
            <a:r>
              <a:rPr lang="es-ES" sz="1800" dirty="0">
                <a:solidFill>
                  <a:srgbClr val="211E1E"/>
                </a:solidFill>
                <a:effectLst/>
                <a:latin typeface="Times" pitchFamily="2" charset="0"/>
              </a:rPr>
              <a:t> a </a:t>
            </a:r>
            <a:r>
              <a:rPr lang="es-ES" sz="1800" dirty="0" err="1">
                <a:solidFill>
                  <a:srgbClr val="211E1E"/>
                </a:solidFill>
                <a:effectLst/>
                <a:latin typeface="Times" pitchFamily="2" charset="0"/>
              </a:rPr>
              <a:t>world</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without</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gender</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which</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is</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perhaps</a:t>
            </a:r>
            <a:r>
              <a:rPr lang="es-ES" sz="1800" dirty="0">
                <a:solidFill>
                  <a:srgbClr val="211E1E"/>
                </a:solidFill>
                <a:effectLst/>
                <a:latin typeface="Times" pitchFamily="2" charset="0"/>
              </a:rPr>
              <a:t> a </a:t>
            </a:r>
            <a:r>
              <a:rPr lang="es-ES" sz="1800" dirty="0" err="1">
                <a:solidFill>
                  <a:srgbClr val="211E1E"/>
                </a:solidFill>
                <a:effectLst/>
                <a:latin typeface="Times" pitchFamily="2" charset="0"/>
              </a:rPr>
              <a:t>world</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without</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genesis</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but</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maybe</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also</a:t>
            </a:r>
            <a:r>
              <a:rPr lang="es-ES" sz="1800" dirty="0">
                <a:solidFill>
                  <a:srgbClr val="211E1E"/>
                </a:solidFill>
                <a:effectLst/>
                <a:latin typeface="Times" pitchFamily="2" charset="0"/>
              </a:rPr>
              <a:t> a </a:t>
            </a:r>
            <a:r>
              <a:rPr lang="es-ES" sz="1800" dirty="0" err="1">
                <a:solidFill>
                  <a:srgbClr val="211E1E"/>
                </a:solidFill>
                <a:effectLst/>
                <a:latin typeface="Times" pitchFamily="2" charset="0"/>
              </a:rPr>
              <a:t>world</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without</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end</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Haraway</a:t>
            </a:r>
            <a:r>
              <a:rPr lang="es-ES" sz="1800" dirty="0">
                <a:solidFill>
                  <a:srgbClr val="211E1E"/>
                </a:solidFill>
                <a:effectLst/>
                <a:latin typeface="Times" pitchFamily="2" charset="0"/>
              </a:rPr>
              <a:t>, 2016, p. 7)</a:t>
            </a:r>
          </a:p>
          <a:p>
            <a:r>
              <a:rPr lang="es-ES" sz="1800" dirty="0">
                <a:solidFill>
                  <a:srgbClr val="211E1E"/>
                </a:solidFill>
                <a:effectLst/>
                <a:latin typeface="Times" pitchFamily="2" charset="0"/>
              </a:rPr>
              <a:t>“… a </a:t>
            </a:r>
            <a:r>
              <a:rPr lang="es-ES" sz="1800" dirty="0" err="1">
                <a:solidFill>
                  <a:srgbClr val="211E1E"/>
                </a:solidFill>
                <a:effectLst/>
                <a:latin typeface="Times" pitchFamily="2" charset="0"/>
              </a:rPr>
              <a:t>creature</a:t>
            </a:r>
            <a:r>
              <a:rPr lang="es-ES" sz="1800" dirty="0">
                <a:solidFill>
                  <a:srgbClr val="211E1E"/>
                </a:solidFill>
                <a:effectLst/>
                <a:latin typeface="Times" pitchFamily="2" charset="0"/>
              </a:rPr>
              <a:t> in a </a:t>
            </a:r>
            <a:r>
              <a:rPr lang="es-ES" sz="1800" dirty="0" err="1">
                <a:solidFill>
                  <a:srgbClr val="211E1E"/>
                </a:solidFill>
                <a:effectLst/>
                <a:latin typeface="Times" pitchFamily="2" charset="0"/>
              </a:rPr>
              <a:t>postgender</a:t>
            </a:r>
            <a:r>
              <a:rPr lang="es-ES" sz="1800" dirty="0">
                <a:solidFill>
                  <a:srgbClr val="211E1E"/>
                </a:solidFill>
                <a:effectLst/>
                <a:latin typeface="Times" pitchFamily="2" charset="0"/>
              </a:rPr>
              <a:t> </a:t>
            </a:r>
            <a:r>
              <a:rPr lang="es-ES" sz="1800" dirty="0" err="1">
                <a:solidFill>
                  <a:srgbClr val="211E1E"/>
                </a:solidFill>
                <a:effectLst/>
                <a:latin typeface="Times" pitchFamily="2" charset="0"/>
              </a:rPr>
              <a:t>world</a:t>
            </a:r>
            <a:r>
              <a:rPr lang="es-ES" sz="1800" dirty="0">
                <a:solidFill>
                  <a:srgbClr val="211E1E"/>
                </a:solidFill>
                <a:latin typeface="Times" pitchFamily="2" charset="0"/>
              </a:rPr>
              <a:t>…” (</a:t>
            </a:r>
            <a:r>
              <a:rPr lang="es-ES" sz="1800" dirty="0" err="1">
                <a:solidFill>
                  <a:srgbClr val="211E1E"/>
                </a:solidFill>
                <a:latin typeface="Times" pitchFamily="2" charset="0"/>
              </a:rPr>
              <a:t>Harway</a:t>
            </a:r>
            <a:r>
              <a:rPr lang="es-ES" sz="1800" dirty="0">
                <a:solidFill>
                  <a:srgbClr val="211E1E"/>
                </a:solidFill>
                <a:latin typeface="Times" pitchFamily="2" charset="0"/>
              </a:rPr>
              <a:t>, 2016, p. 8). </a:t>
            </a:r>
          </a:p>
          <a:p>
            <a:r>
              <a:rPr lang="es-ES" sz="1800" dirty="0">
                <a:solidFill>
                  <a:srgbClr val="211E1E"/>
                </a:solidFill>
                <a:latin typeface="Times" pitchFamily="2" charset="0"/>
              </a:rPr>
              <a:t>A concept </a:t>
            </a:r>
            <a:r>
              <a:rPr lang="es-ES" sz="1800" dirty="0" err="1">
                <a:solidFill>
                  <a:srgbClr val="211E1E"/>
                </a:solidFill>
                <a:latin typeface="Times" pitchFamily="2" charset="0"/>
              </a:rPr>
              <a:t>created</a:t>
            </a:r>
            <a:r>
              <a:rPr lang="es-ES" sz="1800" dirty="0">
                <a:solidFill>
                  <a:srgbClr val="211E1E"/>
                </a:solidFill>
                <a:latin typeface="Times" pitchFamily="2" charset="0"/>
              </a:rPr>
              <a:t> </a:t>
            </a:r>
            <a:r>
              <a:rPr lang="es-ES" sz="1800" dirty="0" err="1">
                <a:solidFill>
                  <a:srgbClr val="211E1E"/>
                </a:solidFill>
                <a:latin typeface="Times" pitchFamily="2" charset="0"/>
              </a:rPr>
              <a:t>to</a:t>
            </a:r>
            <a:r>
              <a:rPr lang="es-ES" sz="1800" dirty="0">
                <a:solidFill>
                  <a:srgbClr val="211E1E"/>
                </a:solidFill>
                <a:latin typeface="Times" pitchFamily="2" charset="0"/>
              </a:rPr>
              <a:t> </a:t>
            </a:r>
            <a:r>
              <a:rPr lang="es-ES" sz="1800" dirty="0" err="1">
                <a:solidFill>
                  <a:srgbClr val="211E1E"/>
                </a:solidFill>
                <a:latin typeface="Times" pitchFamily="2" charset="0"/>
              </a:rPr>
              <a:t>reveal</a:t>
            </a:r>
            <a:r>
              <a:rPr lang="es-ES" sz="1800" dirty="0">
                <a:solidFill>
                  <a:srgbClr val="211E1E"/>
                </a:solidFill>
                <a:latin typeface="Times" pitchFamily="2" charset="0"/>
              </a:rPr>
              <a:t> </a:t>
            </a:r>
            <a:r>
              <a:rPr lang="es-ES" sz="1800" dirty="0" err="1">
                <a:solidFill>
                  <a:srgbClr val="211E1E"/>
                </a:solidFill>
                <a:latin typeface="Times" pitchFamily="2" charset="0"/>
              </a:rPr>
              <a:t>the</a:t>
            </a:r>
            <a:r>
              <a:rPr lang="es-ES" sz="1800" dirty="0">
                <a:solidFill>
                  <a:srgbClr val="211E1E"/>
                </a:solidFill>
                <a:latin typeface="Times" pitchFamily="2" charset="0"/>
              </a:rPr>
              <a:t> </a:t>
            </a:r>
            <a:r>
              <a:rPr lang="es-ES" sz="1800" dirty="0" err="1">
                <a:solidFill>
                  <a:srgbClr val="211E1E"/>
                </a:solidFill>
                <a:latin typeface="Times" pitchFamily="2" charset="0"/>
              </a:rPr>
              <a:t>fictional</a:t>
            </a:r>
            <a:r>
              <a:rPr lang="es-ES" sz="1800" dirty="0">
                <a:solidFill>
                  <a:srgbClr val="211E1E"/>
                </a:solidFill>
                <a:latin typeface="Times" pitchFamily="2" charset="0"/>
              </a:rPr>
              <a:t> </a:t>
            </a:r>
            <a:r>
              <a:rPr lang="es-ES" sz="1800" dirty="0" err="1">
                <a:solidFill>
                  <a:srgbClr val="211E1E"/>
                </a:solidFill>
                <a:latin typeface="Times" pitchFamily="2" charset="0"/>
              </a:rPr>
              <a:t>character</a:t>
            </a:r>
            <a:r>
              <a:rPr lang="es-ES" sz="1800" dirty="0">
                <a:solidFill>
                  <a:srgbClr val="211E1E"/>
                </a:solidFill>
                <a:latin typeface="Times" pitchFamily="2" charset="0"/>
              </a:rPr>
              <a:t> </a:t>
            </a:r>
            <a:r>
              <a:rPr lang="es-ES" sz="1800" dirty="0" err="1">
                <a:solidFill>
                  <a:srgbClr val="211E1E"/>
                </a:solidFill>
                <a:latin typeface="Times" pitchFamily="2" charset="0"/>
              </a:rPr>
              <a:t>of</a:t>
            </a:r>
            <a:r>
              <a:rPr lang="es-ES" sz="1800" dirty="0">
                <a:solidFill>
                  <a:srgbClr val="211E1E"/>
                </a:solidFill>
                <a:latin typeface="Times" pitchFamily="2" charset="0"/>
              </a:rPr>
              <a:t> </a:t>
            </a:r>
            <a:r>
              <a:rPr lang="es-ES" sz="1800" dirty="0" err="1">
                <a:solidFill>
                  <a:srgbClr val="211E1E"/>
                </a:solidFill>
                <a:latin typeface="Times" pitchFamily="2" charset="0"/>
              </a:rPr>
              <a:t>the</a:t>
            </a:r>
            <a:r>
              <a:rPr lang="es-ES" sz="1800" dirty="0">
                <a:solidFill>
                  <a:srgbClr val="211E1E"/>
                </a:solidFill>
                <a:latin typeface="Times" pitchFamily="2" charset="0"/>
              </a:rPr>
              <a:t> </a:t>
            </a:r>
            <a:r>
              <a:rPr lang="es-ES" sz="1800" dirty="0" err="1">
                <a:solidFill>
                  <a:srgbClr val="211E1E"/>
                </a:solidFill>
                <a:latin typeface="Times" pitchFamily="2" charset="0"/>
              </a:rPr>
              <a:t>divisions</a:t>
            </a:r>
            <a:r>
              <a:rPr lang="es-ES" sz="1800" dirty="0">
                <a:solidFill>
                  <a:srgbClr val="211E1E"/>
                </a:solidFill>
                <a:latin typeface="Times" pitchFamily="2" charset="0"/>
              </a:rPr>
              <a:t> </a:t>
            </a:r>
            <a:r>
              <a:rPr lang="es-ES" sz="1800" dirty="0" err="1">
                <a:solidFill>
                  <a:srgbClr val="211E1E"/>
                </a:solidFill>
                <a:latin typeface="Times" pitchFamily="2" charset="0"/>
              </a:rPr>
              <a:t>between</a:t>
            </a:r>
            <a:r>
              <a:rPr lang="es-ES" sz="1800" dirty="0">
                <a:solidFill>
                  <a:srgbClr val="211E1E"/>
                </a:solidFill>
                <a:latin typeface="Times" pitchFamily="2" charset="0"/>
              </a:rPr>
              <a:t> </a:t>
            </a:r>
            <a:r>
              <a:rPr lang="es-ES" sz="1800" dirty="0" err="1">
                <a:solidFill>
                  <a:srgbClr val="211E1E"/>
                </a:solidFill>
                <a:latin typeface="Times" pitchFamily="2" charset="0"/>
              </a:rPr>
              <a:t>nature</a:t>
            </a:r>
            <a:r>
              <a:rPr lang="es-ES" sz="1800" dirty="0">
                <a:solidFill>
                  <a:srgbClr val="211E1E"/>
                </a:solidFill>
                <a:latin typeface="Times" pitchFamily="2" charset="0"/>
              </a:rPr>
              <a:t>/culture, machine/animal, </a:t>
            </a:r>
            <a:r>
              <a:rPr lang="es-ES" sz="1800" dirty="0" err="1">
                <a:solidFill>
                  <a:srgbClr val="211E1E"/>
                </a:solidFill>
                <a:latin typeface="Times" pitchFamily="2" charset="0"/>
              </a:rPr>
              <a:t>organic</a:t>
            </a:r>
            <a:r>
              <a:rPr lang="es-ES" sz="1800" dirty="0">
                <a:solidFill>
                  <a:srgbClr val="211E1E"/>
                </a:solidFill>
                <a:latin typeface="Times" pitchFamily="2" charset="0"/>
              </a:rPr>
              <a:t>/</a:t>
            </a:r>
            <a:r>
              <a:rPr lang="es-ES" sz="1800" dirty="0" err="1">
                <a:solidFill>
                  <a:srgbClr val="211E1E"/>
                </a:solidFill>
                <a:latin typeface="Times" pitchFamily="2" charset="0"/>
              </a:rPr>
              <a:t>inorganic</a:t>
            </a:r>
            <a:r>
              <a:rPr lang="es-ES" sz="1800" dirty="0">
                <a:solidFill>
                  <a:srgbClr val="211E1E"/>
                </a:solidFill>
                <a:latin typeface="Times" pitchFamily="2" charset="0"/>
              </a:rPr>
              <a:t>, natural/artificial. </a:t>
            </a:r>
          </a:p>
          <a:p>
            <a:r>
              <a:rPr lang="es-ES" sz="1800" dirty="0" err="1">
                <a:solidFill>
                  <a:srgbClr val="211E1E"/>
                </a:solidFill>
                <a:latin typeface="Times" pitchFamily="2" charset="0"/>
              </a:rPr>
              <a:t>Critical</a:t>
            </a:r>
            <a:r>
              <a:rPr lang="es-ES" sz="1800" dirty="0">
                <a:solidFill>
                  <a:srgbClr val="211E1E"/>
                </a:solidFill>
                <a:latin typeface="Times" pitchFamily="2" charset="0"/>
              </a:rPr>
              <a:t> </a:t>
            </a:r>
            <a:r>
              <a:rPr lang="es-ES" sz="1800" dirty="0" err="1">
                <a:solidFill>
                  <a:srgbClr val="211E1E"/>
                </a:solidFill>
                <a:latin typeface="Times" pitchFamily="2" charset="0"/>
              </a:rPr>
              <a:t>of</a:t>
            </a:r>
            <a:r>
              <a:rPr lang="es-ES" sz="1800" dirty="0">
                <a:solidFill>
                  <a:srgbClr val="211E1E"/>
                </a:solidFill>
                <a:latin typeface="Times" pitchFamily="2" charset="0"/>
              </a:rPr>
              <a:t> </a:t>
            </a:r>
            <a:r>
              <a:rPr lang="es-ES" sz="1800" dirty="0" err="1">
                <a:solidFill>
                  <a:srgbClr val="211E1E"/>
                </a:solidFill>
                <a:latin typeface="Times" pitchFamily="2" charset="0"/>
              </a:rPr>
              <a:t>the</a:t>
            </a:r>
            <a:r>
              <a:rPr lang="es-ES" sz="1800" dirty="0">
                <a:solidFill>
                  <a:srgbClr val="211E1E"/>
                </a:solidFill>
                <a:latin typeface="Times" pitchFamily="2" charset="0"/>
              </a:rPr>
              <a:t> ‘</a:t>
            </a:r>
            <a:r>
              <a:rPr lang="es-ES" sz="1800" dirty="0" err="1">
                <a:solidFill>
                  <a:srgbClr val="211E1E"/>
                </a:solidFill>
                <a:latin typeface="Times" pitchFamily="2" charset="0"/>
              </a:rPr>
              <a:t>naturalization</a:t>
            </a:r>
            <a:r>
              <a:rPr lang="es-ES" sz="1800" dirty="0">
                <a:solidFill>
                  <a:srgbClr val="211E1E"/>
                </a:solidFill>
                <a:latin typeface="Times" pitchFamily="2" charset="0"/>
              </a:rPr>
              <a:t>’ </a:t>
            </a:r>
            <a:r>
              <a:rPr lang="es-ES" sz="1800" dirty="0" err="1">
                <a:solidFill>
                  <a:srgbClr val="211E1E"/>
                </a:solidFill>
                <a:latin typeface="Times" pitchFamily="2" charset="0"/>
              </a:rPr>
              <a:t>of</a:t>
            </a:r>
            <a:r>
              <a:rPr lang="es-ES" sz="1800" dirty="0">
                <a:solidFill>
                  <a:srgbClr val="211E1E"/>
                </a:solidFill>
                <a:latin typeface="Times" pitchFamily="2" charset="0"/>
              </a:rPr>
              <a:t> </a:t>
            </a:r>
            <a:r>
              <a:rPr lang="es-ES" sz="1800" dirty="0" err="1">
                <a:solidFill>
                  <a:srgbClr val="211E1E"/>
                </a:solidFill>
                <a:latin typeface="Times" pitchFamily="2" charset="0"/>
              </a:rPr>
              <a:t>identities</a:t>
            </a:r>
            <a:r>
              <a:rPr lang="es-ES" sz="1800" dirty="0">
                <a:solidFill>
                  <a:srgbClr val="211E1E"/>
                </a:solidFill>
                <a:latin typeface="Times" pitchFamily="2" charset="0"/>
              </a:rPr>
              <a:t>.</a:t>
            </a:r>
            <a:endParaRPr lang="es-ES" dirty="0">
              <a:latin typeface="Times" pitchFamily="2" charset="0"/>
            </a:endParaRPr>
          </a:p>
          <a:p>
            <a:endParaRPr lang="es-TR" dirty="0"/>
          </a:p>
        </p:txBody>
      </p:sp>
      <p:sp>
        <p:nvSpPr>
          <p:cNvPr id="4" name="CuadroTexto 3">
            <a:extLst>
              <a:ext uri="{FF2B5EF4-FFF2-40B4-BE49-F238E27FC236}">
                <a16:creationId xmlns:a16="http://schemas.microsoft.com/office/drawing/2014/main" id="{AA80181F-EC94-E072-BB2B-10662142DDA1}"/>
              </a:ext>
            </a:extLst>
          </p:cNvPr>
          <p:cNvSpPr txBox="1"/>
          <p:nvPr/>
        </p:nvSpPr>
        <p:spPr>
          <a:xfrm>
            <a:off x="12162622" y="3382178"/>
            <a:ext cx="373820" cy="369332"/>
          </a:xfrm>
          <a:prstGeom prst="rect">
            <a:avLst/>
          </a:prstGeom>
          <a:noFill/>
        </p:spPr>
        <p:txBody>
          <a:bodyPr wrap="none" rtlCol="0">
            <a:spAutoFit/>
          </a:bodyPr>
          <a:lstStyle/>
          <a:p>
            <a:r>
              <a:rPr lang="es-TR" dirty="0"/>
              <a:t>8)</a:t>
            </a:r>
          </a:p>
        </p:txBody>
      </p:sp>
    </p:spTree>
    <p:extLst>
      <p:ext uri="{BB962C8B-B14F-4D97-AF65-F5344CB8AC3E}">
        <p14:creationId xmlns:p14="http://schemas.microsoft.com/office/powerpoint/2010/main" val="2215268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C9F699-1E53-DF9A-FF83-91306490AB88}"/>
              </a:ext>
            </a:extLst>
          </p:cNvPr>
          <p:cNvSpPr>
            <a:spLocks noGrp="1"/>
          </p:cNvSpPr>
          <p:nvPr>
            <p:ph type="title"/>
          </p:nvPr>
        </p:nvSpPr>
        <p:spPr/>
        <p:txBody>
          <a:bodyPr/>
          <a:lstStyle/>
          <a:p>
            <a:r>
              <a:rPr lang="es-ES" b="1" dirty="0">
                <a:solidFill>
                  <a:schemeClr val="bg1"/>
                </a:solidFill>
                <a:latin typeface="Times" pitchFamily="2" charset="0"/>
              </a:rPr>
              <a:t>C</a:t>
            </a:r>
            <a:r>
              <a:rPr lang="es-TR" b="1" dirty="0">
                <a:solidFill>
                  <a:schemeClr val="bg1"/>
                </a:solidFill>
                <a:latin typeface="Times" pitchFamily="2" charset="0"/>
              </a:rPr>
              <a:t>yborg manıfesto</a:t>
            </a:r>
          </a:p>
        </p:txBody>
      </p:sp>
      <p:sp>
        <p:nvSpPr>
          <p:cNvPr id="3" name="Marcador de contenido 2">
            <a:extLst>
              <a:ext uri="{FF2B5EF4-FFF2-40B4-BE49-F238E27FC236}">
                <a16:creationId xmlns:a16="http://schemas.microsoft.com/office/drawing/2014/main" id="{79042EC0-B590-5DF2-FC6A-E543D3E3701E}"/>
              </a:ext>
            </a:extLst>
          </p:cNvPr>
          <p:cNvSpPr>
            <a:spLocks noGrp="1"/>
          </p:cNvSpPr>
          <p:nvPr>
            <p:ph idx="1"/>
          </p:nvPr>
        </p:nvSpPr>
        <p:spPr/>
        <p:txBody>
          <a:bodyPr>
            <a:normAutofit fontScale="92500" lnSpcReduction="10000"/>
          </a:bodyPr>
          <a:lstStyle/>
          <a:p>
            <a:r>
              <a:rPr lang="es-ES" sz="2400" dirty="0">
                <a:solidFill>
                  <a:srgbClr val="211E1E"/>
                </a:solidFill>
                <a:effectLst/>
                <a:latin typeface="Times" pitchFamily="2" charset="0"/>
              </a:rPr>
              <a:t>“</a:t>
            </a:r>
            <a:r>
              <a:rPr lang="es-ES" sz="2400" dirty="0" err="1">
                <a:solidFill>
                  <a:srgbClr val="211E1E"/>
                </a:solidFill>
                <a:effectLst/>
                <a:latin typeface="Times" pitchFamily="2" charset="0"/>
              </a:rPr>
              <a:t>By</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late </a:t>
            </a:r>
            <a:r>
              <a:rPr lang="es-ES" sz="2400" dirty="0" err="1">
                <a:solidFill>
                  <a:srgbClr val="211E1E"/>
                </a:solidFill>
                <a:effectLst/>
                <a:latin typeface="Times" pitchFamily="2" charset="0"/>
              </a:rPr>
              <a:t>twentieth</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century</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our</a:t>
            </a:r>
            <a:r>
              <a:rPr lang="es-ES" sz="2400" dirty="0">
                <a:solidFill>
                  <a:srgbClr val="211E1E"/>
                </a:solidFill>
                <a:effectLst/>
                <a:latin typeface="Times" pitchFamily="2" charset="0"/>
              </a:rPr>
              <a:t> time, a </a:t>
            </a:r>
            <a:r>
              <a:rPr lang="es-ES" sz="2400" dirty="0" err="1">
                <a:solidFill>
                  <a:srgbClr val="211E1E"/>
                </a:solidFill>
                <a:effectLst/>
                <a:latin typeface="Times" pitchFamily="2" charset="0"/>
              </a:rPr>
              <a:t>mythic</a:t>
            </a:r>
            <a:r>
              <a:rPr lang="es-ES" sz="2400" dirty="0">
                <a:solidFill>
                  <a:srgbClr val="211E1E"/>
                </a:solidFill>
                <a:effectLst/>
                <a:latin typeface="Times" pitchFamily="2" charset="0"/>
              </a:rPr>
              <a:t> time, </a:t>
            </a:r>
            <a:r>
              <a:rPr lang="es-ES" sz="2400" dirty="0" err="1">
                <a:solidFill>
                  <a:srgbClr val="211E1E"/>
                </a:solidFill>
                <a:effectLst/>
                <a:latin typeface="Times" pitchFamily="2" charset="0"/>
              </a:rPr>
              <a:t>we</a:t>
            </a:r>
            <a:r>
              <a:rPr lang="es-ES" sz="2400" dirty="0">
                <a:solidFill>
                  <a:srgbClr val="211E1E"/>
                </a:solidFill>
                <a:effectLst/>
                <a:latin typeface="Times" pitchFamily="2" charset="0"/>
              </a:rPr>
              <a:t> are </a:t>
            </a:r>
            <a:r>
              <a:rPr lang="es-ES" sz="2400" dirty="0" err="1">
                <a:solidFill>
                  <a:srgbClr val="211E1E"/>
                </a:solidFill>
                <a:effectLst/>
                <a:latin typeface="Times" pitchFamily="2" charset="0"/>
              </a:rPr>
              <a:t>all</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chimeras</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theorized</a:t>
            </a:r>
            <a:r>
              <a:rPr lang="es-ES" sz="2400" dirty="0">
                <a:solidFill>
                  <a:srgbClr val="211E1E"/>
                </a:solidFill>
                <a:effectLst/>
                <a:latin typeface="Times" pitchFamily="2" charset="0"/>
              </a:rPr>
              <a:t> and </a:t>
            </a:r>
            <a:r>
              <a:rPr lang="es-ES" sz="2400" dirty="0" err="1">
                <a:solidFill>
                  <a:srgbClr val="211E1E"/>
                </a:solidFill>
                <a:effectLst/>
                <a:latin typeface="Times" pitchFamily="2" charset="0"/>
              </a:rPr>
              <a:t>fabricated</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hybrids</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machine and </a:t>
            </a:r>
            <a:r>
              <a:rPr lang="es-ES" sz="2400" dirty="0" err="1">
                <a:solidFill>
                  <a:srgbClr val="211E1E"/>
                </a:solidFill>
                <a:effectLst/>
                <a:latin typeface="Times" pitchFamily="2" charset="0"/>
              </a:rPr>
              <a:t>organism</a:t>
            </a:r>
            <a:r>
              <a:rPr lang="es-ES" sz="2400" dirty="0">
                <a:solidFill>
                  <a:srgbClr val="211E1E"/>
                </a:solidFill>
                <a:effectLst/>
                <a:latin typeface="Times" pitchFamily="2" charset="0"/>
              </a:rPr>
              <a:t>—in short, </a:t>
            </a:r>
            <a:r>
              <a:rPr lang="es-ES" sz="2400" dirty="0" err="1">
                <a:solidFill>
                  <a:srgbClr val="211E1E"/>
                </a:solidFill>
                <a:effectLst/>
                <a:latin typeface="Times" pitchFamily="2" charset="0"/>
              </a:rPr>
              <a:t>cyborgs</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cyborg</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is</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our</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ontology</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it</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gives</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us</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our</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politics</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cyborg</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is</a:t>
            </a:r>
            <a:r>
              <a:rPr lang="es-ES" sz="2400" dirty="0">
                <a:solidFill>
                  <a:srgbClr val="211E1E"/>
                </a:solidFill>
                <a:effectLst/>
                <a:latin typeface="Times" pitchFamily="2" charset="0"/>
              </a:rPr>
              <a:t> a </a:t>
            </a:r>
            <a:r>
              <a:rPr lang="es-ES" sz="2400" dirty="0" err="1">
                <a:solidFill>
                  <a:srgbClr val="211E1E"/>
                </a:solidFill>
                <a:effectLst/>
                <a:latin typeface="Times" pitchFamily="2" charset="0"/>
              </a:rPr>
              <a:t>condensed</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image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both</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imagination</a:t>
            </a:r>
            <a:r>
              <a:rPr lang="es-ES" sz="2400" dirty="0">
                <a:solidFill>
                  <a:srgbClr val="211E1E"/>
                </a:solidFill>
                <a:effectLst/>
                <a:latin typeface="Times" pitchFamily="2" charset="0"/>
              </a:rPr>
              <a:t> and material </a:t>
            </a:r>
            <a:r>
              <a:rPr lang="es-ES" sz="2400" dirty="0" err="1">
                <a:solidFill>
                  <a:srgbClr val="211E1E"/>
                </a:solidFill>
                <a:effectLst/>
                <a:latin typeface="Times" pitchFamily="2" charset="0"/>
              </a:rPr>
              <a:t>reality</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two</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joined</a:t>
            </a:r>
            <a:r>
              <a:rPr lang="es-ES" sz="2400" dirty="0">
                <a:solidFill>
                  <a:srgbClr val="211E1E"/>
                </a:solidFill>
                <a:effectLst/>
                <a:latin typeface="Times" pitchFamily="2" charset="0"/>
              </a:rPr>
              <a:t> centers </a:t>
            </a:r>
            <a:r>
              <a:rPr lang="es-ES" sz="2400" dirty="0" err="1">
                <a:solidFill>
                  <a:srgbClr val="211E1E"/>
                </a:solidFill>
                <a:effectLst/>
                <a:latin typeface="Times" pitchFamily="2" charset="0"/>
              </a:rPr>
              <a:t>structuring</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any</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possibility</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historical</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transformation</a:t>
            </a:r>
            <a:r>
              <a:rPr lang="es-ES" sz="2400" dirty="0">
                <a:solidFill>
                  <a:srgbClr val="211E1E"/>
                </a:solidFill>
                <a:effectLst/>
                <a:latin typeface="Times" pitchFamily="2" charset="0"/>
              </a:rPr>
              <a:t>. In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traditions</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“Western” </a:t>
            </a:r>
            <a:r>
              <a:rPr lang="es-ES" sz="2400" dirty="0" err="1">
                <a:solidFill>
                  <a:srgbClr val="211E1E"/>
                </a:solidFill>
                <a:effectLst/>
                <a:latin typeface="Times" pitchFamily="2" charset="0"/>
              </a:rPr>
              <a:t>science</a:t>
            </a:r>
            <a:r>
              <a:rPr lang="es-ES" sz="2400" dirty="0">
                <a:solidFill>
                  <a:srgbClr val="211E1E"/>
                </a:solidFill>
                <a:effectLst/>
                <a:latin typeface="Times" pitchFamily="2" charset="0"/>
              </a:rPr>
              <a:t> and </a:t>
            </a:r>
            <a:r>
              <a:rPr lang="es-ES" sz="2400" dirty="0" err="1">
                <a:solidFill>
                  <a:srgbClr val="211E1E"/>
                </a:solidFill>
                <a:effectLst/>
                <a:latin typeface="Times" pitchFamily="2" charset="0"/>
              </a:rPr>
              <a:t>politics</a:t>
            </a:r>
            <a:r>
              <a:rPr lang="es-ES" sz="2400" dirty="0">
                <a:solidFill>
                  <a:srgbClr val="211E1E"/>
                </a:solidFill>
                <a:effectLst/>
                <a:latin typeface="Times" pitchFamily="2" charset="0"/>
              </a:rPr>
              <a:t>—</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tradition</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racist</a:t>
            </a:r>
            <a:r>
              <a:rPr lang="es-ES" sz="2400" dirty="0">
                <a:solidFill>
                  <a:srgbClr val="211E1E"/>
                </a:solidFill>
                <a:effectLst/>
                <a:latin typeface="Times" pitchFamily="2" charset="0"/>
              </a:rPr>
              <a:t>, male-</a:t>
            </a:r>
            <a:r>
              <a:rPr lang="es-ES" sz="2400" dirty="0" err="1">
                <a:solidFill>
                  <a:srgbClr val="211E1E"/>
                </a:solidFill>
                <a:effectLst/>
                <a:latin typeface="Times" pitchFamily="2" charset="0"/>
              </a:rPr>
              <a:t>dominant</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capitalism</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tradition</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progress</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tradition</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appropriation</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nature</a:t>
            </a:r>
            <a:r>
              <a:rPr lang="es-ES" sz="2400" dirty="0">
                <a:solidFill>
                  <a:srgbClr val="211E1E"/>
                </a:solidFill>
                <a:effectLst/>
                <a:latin typeface="Times" pitchFamily="2" charset="0"/>
              </a:rPr>
              <a:t> as </a:t>
            </a:r>
            <a:r>
              <a:rPr lang="es-ES" sz="2400" dirty="0" err="1">
                <a:solidFill>
                  <a:srgbClr val="211E1E"/>
                </a:solidFill>
                <a:effectLst/>
                <a:latin typeface="Times" pitchFamily="2" charset="0"/>
              </a:rPr>
              <a:t>resource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for</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productions</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culture;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tradition</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reproduction</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self</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from</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reflections</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of</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other</a:t>
            </a:r>
            <a:r>
              <a:rPr lang="es-ES" sz="2400" dirty="0">
                <a:solidFill>
                  <a:srgbClr val="211E1E"/>
                </a:solidFill>
                <a:effectLst/>
                <a:latin typeface="Times" pitchFamily="2" charset="0"/>
              </a:rPr>
              <a:t>—</a:t>
            </a:r>
            <a:r>
              <a:rPr lang="es-ES" sz="2400" dirty="0" err="1">
                <a:solidFill>
                  <a:srgbClr val="211E1E"/>
                </a:solidFill>
                <a:effectLst/>
                <a:latin typeface="Times" pitchFamily="2" charset="0"/>
              </a:rPr>
              <a:t>the</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relation</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between</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organism</a:t>
            </a:r>
            <a:r>
              <a:rPr lang="es-ES" sz="2400" dirty="0">
                <a:solidFill>
                  <a:srgbClr val="211E1E"/>
                </a:solidFill>
                <a:effectLst/>
                <a:latin typeface="Times" pitchFamily="2" charset="0"/>
              </a:rPr>
              <a:t> and machine has </a:t>
            </a:r>
            <a:r>
              <a:rPr lang="es-ES" sz="2400" dirty="0" err="1">
                <a:solidFill>
                  <a:srgbClr val="211E1E"/>
                </a:solidFill>
                <a:effectLst/>
                <a:latin typeface="Times" pitchFamily="2" charset="0"/>
              </a:rPr>
              <a:t>been</a:t>
            </a:r>
            <a:r>
              <a:rPr lang="es-ES" sz="2400" dirty="0">
                <a:solidFill>
                  <a:srgbClr val="211E1E"/>
                </a:solidFill>
                <a:effectLst/>
                <a:latin typeface="Times" pitchFamily="2" charset="0"/>
              </a:rPr>
              <a:t> a </a:t>
            </a:r>
            <a:r>
              <a:rPr lang="es-ES" sz="2400" dirty="0" err="1">
                <a:solidFill>
                  <a:srgbClr val="211E1E"/>
                </a:solidFill>
                <a:effectLst/>
                <a:latin typeface="Times" pitchFamily="2" charset="0"/>
              </a:rPr>
              <a:t>border</a:t>
            </a:r>
            <a:r>
              <a:rPr lang="es-ES" sz="2400" dirty="0">
                <a:solidFill>
                  <a:srgbClr val="211E1E"/>
                </a:solidFill>
                <a:effectLst/>
                <a:latin typeface="Times" pitchFamily="2" charset="0"/>
              </a:rPr>
              <a:t> </a:t>
            </a:r>
            <a:r>
              <a:rPr lang="es-ES" sz="2400" dirty="0" err="1">
                <a:solidFill>
                  <a:srgbClr val="211E1E"/>
                </a:solidFill>
                <a:effectLst/>
                <a:latin typeface="Times" pitchFamily="2" charset="0"/>
              </a:rPr>
              <a:t>war</a:t>
            </a:r>
            <a:r>
              <a:rPr lang="es-ES" dirty="0">
                <a:solidFill>
                  <a:srgbClr val="211E1E"/>
                </a:solidFill>
                <a:latin typeface="Times" pitchFamily="2" charset="0"/>
              </a:rPr>
              <a:t>” (</a:t>
            </a:r>
            <a:r>
              <a:rPr lang="es-ES" i="1" dirty="0">
                <a:solidFill>
                  <a:srgbClr val="211E1E"/>
                </a:solidFill>
                <a:latin typeface="Times" pitchFamily="2" charset="0"/>
              </a:rPr>
              <a:t>ibid</a:t>
            </a:r>
            <a:r>
              <a:rPr lang="es-ES" dirty="0">
                <a:solidFill>
                  <a:srgbClr val="211E1E"/>
                </a:solidFill>
                <a:latin typeface="Times" pitchFamily="2" charset="0"/>
              </a:rPr>
              <a:t>.)</a:t>
            </a:r>
            <a:endParaRPr lang="es-ES" dirty="0">
              <a:latin typeface="Times" pitchFamily="2" charset="0"/>
            </a:endParaRPr>
          </a:p>
          <a:p>
            <a:endParaRPr lang="es-TR" dirty="0"/>
          </a:p>
        </p:txBody>
      </p:sp>
    </p:spTree>
    <p:extLst>
      <p:ext uri="{BB962C8B-B14F-4D97-AF65-F5344CB8AC3E}">
        <p14:creationId xmlns:p14="http://schemas.microsoft.com/office/powerpoint/2010/main" val="2794710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D95006-D255-7CEB-A589-5B903766D8EA}"/>
              </a:ext>
            </a:extLst>
          </p:cNvPr>
          <p:cNvSpPr>
            <a:spLocks noGrp="1"/>
          </p:cNvSpPr>
          <p:nvPr>
            <p:ph type="title"/>
          </p:nvPr>
        </p:nvSpPr>
        <p:spPr/>
        <p:txBody>
          <a:bodyPr/>
          <a:lstStyle/>
          <a:p>
            <a:r>
              <a:rPr lang="es-TR" b="1" dirty="0">
                <a:solidFill>
                  <a:schemeClr val="bg1"/>
                </a:solidFill>
                <a:latin typeface="Times" pitchFamily="2" charset="0"/>
              </a:rPr>
              <a:t>CYBORG MANIFESTO</a:t>
            </a:r>
          </a:p>
        </p:txBody>
      </p:sp>
      <p:sp>
        <p:nvSpPr>
          <p:cNvPr id="3" name="Marcador de contenido 2">
            <a:extLst>
              <a:ext uri="{FF2B5EF4-FFF2-40B4-BE49-F238E27FC236}">
                <a16:creationId xmlns:a16="http://schemas.microsoft.com/office/drawing/2014/main" id="{ABEC265B-3BC1-A04A-1379-3CFE63DECA55}"/>
              </a:ext>
            </a:extLst>
          </p:cNvPr>
          <p:cNvSpPr>
            <a:spLocks noGrp="1"/>
          </p:cNvSpPr>
          <p:nvPr>
            <p:ph idx="1"/>
          </p:nvPr>
        </p:nvSpPr>
        <p:spPr/>
        <p:txBody>
          <a:bodyPr>
            <a:normAutofit fontScale="62500" lnSpcReduction="20000"/>
          </a:bodyPr>
          <a:lstStyle/>
          <a:p>
            <a:r>
              <a:rPr lang="es-TR" dirty="0">
                <a:solidFill>
                  <a:schemeClr val="bg1"/>
                </a:solidFill>
                <a:latin typeface="Times" pitchFamily="2" charset="0"/>
              </a:rPr>
              <a:t>Haraway conceives the figure of cyborg as a means to overcome this Western tradition. Overcoming the dichotomy between organic and inorganic in the figure of cyborg is thus presumed to be a means to abolish gender, as well. </a:t>
            </a:r>
          </a:p>
          <a:p>
            <a:r>
              <a:rPr lang="es-TR" dirty="0">
                <a:solidFill>
                  <a:schemeClr val="bg1"/>
                </a:solidFill>
                <a:latin typeface="Times" pitchFamily="2" charset="0"/>
              </a:rPr>
              <a:t>Wacjman would call this trend techno-optimist. As we have seen in the above example on how gender stereotypes are embedded in our machines, it can aptly be stated that there are limits to the potential brought about by the liminal cyborg figure. </a:t>
            </a:r>
          </a:p>
          <a:p>
            <a:r>
              <a:rPr lang="es-TR" dirty="0">
                <a:solidFill>
                  <a:schemeClr val="bg1"/>
                </a:solidFill>
                <a:latin typeface="Times" pitchFamily="2" charset="0"/>
              </a:rPr>
              <a:t>So Wacjman asks the question, “Does it make sense to claim that we are all cyborgs now? And how subversive is this? In a literal sense, human beings have been prosthetically enhanced in one way or another for centuries, from spectacles to artificial limbs. Is every old-age pensioner with a pace-maker, or organ transplant recipient, a cyborg?” (Wacjman, 2004, p. 92). </a:t>
            </a:r>
          </a:p>
          <a:p>
            <a:pPr lvl="1"/>
            <a:r>
              <a:rPr lang="es-TR" dirty="0">
                <a:solidFill>
                  <a:schemeClr val="bg1"/>
                </a:solidFill>
                <a:latin typeface="Times" pitchFamily="2" charset="0"/>
              </a:rPr>
              <a:t>The case of OncoMouse</a:t>
            </a:r>
          </a:p>
          <a:p>
            <a:pPr lvl="1"/>
            <a:r>
              <a:rPr lang="es-TR" dirty="0">
                <a:solidFill>
                  <a:schemeClr val="bg1"/>
                </a:solidFill>
                <a:latin typeface="Times" pitchFamily="2" charset="0"/>
              </a:rPr>
              <a:t>The case of the popular representations of cyborg: do they actually go beyond gender stereotypes, or do they mostly adopt traditional conceptions of masculinity and femininity?</a:t>
            </a:r>
          </a:p>
          <a:p>
            <a:pPr lvl="2"/>
            <a:r>
              <a:rPr lang="es-TR" dirty="0">
                <a:solidFill>
                  <a:schemeClr val="bg1"/>
                </a:solidFill>
                <a:latin typeface="Times" pitchFamily="2" charset="0"/>
              </a:rPr>
              <a:t>“[…] the dominant representation of cyborgs reinserts us into dominant ideology by reaffirming bourgeous notions of human, machine and femininity” (Balsamo, 1998, p. 342. </a:t>
            </a:r>
          </a:p>
        </p:txBody>
      </p:sp>
    </p:spTree>
    <p:extLst>
      <p:ext uri="{BB962C8B-B14F-4D97-AF65-F5344CB8AC3E}">
        <p14:creationId xmlns:p14="http://schemas.microsoft.com/office/powerpoint/2010/main" val="3829472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2C48AD-7CB0-641E-E289-E849D21B5C67}"/>
              </a:ext>
            </a:extLst>
          </p:cNvPr>
          <p:cNvSpPr>
            <a:spLocks noGrp="1"/>
          </p:cNvSpPr>
          <p:nvPr>
            <p:ph type="title"/>
          </p:nvPr>
        </p:nvSpPr>
        <p:spPr/>
        <p:txBody>
          <a:bodyPr/>
          <a:lstStyle/>
          <a:p>
            <a:r>
              <a:rPr lang="es-TR" b="1" dirty="0">
                <a:solidFill>
                  <a:schemeClr val="bg1"/>
                </a:solidFill>
                <a:latin typeface="Times" pitchFamily="2" charset="0"/>
              </a:rPr>
              <a:t>cyberfemınısm</a:t>
            </a:r>
          </a:p>
        </p:txBody>
      </p:sp>
      <p:sp>
        <p:nvSpPr>
          <p:cNvPr id="3" name="Marcador de contenido 2">
            <a:extLst>
              <a:ext uri="{FF2B5EF4-FFF2-40B4-BE49-F238E27FC236}">
                <a16:creationId xmlns:a16="http://schemas.microsoft.com/office/drawing/2014/main" id="{BC425846-32A8-FD31-AF39-8930E3186A9B}"/>
              </a:ext>
            </a:extLst>
          </p:cNvPr>
          <p:cNvSpPr>
            <a:spLocks noGrp="1"/>
          </p:cNvSpPr>
          <p:nvPr>
            <p:ph idx="1"/>
          </p:nvPr>
        </p:nvSpPr>
        <p:spPr/>
        <p:txBody>
          <a:bodyPr>
            <a:normAutofit fontScale="55000" lnSpcReduction="20000"/>
          </a:bodyPr>
          <a:lstStyle/>
          <a:p>
            <a:r>
              <a:rPr lang="es-TR" sz="2900" dirty="0">
                <a:solidFill>
                  <a:schemeClr val="bg1"/>
                </a:solidFill>
                <a:latin typeface="Times" pitchFamily="2" charset="0"/>
              </a:rPr>
              <a:t>Emerging digital economy, re-organization of work in the information society.</a:t>
            </a:r>
          </a:p>
          <a:p>
            <a:r>
              <a:rPr lang="es-TR" sz="2900" dirty="0">
                <a:solidFill>
                  <a:schemeClr val="bg1"/>
                </a:solidFill>
                <a:latin typeface="Times" pitchFamily="2" charset="0"/>
              </a:rPr>
              <a:t>New technologies were heralded as a means to change older gender asymmetries. Yet, Wajcman claims that there is a continuity between older and new technologies. “[..] the typewriter keyboard remains the primry interface for connection to cyberspace” (Wajcman, 2004, p. 51). </a:t>
            </a:r>
          </a:p>
          <a:p>
            <a:r>
              <a:rPr lang="es-TR" sz="2900" dirty="0">
                <a:solidFill>
                  <a:schemeClr val="bg1"/>
                </a:solidFill>
                <a:latin typeface="Times" pitchFamily="2" charset="0"/>
              </a:rPr>
              <a:t>Yet, women are still highly under-represented in ICTs in the Western World. This is all the more the case in artifical intelligence, cybersecurity etc. It is also known that AI algorithms are biased against women and people of colour. </a:t>
            </a:r>
          </a:p>
          <a:p>
            <a:r>
              <a:rPr lang="es-TR" sz="2900" dirty="0">
                <a:solidFill>
                  <a:schemeClr val="bg1"/>
                </a:solidFill>
                <a:latin typeface="Times" pitchFamily="2" charset="0"/>
              </a:rPr>
              <a:t>Although Sadie Plant heralded the ‘feminization’ of work, the literature of feminist organization studies evince that the new mostly networked forms of organization and work have not resulted in positive changes in women’s working conditions. It is rather documented that growing precarity takes its toll especially on women and existing gender inequalities are reproduced, not mitigated, in such organizations (</a:t>
            </a:r>
            <a:r>
              <a:rPr lang="en-US" sz="2900" dirty="0" err="1">
                <a:solidFill>
                  <a:schemeClr val="bg1"/>
                </a:solidFill>
                <a:effectLst/>
                <a:latin typeface="Times" pitchFamily="2" charset="0"/>
                <a:ea typeface="Calibri" panose="020F0502020204030204" pitchFamily="34" charset="0"/>
              </a:rPr>
              <a:t>Hebson</a:t>
            </a:r>
            <a:r>
              <a:rPr lang="en-US" sz="2900" dirty="0">
                <a:solidFill>
                  <a:schemeClr val="bg1"/>
                </a:solidFill>
                <a:effectLst/>
                <a:latin typeface="Times" pitchFamily="2" charset="0"/>
                <a:ea typeface="Calibri" panose="020F0502020204030204" pitchFamily="34" charset="0"/>
              </a:rPr>
              <a:t> and </a:t>
            </a:r>
            <a:r>
              <a:rPr lang="en-US" sz="2900" dirty="0" err="1">
                <a:solidFill>
                  <a:schemeClr val="bg1"/>
                </a:solidFill>
                <a:effectLst/>
                <a:latin typeface="Times" pitchFamily="2" charset="0"/>
                <a:ea typeface="Calibri" panose="020F0502020204030204" pitchFamily="34" charset="0"/>
              </a:rPr>
              <a:t>Grugulis</a:t>
            </a:r>
            <a:r>
              <a:rPr lang="en-US" sz="2900" dirty="0">
                <a:solidFill>
                  <a:schemeClr val="bg1"/>
                </a:solidFill>
                <a:effectLst/>
                <a:latin typeface="Times" pitchFamily="2" charset="0"/>
                <a:ea typeface="Calibri" panose="020F0502020204030204" pitchFamily="34" charset="0"/>
              </a:rPr>
              <a:t> 2004, </a:t>
            </a:r>
            <a:r>
              <a:rPr lang="en-US" sz="2900" dirty="0" err="1">
                <a:solidFill>
                  <a:schemeClr val="bg1"/>
                </a:solidFill>
                <a:effectLst/>
                <a:latin typeface="Times" pitchFamily="2" charset="0"/>
                <a:ea typeface="Calibri" panose="020F0502020204030204" pitchFamily="34" charset="0"/>
              </a:rPr>
              <a:t>Lindgreen</a:t>
            </a:r>
            <a:r>
              <a:rPr lang="en-US" sz="2900" dirty="0">
                <a:solidFill>
                  <a:schemeClr val="bg1"/>
                </a:solidFill>
                <a:effectLst/>
                <a:latin typeface="Times" pitchFamily="2" charset="0"/>
                <a:ea typeface="Calibri" panose="020F0502020204030204" pitchFamily="34" charset="0"/>
              </a:rPr>
              <a:t> and </a:t>
            </a:r>
            <a:r>
              <a:rPr lang="en-US" sz="2900" dirty="0" err="1">
                <a:solidFill>
                  <a:schemeClr val="bg1"/>
                </a:solidFill>
                <a:effectLst/>
                <a:latin typeface="Times" pitchFamily="2" charset="0"/>
                <a:ea typeface="Calibri" panose="020F0502020204030204" pitchFamily="34" charset="0"/>
              </a:rPr>
              <a:t>Packendorff</a:t>
            </a:r>
            <a:r>
              <a:rPr lang="en-US" sz="2900" dirty="0">
                <a:solidFill>
                  <a:schemeClr val="bg1"/>
                </a:solidFill>
                <a:effectLst/>
                <a:latin typeface="Times" pitchFamily="2" charset="0"/>
                <a:ea typeface="Calibri" panose="020F0502020204030204" pitchFamily="34" charset="0"/>
              </a:rPr>
              <a:t> 2006, Mackay 2014, </a:t>
            </a:r>
            <a:r>
              <a:rPr lang="en-US" sz="2900" dirty="0" err="1">
                <a:solidFill>
                  <a:schemeClr val="bg1"/>
                </a:solidFill>
                <a:effectLst/>
                <a:latin typeface="Times" pitchFamily="2" charset="0"/>
                <a:ea typeface="Calibri" panose="020F0502020204030204" pitchFamily="34" charset="0"/>
              </a:rPr>
              <a:t>Chappel</a:t>
            </a:r>
            <a:r>
              <a:rPr lang="en-US" sz="2900" dirty="0">
                <a:solidFill>
                  <a:schemeClr val="bg1"/>
                </a:solidFill>
                <a:effectLst/>
                <a:latin typeface="Times" pitchFamily="2" charset="0"/>
                <a:ea typeface="Calibri" panose="020F0502020204030204" pitchFamily="34" charset="0"/>
              </a:rPr>
              <a:t> and Mackay 2017, Garrido-</a:t>
            </a:r>
            <a:r>
              <a:rPr lang="en-US" sz="2900" dirty="0" err="1">
                <a:solidFill>
                  <a:schemeClr val="bg1"/>
                </a:solidFill>
                <a:effectLst/>
                <a:latin typeface="Times" pitchFamily="2" charset="0"/>
                <a:ea typeface="Calibri" panose="020F0502020204030204" pitchFamily="34" charset="0"/>
              </a:rPr>
              <a:t>Skurkowicz</a:t>
            </a:r>
            <a:r>
              <a:rPr lang="en-US" sz="2900" dirty="0">
                <a:solidFill>
                  <a:schemeClr val="bg1"/>
                </a:solidFill>
                <a:effectLst/>
                <a:latin typeface="Times" pitchFamily="2" charset="0"/>
                <a:ea typeface="Calibri" panose="020F0502020204030204" pitchFamily="34" charset="0"/>
              </a:rPr>
              <a:t> and </a:t>
            </a:r>
            <a:r>
              <a:rPr lang="en-US" sz="2900" dirty="0" err="1">
                <a:solidFill>
                  <a:schemeClr val="bg1"/>
                </a:solidFill>
                <a:effectLst/>
                <a:latin typeface="Times" pitchFamily="2" charset="0"/>
                <a:ea typeface="Calibri" panose="020F0502020204030204" pitchFamily="34" charset="0"/>
              </a:rPr>
              <a:t>Steglich</a:t>
            </a:r>
            <a:r>
              <a:rPr lang="en-US" sz="2900" dirty="0">
                <a:solidFill>
                  <a:schemeClr val="bg1"/>
                </a:solidFill>
                <a:effectLst/>
                <a:latin typeface="Times" pitchFamily="2" charset="0"/>
                <a:ea typeface="Calibri" panose="020F0502020204030204" pitchFamily="34" charset="0"/>
              </a:rPr>
              <a:t> 2022</a:t>
            </a:r>
            <a:r>
              <a:rPr lang="es-TR" sz="2900" dirty="0">
                <a:solidFill>
                  <a:schemeClr val="bg1"/>
                </a:solidFill>
                <a:effectLst/>
                <a:latin typeface="Times" pitchFamily="2" charset="0"/>
              </a:rPr>
              <a:t> </a:t>
            </a:r>
            <a:r>
              <a:rPr lang="es-TR" sz="2900" dirty="0">
                <a:solidFill>
                  <a:schemeClr val="bg1"/>
                </a:solidFill>
                <a:latin typeface="Times" pitchFamily="2" charset="0"/>
              </a:rPr>
              <a:t>.</a:t>
            </a:r>
          </a:p>
        </p:txBody>
      </p:sp>
    </p:spTree>
    <p:extLst>
      <p:ext uri="{BB962C8B-B14F-4D97-AF65-F5344CB8AC3E}">
        <p14:creationId xmlns:p14="http://schemas.microsoft.com/office/powerpoint/2010/main" val="11006582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8BC48-3901-3D67-E72F-1E15B481F1F3}"/>
              </a:ext>
            </a:extLst>
          </p:cNvPr>
          <p:cNvSpPr>
            <a:spLocks noGrp="1"/>
          </p:cNvSpPr>
          <p:nvPr>
            <p:ph type="title"/>
          </p:nvPr>
        </p:nvSpPr>
        <p:spPr/>
        <p:txBody>
          <a:bodyPr/>
          <a:lstStyle/>
          <a:p>
            <a:r>
              <a:rPr lang="es-TR" b="1" dirty="0">
                <a:solidFill>
                  <a:schemeClr val="bg1"/>
                </a:solidFill>
                <a:latin typeface="Times" pitchFamily="2" charset="0"/>
              </a:rPr>
              <a:t>beyond techno-determınısm</a:t>
            </a:r>
          </a:p>
        </p:txBody>
      </p:sp>
      <p:sp>
        <p:nvSpPr>
          <p:cNvPr id="3" name="Marcador de contenido 2">
            <a:extLst>
              <a:ext uri="{FF2B5EF4-FFF2-40B4-BE49-F238E27FC236}">
                <a16:creationId xmlns:a16="http://schemas.microsoft.com/office/drawing/2014/main" id="{0CF18B15-DDD3-3DAC-093D-2D12D5A6E99A}"/>
              </a:ext>
            </a:extLst>
          </p:cNvPr>
          <p:cNvSpPr>
            <a:spLocks noGrp="1"/>
          </p:cNvSpPr>
          <p:nvPr>
            <p:ph idx="1"/>
          </p:nvPr>
        </p:nvSpPr>
        <p:spPr/>
        <p:txBody>
          <a:bodyPr>
            <a:normAutofit fontScale="70000" lnSpcReduction="20000"/>
          </a:bodyPr>
          <a:lstStyle/>
          <a:p>
            <a:r>
              <a:rPr lang="es-TR" dirty="0">
                <a:solidFill>
                  <a:schemeClr val="bg1"/>
                </a:solidFill>
                <a:latin typeface="Times" pitchFamily="2" charset="0"/>
              </a:rPr>
              <a:t>The production, design and use of technologies depend on both social and technical choices.</a:t>
            </a:r>
          </a:p>
          <a:p>
            <a:r>
              <a:rPr lang="es-TR" dirty="0">
                <a:solidFill>
                  <a:schemeClr val="bg1"/>
                </a:solidFill>
                <a:latin typeface="Times" pitchFamily="2" charset="0"/>
              </a:rPr>
              <a:t>[back to no.6]</a:t>
            </a:r>
          </a:p>
          <a:p>
            <a:r>
              <a:rPr lang="es-ES" dirty="0">
                <a:solidFill>
                  <a:schemeClr val="bg1"/>
                </a:solidFill>
                <a:latin typeface="Times" pitchFamily="2" charset="0"/>
              </a:rPr>
              <a:t>S</a:t>
            </a:r>
            <a:r>
              <a:rPr lang="es-TR" dirty="0">
                <a:solidFill>
                  <a:schemeClr val="bg1"/>
                </a:solidFill>
                <a:latin typeface="Times" pitchFamily="2" charset="0"/>
              </a:rPr>
              <a:t>ociotechnical ‘system’, ‘network’ or ‘assemblage’</a:t>
            </a:r>
          </a:p>
          <a:p>
            <a:pPr lvl="1"/>
            <a:r>
              <a:rPr lang="es-TR" dirty="0">
                <a:solidFill>
                  <a:schemeClr val="bg1"/>
                </a:solidFill>
                <a:latin typeface="Times" pitchFamily="2" charset="0"/>
              </a:rPr>
              <a:t>“technological decisions are the result of ’heterogeneous engineering’: engineering social as well as ‘technical’ phenomena by constructing an environment in which favoured projects can be seen as viable” (Wajcman, 2004, p. 35). </a:t>
            </a:r>
          </a:p>
          <a:p>
            <a:pPr lvl="1"/>
            <a:r>
              <a:rPr lang="es-ES" dirty="0">
                <a:solidFill>
                  <a:schemeClr val="bg1"/>
                </a:solidFill>
                <a:latin typeface="Times" pitchFamily="2" charset="0"/>
              </a:rPr>
              <a:t>‘I</a:t>
            </a:r>
            <a:r>
              <a:rPr lang="es-TR" dirty="0">
                <a:solidFill>
                  <a:schemeClr val="bg1"/>
                </a:solidFill>
                <a:latin typeface="Times" pitchFamily="2" charset="0"/>
              </a:rPr>
              <a:t>nterpretational flexibility’ (Pinch and Bijker, 1987). </a:t>
            </a:r>
          </a:p>
          <a:p>
            <a:pPr lvl="1"/>
            <a:r>
              <a:rPr lang="es-TR" dirty="0">
                <a:solidFill>
                  <a:schemeClr val="bg1"/>
                </a:solidFill>
                <a:latin typeface="Times" pitchFamily="2" charset="0"/>
              </a:rPr>
              <a:t>The case of microwave ovens. </a:t>
            </a:r>
            <a:r>
              <a:rPr lang="es-TR" u="sng" dirty="0">
                <a:solidFill>
                  <a:schemeClr val="bg1"/>
                </a:solidFill>
                <a:latin typeface="Times" pitchFamily="2" charset="0"/>
              </a:rPr>
              <a:t>Cockburn, C. and Ormrod, S. (1993) </a:t>
            </a:r>
            <a:r>
              <a:rPr lang="es-TR" i="1" u="sng" dirty="0">
                <a:solidFill>
                  <a:schemeClr val="bg1"/>
                </a:solidFill>
                <a:latin typeface="Times" pitchFamily="2" charset="0"/>
              </a:rPr>
              <a:t>Gender and Technology in the Making. </a:t>
            </a:r>
            <a:r>
              <a:rPr lang="es-TR" u="sng" dirty="0">
                <a:solidFill>
                  <a:schemeClr val="bg1"/>
                </a:solidFill>
                <a:latin typeface="Times" pitchFamily="2" charset="0"/>
              </a:rPr>
              <a:t>Sage: London. </a:t>
            </a:r>
          </a:p>
          <a:p>
            <a:pPr lvl="2"/>
            <a:r>
              <a:rPr lang="es-ES" dirty="0">
                <a:solidFill>
                  <a:schemeClr val="bg1"/>
                </a:solidFill>
                <a:latin typeface="Times" pitchFamily="2" charset="0"/>
              </a:rPr>
              <a:t>D</a:t>
            </a:r>
            <a:r>
              <a:rPr lang="es-TR" dirty="0">
                <a:solidFill>
                  <a:schemeClr val="bg1"/>
                </a:solidFill>
                <a:latin typeface="Times" pitchFamily="2" charset="0"/>
              </a:rPr>
              <a:t>escendent of military radar technology</a:t>
            </a:r>
          </a:p>
          <a:p>
            <a:pPr lvl="2"/>
            <a:r>
              <a:rPr lang="es-ES" dirty="0">
                <a:solidFill>
                  <a:schemeClr val="bg1"/>
                </a:solidFill>
                <a:latin typeface="Times" pitchFamily="2" charset="0"/>
              </a:rPr>
              <a:t>D</a:t>
            </a:r>
            <a:r>
              <a:rPr lang="es-TR" dirty="0">
                <a:solidFill>
                  <a:schemeClr val="bg1"/>
                </a:solidFill>
                <a:latin typeface="Times" pitchFamily="2" charset="0"/>
              </a:rPr>
              <a:t>eveloped for food preparation in US navy submarines</a:t>
            </a:r>
          </a:p>
          <a:p>
            <a:pPr lvl="2"/>
            <a:r>
              <a:rPr lang="es-TR" dirty="0">
                <a:solidFill>
                  <a:schemeClr val="bg1"/>
                </a:solidFill>
                <a:latin typeface="Times" pitchFamily="2" charset="0"/>
              </a:rPr>
              <a:t>It was first launched in the domestic market as a ‘brown good’, sold next to hi-fi equipment, TVs, video recorders. It addressed male users.</a:t>
            </a:r>
          </a:p>
        </p:txBody>
      </p:sp>
    </p:spTree>
    <p:extLst>
      <p:ext uri="{BB962C8B-B14F-4D97-AF65-F5344CB8AC3E}">
        <p14:creationId xmlns:p14="http://schemas.microsoft.com/office/powerpoint/2010/main" val="311391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857CB0-B254-4897-FDD2-DBCABEE7E5D2}"/>
              </a:ext>
            </a:extLst>
          </p:cNvPr>
          <p:cNvSpPr>
            <a:spLocks noGrp="1"/>
          </p:cNvSpPr>
          <p:nvPr>
            <p:ph type="title"/>
          </p:nvPr>
        </p:nvSpPr>
        <p:spPr/>
        <p:txBody>
          <a:bodyPr/>
          <a:lstStyle/>
          <a:p>
            <a:r>
              <a:rPr lang="es-TR" b="1" dirty="0">
                <a:solidFill>
                  <a:schemeClr val="bg1"/>
                </a:solidFill>
                <a:latin typeface="Times" pitchFamily="2" charset="0"/>
              </a:rPr>
              <a:t>Instrumentalıst </a:t>
            </a:r>
            <a:r>
              <a:rPr lang="es-TR" b="1">
                <a:solidFill>
                  <a:schemeClr val="bg1"/>
                </a:solidFill>
                <a:latin typeface="Times" pitchFamily="2" charset="0"/>
              </a:rPr>
              <a:t>vıew oF </a:t>
            </a:r>
            <a:r>
              <a:rPr lang="es-TR" b="1" dirty="0">
                <a:solidFill>
                  <a:schemeClr val="bg1"/>
                </a:solidFill>
                <a:latin typeface="Times" pitchFamily="2" charset="0"/>
              </a:rPr>
              <a:t>technology</a:t>
            </a:r>
          </a:p>
        </p:txBody>
      </p:sp>
      <p:sp>
        <p:nvSpPr>
          <p:cNvPr id="3" name="Marcador de contenido 2">
            <a:extLst>
              <a:ext uri="{FF2B5EF4-FFF2-40B4-BE49-F238E27FC236}">
                <a16:creationId xmlns:a16="http://schemas.microsoft.com/office/drawing/2014/main" id="{87ACDF25-CEF5-0053-60B0-9786610C6AD3}"/>
              </a:ext>
            </a:extLst>
          </p:cNvPr>
          <p:cNvSpPr>
            <a:spLocks noGrp="1"/>
          </p:cNvSpPr>
          <p:nvPr>
            <p:ph idx="1"/>
          </p:nvPr>
        </p:nvSpPr>
        <p:spPr/>
        <p:txBody>
          <a:bodyPr>
            <a:normAutofit/>
          </a:bodyPr>
          <a:lstStyle/>
          <a:p>
            <a:r>
              <a:rPr lang="es-ES" dirty="0">
                <a:solidFill>
                  <a:schemeClr val="bg1"/>
                </a:solidFill>
                <a:latin typeface="Times" pitchFamily="2" charset="0"/>
              </a:rPr>
              <a:t>L</a:t>
            </a:r>
            <a:r>
              <a:rPr lang="es-TR" dirty="0">
                <a:solidFill>
                  <a:schemeClr val="bg1"/>
                </a:solidFill>
                <a:latin typeface="Times" pitchFamily="2" charset="0"/>
              </a:rPr>
              <a:t>eans on the assumption that technology or technologies are </a:t>
            </a:r>
            <a:r>
              <a:rPr lang="es-TR" u="sng" dirty="0">
                <a:solidFill>
                  <a:schemeClr val="bg1"/>
                </a:solidFill>
                <a:latin typeface="Times" pitchFamily="2" charset="0"/>
              </a:rPr>
              <a:t>neutral</a:t>
            </a:r>
            <a:r>
              <a:rPr lang="es-TR" dirty="0">
                <a:solidFill>
                  <a:schemeClr val="bg1"/>
                </a:solidFill>
                <a:latin typeface="Times" pitchFamily="2" charset="0"/>
              </a:rPr>
              <a:t>, technological artefacts are merely tools for ends, which may or may not be used for good. </a:t>
            </a:r>
          </a:p>
          <a:p>
            <a:r>
              <a:rPr lang="es-TR" dirty="0">
                <a:solidFill>
                  <a:schemeClr val="bg1"/>
                </a:solidFill>
                <a:latin typeface="Times" pitchFamily="2" charset="0"/>
              </a:rPr>
              <a:t>Are technological artefact only neutral tools which do not add anything extra to the action carried out by using them?</a:t>
            </a:r>
          </a:p>
          <a:p>
            <a:endParaRPr lang="es-TR" dirty="0"/>
          </a:p>
        </p:txBody>
      </p:sp>
    </p:spTree>
    <p:extLst>
      <p:ext uri="{BB962C8B-B14F-4D97-AF65-F5344CB8AC3E}">
        <p14:creationId xmlns:p14="http://schemas.microsoft.com/office/powerpoint/2010/main" val="209456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CDF4C2-89B9-F2EA-55D6-F8D1BFEA2FE7}"/>
              </a:ext>
            </a:extLst>
          </p:cNvPr>
          <p:cNvSpPr>
            <a:spLocks noGrp="1"/>
          </p:cNvSpPr>
          <p:nvPr>
            <p:ph type="title"/>
          </p:nvPr>
        </p:nvSpPr>
        <p:spPr/>
        <p:txBody>
          <a:bodyPr/>
          <a:lstStyle/>
          <a:p>
            <a:r>
              <a:rPr lang="es-TR" dirty="0">
                <a:solidFill>
                  <a:schemeClr val="bg1"/>
                </a:solidFill>
                <a:latin typeface="Times" pitchFamily="2" charset="0"/>
              </a:rPr>
              <a:t>REFERENCES</a:t>
            </a:r>
          </a:p>
        </p:txBody>
      </p:sp>
      <p:sp>
        <p:nvSpPr>
          <p:cNvPr id="3" name="Marcador de contenido 2">
            <a:extLst>
              <a:ext uri="{FF2B5EF4-FFF2-40B4-BE49-F238E27FC236}">
                <a16:creationId xmlns:a16="http://schemas.microsoft.com/office/drawing/2014/main" id="{775FC1A4-36E4-14F6-C2A8-D56C4D47AC69}"/>
              </a:ext>
            </a:extLst>
          </p:cNvPr>
          <p:cNvSpPr>
            <a:spLocks noGrp="1"/>
          </p:cNvSpPr>
          <p:nvPr>
            <p:ph idx="1"/>
          </p:nvPr>
        </p:nvSpPr>
        <p:spPr>
          <a:xfrm>
            <a:off x="1141412" y="2249486"/>
            <a:ext cx="9905999" cy="4349617"/>
          </a:xfrm>
        </p:spPr>
        <p:txBody>
          <a:bodyPr>
            <a:normAutofit fontScale="25000" lnSpcReduction="20000"/>
          </a:bodyPr>
          <a:lstStyle/>
          <a:p>
            <a:r>
              <a:rPr lang="es-TR" sz="4000" dirty="0">
                <a:solidFill>
                  <a:schemeClr val="bg1"/>
                </a:solidFill>
                <a:latin typeface="Times" pitchFamily="2" charset="0"/>
              </a:rPr>
              <a:t>Balsamo, Anna. 1998) Reading cyborgs writing feminism. </a:t>
            </a:r>
            <a:r>
              <a:rPr lang="es-TR" sz="4000" i="1" dirty="0">
                <a:solidFill>
                  <a:schemeClr val="bg1"/>
                </a:solidFill>
                <a:latin typeface="Times" pitchFamily="2" charset="0"/>
              </a:rPr>
              <a:t>Communication</a:t>
            </a:r>
            <a:r>
              <a:rPr lang="es-TR" sz="4000" dirty="0">
                <a:solidFill>
                  <a:schemeClr val="bg1"/>
                </a:solidFill>
                <a:latin typeface="Times" pitchFamily="2" charset="0"/>
              </a:rPr>
              <a:t> 10(3).</a:t>
            </a:r>
          </a:p>
          <a:p>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Berg, Anne-</a:t>
            </a:r>
            <a:r>
              <a:rPr lang="en-GB"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Jorun</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  Merete Lie. 1995. Feminism and constructivism: Do artifacts have gender? </a:t>
            </a:r>
            <a:r>
              <a:rPr lang="en-GB"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Science, Technology &amp; Human Values</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20: 332-351.</a:t>
            </a:r>
          </a:p>
          <a:p>
            <a:r>
              <a:rPr lang="en-US"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Chappel</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Louise, and Fiona Mackay. 2017. What’s in a name: Mapping the terrain of informal institutions and gender politics. In </a:t>
            </a:r>
            <a:r>
              <a:rPr lang="en-US"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Gender and informal institutions. Feminist institutionalist perspectives</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ed. Georgina Waylen, 23-44. Washington DC: Rowman &amp; Littlefield.  </a:t>
            </a:r>
          </a:p>
          <a:p>
            <a:r>
              <a:rPr lang="es-TR" sz="4000" dirty="0">
                <a:solidFill>
                  <a:schemeClr val="bg1"/>
                </a:solidFill>
                <a:latin typeface="Times" pitchFamily="2" charset="0"/>
              </a:rPr>
              <a:t>Haraway, DoCockburn, Cynthia. 1983. </a:t>
            </a:r>
            <a:r>
              <a:rPr lang="es-TR" sz="4000" i="1" dirty="0">
                <a:solidFill>
                  <a:schemeClr val="bg1"/>
                </a:solidFill>
                <a:latin typeface="Times" pitchFamily="2" charset="0"/>
              </a:rPr>
              <a:t>Male Dominance and Technological Change</a:t>
            </a:r>
            <a:r>
              <a:rPr lang="es-TR" sz="4000" dirty="0">
                <a:solidFill>
                  <a:schemeClr val="bg1"/>
                </a:solidFill>
                <a:latin typeface="Times" pitchFamily="2" charset="0"/>
              </a:rPr>
              <a:t>. London: Pluto Press</a:t>
            </a:r>
          </a:p>
          <a:p>
            <a:r>
              <a:rPr lang="es-TR" sz="4000" dirty="0">
                <a:solidFill>
                  <a:schemeClr val="bg1"/>
                </a:solidFill>
                <a:latin typeface="Times" pitchFamily="2" charset="0"/>
              </a:rPr>
              <a:t>Cockburn, Cynthia and Ormrod, Susan. 1993. </a:t>
            </a:r>
            <a:r>
              <a:rPr lang="es-TR" sz="4000" i="1" dirty="0">
                <a:solidFill>
                  <a:schemeClr val="bg1"/>
                </a:solidFill>
                <a:latin typeface="Times" pitchFamily="2" charset="0"/>
              </a:rPr>
              <a:t>Gender and Technology in the Making. </a:t>
            </a:r>
            <a:r>
              <a:rPr lang="es-TR" sz="4000" dirty="0">
                <a:solidFill>
                  <a:schemeClr val="bg1"/>
                </a:solidFill>
                <a:latin typeface="Times" pitchFamily="2" charset="0"/>
              </a:rPr>
              <a:t>Sage: London.</a:t>
            </a:r>
          </a:p>
          <a:p>
            <a:r>
              <a:rPr lang="es-TR" sz="4000" dirty="0">
                <a:solidFill>
                  <a:schemeClr val="bg1"/>
                </a:solidFill>
                <a:latin typeface="Times" pitchFamily="2" charset="0"/>
              </a:rPr>
              <a:t>Donna. 2016. Cyborg manifesto: Science, technology and socialist feminist in the late 21st century. ProQuest Ebook Central, http://ebookcentral.proquest.com/lib/warw/detal.action?docID=4392065.</a:t>
            </a:r>
          </a:p>
          <a:p>
            <a:r>
              <a:rPr lang="en-US" sz="4000" dirty="0" err="1">
                <a:solidFill>
                  <a:schemeClr val="bg1"/>
                </a:solidFill>
                <a:effectLst/>
                <a:latin typeface="Times" pitchFamily="2" charset="0"/>
                <a:ea typeface="Calibri" panose="020F0502020204030204" pitchFamily="34" charset="0"/>
                <a:cs typeface="Times New Roman" panose="02020603050405020304" pitchFamily="18" charset="0"/>
              </a:rPr>
              <a:t>Hebson</a:t>
            </a:r>
            <a:r>
              <a:rPr lang="en-US" sz="4000" dirty="0">
                <a:solidFill>
                  <a:schemeClr val="bg1"/>
                </a:solidFill>
                <a:effectLst/>
                <a:latin typeface="Times" pitchFamily="2" charset="0"/>
                <a:ea typeface="Calibri" panose="020F0502020204030204" pitchFamily="34" charset="0"/>
                <a:cs typeface="Times New Roman" panose="02020603050405020304" pitchFamily="18" charset="0"/>
              </a:rPr>
              <a:t>, Gail, and Irena </a:t>
            </a:r>
            <a:r>
              <a:rPr lang="en-US" sz="4000" dirty="0" err="1">
                <a:solidFill>
                  <a:schemeClr val="bg1"/>
                </a:solidFill>
                <a:effectLst/>
                <a:latin typeface="Times" pitchFamily="2" charset="0"/>
                <a:ea typeface="Calibri" panose="020F0502020204030204" pitchFamily="34" charset="0"/>
                <a:cs typeface="Times New Roman" panose="02020603050405020304" pitchFamily="18" charset="0"/>
              </a:rPr>
              <a:t>Grugulis</a:t>
            </a:r>
            <a:r>
              <a:rPr lang="en-US" sz="4000" dirty="0">
                <a:solidFill>
                  <a:schemeClr val="bg1"/>
                </a:solidFill>
                <a:effectLst/>
                <a:latin typeface="Times" pitchFamily="2" charset="0"/>
                <a:ea typeface="Calibri" panose="020F0502020204030204" pitchFamily="34" charset="0"/>
                <a:cs typeface="Times New Roman" panose="02020603050405020304" pitchFamily="18" charset="0"/>
              </a:rPr>
              <a:t>. 2004. Gender and new organizational forms. In </a:t>
            </a:r>
            <a:r>
              <a:rPr lang="en-US" sz="4000" i="1" dirty="0">
                <a:solidFill>
                  <a:schemeClr val="bg1"/>
                </a:solidFill>
                <a:effectLst/>
                <a:latin typeface="Times" pitchFamily="2" charset="0"/>
                <a:ea typeface="Calibri" panose="020F0502020204030204" pitchFamily="34" charset="0"/>
                <a:cs typeface="Times New Roman" panose="02020603050405020304" pitchFamily="18" charset="0"/>
              </a:rPr>
              <a:t>Fragmenting work: Blurring organizational boundaries and ordering hierarchies</a:t>
            </a:r>
            <a:r>
              <a:rPr lang="en-US" sz="4000" dirty="0">
                <a:solidFill>
                  <a:schemeClr val="bg1"/>
                </a:solidFill>
                <a:effectLst/>
                <a:latin typeface="Times" pitchFamily="2" charset="0"/>
                <a:ea typeface="Calibri" panose="020F0502020204030204" pitchFamily="34" charset="0"/>
                <a:cs typeface="Times New Roman" panose="02020603050405020304" pitchFamily="18" charset="0"/>
              </a:rPr>
              <a:t>, eds. Mick Marchington, Damian Grimshaw, Jill Rubery, and Hugh Willmott, 217-238. Oxford: Oxford University Press.</a:t>
            </a:r>
          </a:p>
          <a:p>
            <a:r>
              <a:rPr lang="es-TR" sz="4000" dirty="0">
                <a:solidFill>
                  <a:schemeClr val="bg1"/>
                </a:solidFill>
                <a:latin typeface="Times" pitchFamily="2" charset="0"/>
              </a:rPr>
              <a:t>Hester, Helen. 2017. Technology becomes her. </a:t>
            </a:r>
            <a:r>
              <a:rPr lang="es-TR" sz="4000" i="1" dirty="0">
                <a:solidFill>
                  <a:schemeClr val="bg1"/>
                </a:solidFill>
                <a:latin typeface="Times" pitchFamily="2" charset="0"/>
              </a:rPr>
              <a:t>New Vistas </a:t>
            </a:r>
            <a:r>
              <a:rPr lang="es-TR" sz="4000" dirty="0">
                <a:solidFill>
                  <a:schemeClr val="bg1"/>
                </a:solidFill>
                <a:latin typeface="Times" pitchFamily="2" charset="0"/>
              </a:rPr>
              <a:t>3(1): 46-50.</a:t>
            </a:r>
          </a:p>
          <a:p>
            <a:r>
              <a:rPr lang="es-E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Irigaray, Luce. 1984</a:t>
            </a:r>
            <a:r>
              <a:rPr lang="es-ES"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s-E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4000"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Éthique</a:t>
            </a:r>
            <a:r>
              <a:rPr lang="es-ES"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de la </a:t>
            </a:r>
            <a:r>
              <a:rPr lang="es-ES" sz="4000"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Différence</a:t>
            </a:r>
            <a:r>
              <a:rPr lang="es-ES"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4000"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Sexuelle</a:t>
            </a:r>
            <a:r>
              <a:rPr lang="es-E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Paris: Editions de Minuit. </a:t>
            </a:r>
            <a:endParaRPr lang="es-TR" sz="4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GB"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Irigaray</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Luce. 1985</a:t>
            </a:r>
            <a:r>
              <a:rPr lang="en-GB"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Is the subject of science sexed? </a:t>
            </a:r>
            <a:r>
              <a:rPr lang="en-GB"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Cultural Critique</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1: 73-88. </a:t>
            </a:r>
            <a:endParaRPr lang="es-TR" sz="4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Faulkner, Wendy. 2001</a:t>
            </a:r>
            <a:r>
              <a:rPr lang="en-GB"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Technology Question in Feminism: A View from Feminist Technology Studies. </a:t>
            </a:r>
            <a:r>
              <a:rPr lang="en-GB"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Women`s Studies International Forum</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24(1): 79-95. </a:t>
            </a:r>
            <a:endParaRPr lang="en-US" sz="4000" dirty="0">
              <a:solidFill>
                <a:schemeClr val="bg1"/>
              </a:solidFill>
              <a:effectLst/>
              <a:latin typeface="Times" pitchFamily="2" charset="0"/>
              <a:ea typeface="Calibri" panose="020F0502020204030204" pitchFamily="34" charset="0"/>
              <a:cs typeface="Times New Roman" panose="02020603050405020304" pitchFamily="18" charset="0"/>
            </a:endParaRPr>
          </a:p>
          <a:p>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Garrido-</a:t>
            </a:r>
            <a:r>
              <a:rPr lang="en-US"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Skurkwicz</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Natalia, and Christian </a:t>
            </a:r>
            <a:r>
              <a:rPr lang="en-US"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Steglich</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2022. Networked solidarity economy: Gender in interorganizational networks: An evaluation with ERGMs. </a:t>
            </a:r>
            <a:r>
              <a:rPr lang="en-US"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Applied Network Science 7</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article no: 23, </a:t>
            </a:r>
            <a:r>
              <a:rPr lang="es-TR"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https://doi.org/10.1007/s41109-022-00458-</a:t>
            </a:r>
            <a:endParaRPr lang="es-TR" sz="4000" dirty="0">
              <a:solidFill>
                <a:schemeClr val="bg1"/>
              </a:solidFill>
              <a:latin typeface="Times" pitchFamily="2" charset="0"/>
              <a:ea typeface="Calibri" panose="020F0502020204030204" pitchFamily="34" charset="0"/>
              <a:cs typeface="Times New Roman" panose="02020603050405020304" pitchFamily="18" charset="0"/>
            </a:endParaRPr>
          </a:p>
          <a:p>
            <a:pPr marL="0" indent="0">
              <a:buNone/>
            </a:pPr>
            <a:endParaRPr lang="es-TR" sz="1000" dirty="0">
              <a:solidFill>
                <a:schemeClr val="bg1"/>
              </a:solidFill>
              <a:latin typeface="Times" pitchFamily="2" charset="0"/>
            </a:endParaRPr>
          </a:p>
        </p:txBody>
      </p:sp>
    </p:spTree>
    <p:extLst>
      <p:ext uri="{BB962C8B-B14F-4D97-AF65-F5344CB8AC3E}">
        <p14:creationId xmlns:p14="http://schemas.microsoft.com/office/powerpoint/2010/main" val="2882685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86C5A4-ED01-2E37-017B-BD87498F38B5}"/>
              </a:ext>
            </a:extLst>
          </p:cNvPr>
          <p:cNvSpPr>
            <a:spLocks noGrp="1"/>
          </p:cNvSpPr>
          <p:nvPr>
            <p:ph type="title"/>
          </p:nvPr>
        </p:nvSpPr>
        <p:spPr/>
        <p:txBody>
          <a:bodyPr/>
          <a:lstStyle/>
          <a:p>
            <a:r>
              <a:rPr lang="es-TR" dirty="0">
                <a:solidFill>
                  <a:schemeClr val="bg1"/>
                </a:solidFill>
                <a:latin typeface="Times" pitchFamily="2" charset="0"/>
              </a:rPr>
              <a:t>REFERENCES</a:t>
            </a:r>
            <a:r>
              <a:rPr lang="es-TR" dirty="0"/>
              <a:t> </a:t>
            </a:r>
          </a:p>
        </p:txBody>
      </p:sp>
      <p:sp>
        <p:nvSpPr>
          <p:cNvPr id="3" name="Marcador de contenido 2">
            <a:extLst>
              <a:ext uri="{FF2B5EF4-FFF2-40B4-BE49-F238E27FC236}">
                <a16:creationId xmlns:a16="http://schemas.microsoft.com/office/drawing/2014/main" id="{C440E13A-9CD6-8118-2440-5EDB82491C1C}"/>
              </a:ext>
            </a:extLst>
          </p:cNvPr>
          <p:cNvSpPr>
            <a:spLocks noGrp="1"/>
          </p:cNvSpPr>
          <p:nvPr>
            <p:ph idx="1"/>
          </p:nvPr>
        </p:nvSpPr>
        <p:spPr/>
        <p:txBody>
          <a:bodyPr>
            <a:normAutofit fontScale="25000" lnSpcReduction="20000"/>
          </a:bodyPr>
          <a:lstStyle/>
          <a:p>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Faulkner, Wendy. 2001</a:t>
            </a:r>
            <a:r>
              <a:rPr lang="en-GB"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The Technology Question in Feminism: A View from Feminist Technology Studies. </a:t>
            </a:r>
            <a:r>
              <a:rPr lang="en-GB"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Women`s Studies International Forum</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24(1): 79-95. </a:t>
            </a:r>
            <a:endParaRPr lang="en-US" sz="4000" dirty="0">
              <a:solidFill>
                <a:schemeClr val="bg1"/>
              </a:solidFill>
              <a:effectLst/>
              <a:latin typeface="Times" pitchFamily="2" charset="0"/>
              <a:ea typeface="Calibri" panose="020F0502020204030204" pitchFamily="34" charset="0"/>
              <a:cs typeface="Times New Roman" panose="02020603050405020304" pitchFamily="18" charset="0"/>
            </a:endParaRPr>
          </a:p>
          <a:p>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Garrido-</a:t>
            </a:r>
            <a:r>
              <a:rPr lang="en-US"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Skurkwicz</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Natalia, and Christian </a:t>
            </a:r>
            <a:r>
              <a:rPr lang="en-US"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Steglich</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2022. Networked solidarity economy: Gender in interorganizational networks: An evaluation with ERGMs. </a:t>
            </a:r>
            <a:r>
              <a:rPr lang="en-US"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Applied Network Science 7</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(1), article no: 23, </a:t>
            </a:r>
            <a:r>
              <a:rPr lang="es-TR"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https://doi.org/10.1007/s41109-022-00458-</a:t>
            </a:r>
            <a:endParaRPr lang="es-TR"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s-TR" sz="4000" dirty="0">
                <a:solidFill>
                  <a:schemeClr val="bg1"/>
                </a:solidFill>
                <a:latin typeface="Times" pitchFamily="2" charset="0"/>
              </a:rPr>
              <a:t>Latour, Bruno. 1990. Technology is society made durable. </a:t>
            </a:r>
            <a:r>
              <a:rPr lang="es-TR" sz="4000" i="1" dirty="0">
                <a:solidFill>
                  <a:schemeClr val="bg1"/>
                </a:solidFill>
                <a:latin typeface="Times" pitchFamily="2" charset="0"/>
              </a:rPr>
              <a:t>The Sociological Review</a:t>
            </a:r>
            <a:r>
              <a:rPr lang="es-TR" sz="4000" dirty="0">
                <a:solidFill>
                  <a:schemeClr val="bg1"/>
                </a:solidFill>
                <a:latin typeface="Times" pitchFamily="2" charset="0"/>
              </a:rPr>
              <a:t>. 38(1): 103-131.</a:t>
            </a:r>
          </a:p>
          <a:p>
            <a:r>
              <a:rPr lang="es-TR" sz="4000" dirty="0">
                <a:solidFill>
                  <a:schemeClr val="bg1"/>
                </a:solidFill>
                <a:latin typeface="Times" pitchFamily="2" charset="0"/>
              </a:rPr>
              <a:t>Latour, Bruno. (1994). On technical Mmdiation: Philosophy, sociology, geneology. </a:t>
            </a:r>
            <a:r>
              <a:rPr lang="es-TR" sz="4000" i="1" dirty="0">
                <a:solidFill>
                  <a:schemeClr val="bg1"/>
                </a:solidFill>
                <a:latin typeface="Times" pitchFamily="2" charset="0"/>
              </a:rPr>
              <a:t>Common Knowledge</a:t>
            </a:r>
            <a:r>
              <a:rPr lang="es-TR" sz="4000" dirty="0">
                <a:solidFill>
                  <a:schemeClr val="bg1"/>
                </a:solidFill>
                <a:latin typeface="Times" pitchFamily="2" charset="0"/>
              </a:rPr>
              <a:t>. Vol 3(2): 29-64. </a:t>
            </a:r>
          </a:p>
          <a:p>
            <a:r>
              <a:rPr lang="en-US"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Lindgreen</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Monica, and Johann </a:t>
            </a:r>
            <a:r>
              <a:rPr lang="en-US"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Packendorff</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2006. What’s new in new forms of organizing? On the construction of gender in project-based work. </a:t>
            </a:r>
            <a:r>
              <a:rPr lang="en-US"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Journal of Management Studies </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43(4): 841-866.</a:t>
            </a:r>
          </a:p>
          <a:p>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Mackay, Fiona. 2014. Nested newness, institutional innovation, and the gendered limits of change. </a:t>
            </a:r>
            <a:r>
              <a:rPr lang="en-US"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Politics &amp; Gender</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10: 549-571.</a:t>
            </a:r>
          </a:p>
          <a:p>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Montgomery, Catherine M. 2012). Making </a:t>
            </a:r>
            <a:r>
              <a:rPr lang="en-GB"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revention </a:t>
            </a:r>
            <a:r>
              <a:rPr lang="en-GB"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ublic: The co-production of gender and technology in HIV prevention </a:t>
            </a:r>
            <a:r>
              <a:rPr lang="en-GB"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esearch. </a:t>
            </a:r>
            <a:r>
              <a:rPr lang="en-GB"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Social Studies of Science</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42(6):922-944. </a:t>
            </a:r>
            <a:endParaRPr lang="es-TR" sz="40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GB" sz="4000" dirty="0" err="1">
                <a:solidFill>
                  <a:schemeClr val="bg1"/>
                </a:solidFill>
                <a:effectLst/>
                <a:latin typeface="Times" pitchFamily="2" charset="0"/>
                <a:ea typeface="Calibri" panose="020F0502020204030204" pitchFamily="34" charset="0"/>
              </a:rPr>
              <a:t>Oudshoorn</a:t>
            </a:r>
            <a:r>
              <a:rPr lang="en-GB" sz="4000" dirty="0">
                <a:solidFill>
                  <a:schemeClr val="bg1"/>
                </a:solidFill>
                <a:latin typeface="Times" pitchFamily="2" charset="0"/>
                <a:ea typeface="Calibri" panose="020F0502020204030204" pitchFamily="34" charset="0"/>
              </a:rPr>
              <a:t>, Nelly,  Ann </a:t>
            </a:r>
            <a:r>
              <a:rPr lang="en-GB" sz="4000" dirty="0" err="1">
                <a:solidFill>
                  <a:schemeClr val="bg1"/>
                </a:solidFill>
                <a:latin typeface="Times" pitchFamily="2" charset="0"/>
                <a:ea typeface="Calibri" panose="020F0502020204030204" pitchFamily="34" charset="0"/>
              </a:rPr>
              <a:t>Rudinow</a:t>
            </a:r>
            <a:r>
              <a:rPr lang="en-GB" sz="4000" dirty="0">
                <a:solidFill>
                  <a:schemeClr val="bg1"/>
                </a:solidFill>
                <a:effectLst/>
                <a:latin typeface="Times" pitchFamily="2" charset="0"/>
                <a:ea typeface="Calibri" panose="020F0502020204030204" pitchFamily="34" charset="0"/>
              </a:rPr>
              <a:t> </a:t>
            </a:r>
            <a:r>
              <a:rPr lang="en-GB" sz="4000" dirty="0" err="1">
                <a:solidFill>
                  <a:schemeClr val="bg1"/>
                </a:solidFill>
                <a:effectLst/>
                <a:latin typeface="Times" pitchFamily="2" charset="0"/>
                <a:ea typeface="Calibri" panose="020F0502020204030204" pitchFamily="34" charset="0"/>
              </a:rPr>
              <a:t>Satnan</a:t>
            </a:r>
            <a:r>
              <a:rPr lang="en-GB" sz="4000" dirty="0">
                <a:solidFill>
                  <a:schemeClr val="bg1"/>
                </a:solidFill>
                <a:effectLst/>
                <a:latin typeface="Times" pitchFamily="2" charset="0"/>
                <a:ea typeface="Calibri" panose="020F0502020204030204" pitchFamily="34" charset="0"/>
              </a:rPr>
              <a:t> and Merete Lie. 2002. On gende</a:t>
            </a:r>
            <a:r>
              <a:rPr lang="en-GB" sz="4000" dirty="0">
                <a:solidFill>
                  <a:schemeClr val="bg1"/>
                </a:solidFill>
                <a:latin typeface="Times" pitchFamily="2" charset="0"/>
                <a:ea typeface="Calibri" panose="020F0502020204030204" pitchFamily="34" charset="0"/>
              </a:rPr>
              <a:t>r and things: Reflections on an exhibition on gendered artefacts. </a:t>
            </a:r>
            <a:r>
              <a:rPr lang="en-GB" sz="4000" i="1" dirty="0">
                <a:solidFill>
                  <a:schemeClr val="bg1"/>
                </a:solidFill>
                <a:effectLst/>
                <a:latin typeface="Times" pitchFamily="2" charset="0"/>
                <a:ea typeface="Calibri" panose="020F0502020204030204" pitchFamily="34" charset="0"/>
              </a:rPr>
              <a:t>Women`s Studies International Forum</a:t>
            </a:r>
            <a:r>
              <a:rPr lang="en-GB" sz="4000" dirty="0">
                <a:solidFill>
                  <a:schemeClr val="bg1"/>
                </a:solidFill>
                <a:effectLst/>
                <a:latin typeface="Times" pitchFamily="2" charset="0"/>
                <a:ea typeface="Calibri" panose="020F0502020204030204" pitchFamily="34" charset="0"/>
              </a:rPr>
              <a:t> 25(4): 471-483.</a:t>
            </a:r>
            <a:r>
              <a:rPr lang="es-TR" sz="4000" dirty="0">
                <a:solidFill>
                  <a:schemeClr val="bg1"/>
                </a:solidFill>
                <a:effectLst/>
                <a:latin typeface="Times" pitchFamily="2" charset="0"/>
              </a:rPr>
              <a:t> </a:t>
            </a:r>
          </a:p>
          <a:p>
            <a:r>
              <a:rPr lang="en-GB"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Wacjman</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Judy. 2000. Reflections on gender and technology </a:t>
            </a:r>
            <a:r>
              <a:rPr lang="en-GB"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tudies: In what </a:t>
            </a:r>
            <a:r>
              <a:rPr lang="en-GB"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tate is the art? </a:t>
            </a:r>
            <a:r>
              <a:rPr lang="en-GB"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Social Studies of Science</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30(3): 447-464. </a:t>
            </a:r>
          </a:p>
          <a:p>
            <a:r>
              <a:rPr lang="en-GB"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Wacjman</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Judy. 2004</a:t>
            </a:r>
            <a:r>
              <a:rPr lang="en-GB"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4000" i="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Technofeminism</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Cambridge: Polity Press.</a:t>
            </a:r>
          </a:p>
          <a:p>
            <a:r>
              <a:rPr lang="en-GB"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Wacjman</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Judy. 2007</a:t>
            </a:r>
            <a:r>
              <a:rPr lang="en-GB"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From women and technology to gendered </a:t>
            </a:r>
            <a:r>
              <a:rPr lang="en-GB"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echnoscience. </a:t>
            </a:r>
            <a:r>
              <a:rPr lang="en-GB"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Information, Communication and Society</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10(3): 287-298. </a:t>
            </a:r>
          </a:p>
          <a:p>
            <a:r>
              <a:rPr lang="en-GB"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Wacjman</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Judy. 2010. Feminist theories of technology. </a:t>
            </a:r>
            <a:r>
              <a:rPr lang="en-GB" sz="4000"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Cambridge Journal of Economics</a:t>
            </a:r>
            <a:r>
              <a:rPr lang="en-GB"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34:143-152. </a:t>
            </a:r>
            <a:endParaRPr lang="es-TR"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TR" sz="9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s-TR" dirty="0"/>
          </a:p>
        </p:txBody>
      </p:sp>
    </p:spTree>
    <p:extLst>
      <p:ext uri="{BB962C8B-B14F-4D97-AF65-F5344CB8AC3E}">
        <p14:creationId xmlns:p14="http://schemas.microsoft.com/office/powerpoint/2010/main" val="236417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0C3C7F-0A38-9526-F7A3-35120D0F0F7C}"/>
              </a:ext>
            </a:extLst>
          </p:cNvPr>
          <p:cNvSpPr>
            <a:spLocks noGrp="1"/>
          </p:cNvSpPr>
          <p:nvPr>
            <p:ph type="title"/>
          </p:nvPr>
        </p:nvSpPr>
        <p:spPr/>
        <p:txBody>
          <a:bodyPr/>
          <a:lstStyle/>
          <a:p>
            <a:r>
              <a:rPr lang="es-TR" b="1" dirty="0">
                <a:solidFill>
                  <a:schemeClr val="bg1"/>
                </a:solidFill>
                <a:latin typeface="Times" pitchFamily="2" charset="0"/>
              </a:rPr>
              <a:t>INSTRUMENTALIST VIEW OF TECHNOLOGY</a:t>
            </a:r>
          </a:p>
        </p:txBody>
      </p:sp>
      <p:sp>
        <p:nvSpPr>
          <p:cNvPr id="3" name="Marcador de contenido 2">
            <a:extLst>
              <a:ext uri="{FF2B5EF4-FFF2-40B4-BE49-F238E27FC236}">
                <a16:creationId xmlns:a16="http://schemas.microsoft.com/office/drawing/2014/main" id="{264C9BF2-1432-F3A0-913F-DF6B20683AF1}"/>
              </a:ext>
            </a:extLst>
          </p:cNvPr>
          <p:cNvSpPr>
            <a:spLocks noGrp="1"/>
          </p:cNvSpPr>
          <p:nvPr>
            <p:ph idx="1"/>
          </p:nvPr>
        </p:nvSpPr>
        <p:spPr>
          <a:xfrm>
            <a:off x="1064294" y="2097088"/>
            <a:ext cx="9905999" cy="4531868"/>
          </a:xfrm>
        </p:spPr>
        <p:txBody>
          <a:bodyPr>
            <a:noAutofit/>
          </a:bodyPr>
          <a:lstStyle/>
          <a:p>
            <a:r>
              <a:rPr lang="es-ES" sz="2000" dirty="0">
                <a:solidFill>
                  <a:schemeClr val="bg1"/>
                </a:solidFill>
                <a:latin typeface="Times" pitchFamily="2" charset="0"/>
              </a:rPr>
              <a:t>"</a:t>
            </a:r>
            <a:r>
              <a:rPr lang="es-ES" sz="2000" dirty="0" err="1">
                <a:solidFill>
                  <a:schemeClr val="bg1"/>
                </a:solidFill>
                <a:latin typeface="Times" pitchFamily="2" charset="0"/>
              </a:rPr>
              <a:t>Guns</a:t>
            </a:r>
            <a:r>
              <a:rPr lang="es-ES" sz="2000" dirty="0">
                <a:solidFill>
                  <a:schemeClr val="bg1"/>
                </a:solidFill>
                <a:latin typeface="Times" pitchFamily="2" charset="0"/>
              </a:rPr>
              <a:t> </a:t>
            </a:r>
            <a:r>
              <a:rPr lang="es-ES" sz="2000" dirty="0" err="1">
                <a:solidFill>
                  <a:schemeClr val="bg1"/>
                </a:solidFill>
                <a:latin typeface="Times" pitchFamily="2" charset="0"/>
              </a:rPr>
              <a:t>kill</a:t>
            </a:r>
            <a:r>
              <a:rPr lang="es-ES" sz="2000" dirty="0">
                <a:solidFill>
                  <a:schemeClr val="bg1"/>
                </a:solidFill>
                <a:latin typeface="Times" pitchFamily="2" charset="0"/>
              </a:rPr>
              <a:t> </a:t>
            </a:r>
            <a:r>
              <a:rPr lang="es-ES" sz="2000" dirty="0" err="1">
                <a:solidFill>
                  <a:schemeClr val="bg1"/>
                </a:solidFill>
                <a:latin typeface="Times" pitchFamily="2" charset="0"/>
              </a:rPr>
              <a:t>people</a:t>
            </a:r>
            <a:r>
              <a:rPr lang="es-ES" sz="2000" dirty="0">
                <a:solidFill>
                  <a:schemeClr val="bg1"/>
                </a:solidFill>
                <a:latin typeface="Times" pitchFamily="2" charset="0"/>
              </a:rPr>
              <a:t>" </a:t>
            </a:r>
            <a:r>
              <a:rPr lang="es-ES" sz="2000" dirty="0" err="1">
                <a:solidFill>
                  <a:schemeClr val="bg1"/>
                </a:solidFill>
                <a:latin typeface="Times" pitchFamily="2" charset="0"/>
              </a:rPr>
              <a:t>is</a:t>
            </a:r>
            <a:r>
              <a:rPr lang="es-ES" sz="2000" dirty="0">
                <a:solidFill>
                  <a:schemeClr val="bg1"/>
                </a:solidFill>
                <a:latin typeface="Times" pitchFamily="2" charset="0"/>
              </a:rPr>
              <a:t> a slogan </a:t>
            </a:r>
            <a:r>
              <a:rPr lang="es-ES" sz="2000" dirty="0" err="1">
                <a:solidFill>
                  <a:schemeClr val="bg1"/>
                </a:solidFill>
                <a:latin typeface="Times" pitchFamily="2" charset="0"/>
              </a:rPr>
              <a:t>of</a:t>
            </a:r>
            <a:r>
              <a:rPr lang="es-ES" sz="2000" dirty="0">
                <a:solidFill>
                  <a:schemeClr val="bg1"/>
                </a:solidFill>
                <a:latin typeface="Times" pitchFamily="2" charset="0"/>
              </a:rPr>
              <a:t> </a:t>
            </a:r>
            <a:r>
              <a:rPr lang="es-ES" sz="2000" dirty="0" err="1">
                <a:solidFill>
                  <a:schemeClr val="bg1"/>
                </a:solidFill>
                <a:latin typeface="Times" pitchFamily="2" charset="0"/>
              </a:rPr>
              <a:t>those</a:t>
            </a:r>
            <a:r>
              <a:rPr lang="es-ES" sz="2000" dirty="0">
                <a:solidFill>
                  <a:schemeClr val="bg1"/>
                </a:solidFill>
                <a:latin typeface="Times" pitchFamily="2" charset="0"/>
              </a:rPr>
              <a:t> </a:t>
            </a:r>
            <a:r>
              <a:rPr lang="es-ES" sz="2000" dirty="0" err="1">
                <a:solidFill>
                  <a:schemeClr val="bg1"/>
                </a:solidFill>
                <a:latin typeface="Times" pitchFamily="2" charset="0"/>
              </a:rPr>
              <a:t>who</a:t>
            </a:r>
            <a:r>
              <a:rPr lang="es-ES" sz="2000" dirty="0">
                <a:solidFill>
                  <a:schemeClr val="bg1"/>
                </a:solidFill>
                <a:latin typeface="Times" pitchFamily="2" charset="0"/>
              </a:rPr>
              <a:t> try </a:t>
            </a:r>
            <a:r>
              <a:rPr lang="es-ES" sz="2000" dirty="0" err="1">
                <a:solidFill>
                  <a:schemeClr val="bg1"/>
                </a:solidFill>
                <a:latin typeface="Times" pitchFamily="2" charset="0"/>
              </a:rPr>
              <a:t>to</a:t>
            </a:r>
            <a:r>
              <a:rPr lang="es-ES" sz="2000" dirty="0">
                <a:solidFill>
                  <a:schemeClr val="bg1"/>
                </a:solidFill>
                <a:latin typeface="Times" pitchFamily="2" charset="0"/>
              </a:rPr>
              <a:t> control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unrestricted</a:t>
            </a:r>
            <a:r>
              <a:rPr lang="es-ES" sz="2000" dirty="0">
                <a:solidFill>
                  <a:schemeClr val="bg1"/>
                </a:solidFill>
                <a:latin typeface="Times" pitchFamily="2" charset="0"/>
              </a:rPr>
              <a:t> sale </a:t>
            </a:r>
            <a:r>
              <a:rPr lang="es-ES" sz="2000" dirty="0" err="1">
                <a:solidFill>
                  <a:schemeClr val="bg1"/>
                </a:solidFill>
                <a:latin typeface="Times" pitchFamily="2" charset="0"/>
              </a:rPr>
              <a:t>of</a:t>
            </a:r>
            <a:r>
              <a:rPr lang="es-ES" sz="2000" dirty="0">
                <a:solidFill>
                  <a:schemeClr val="bg1"/>
                </a:solidFill>
                <a:latin typeface="Times" pitchFamily="2" charset="0"/>
              </a:rPr>
              <a:t> </a:t>
            </a:r>
            <a:r>
              <a:rPr lang="es-ES" sz="2000" dirty="0" err="1">
                <a:solidFill>
                  <a:schemeClr val="bg1"/>
                </a:solidFill>
                <a:latin typeface="Times" pitchFamily="2" charset="0"/>
              </a:rPr>
              <a:t>guns</a:t>
            </a:r>
            <a:r>
              <a:rPr lang="es-ES" sz="2000" dirty="0">
                <a:solidFill>
                  <a:schemeClr val="bg1"/>
                </a:solidFill>
                <a:latin typeface="Times" pitchFamily="2" charset="0"/>
              </a:rPr>
              <a:t>. </a:t>
            </a:r>
            <a:r>
              <a:rPr lang="es-ES" sz="2000" dirty="0" err="1">
                <a:solidFill>
                  <a:schemeClr val="bg1"/>
                </a:solidFill>
                <a:latin typeface="Times" pitchFamily="2" charset="0"/>
              </a:rPr>
              <a:t>To</a:t>
            </a:r>
            <a:r>
              <a:rPr lang="es-ES" sz="2000" dirty="0">
                <a:solidFill>
                  <a:schemeClr val="bg1"/>
                </a:solidFill>
                <a:latin typeface="Times" pitchFamily="2" charset="0"/>
              </a:rPr>
              <a:t> </a:t>
            </a:r>
            <a:r>
              <a:rPr lang="es-ES" sz="2000" dirty="0" err="1">
                <a:solidFill>
                  <a:schemeClr val="bg1"/>
                </a:solidFill>
                <a:latin typeface="Times" pitchFamily="2" charset="0"/>
              </a:rPr>
              <a:t>which</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National</a:t>
            </a:r>
            <a:r>
              <a:rPr lang="es-ES" sz="2000" dirty="0">
                <a:solidFill>
                  <a:schemeClr val="bg1"/>
                </a:solidFill>
                <a:latin typeface="Times" pitchFamily="2" charset="0"/>
              </a:rPr>
              <a:t> Rifle </a:t>
            </a:r>
            <a:r>
              <a:rPr lang="es-ES" sz="2000" dirty="0" err="1">
                <a:solidFill>
                  <a:schemeClr val="bg1"/>
                </a:solidFill>
                <a:latin typeface="Times" pitchFamily="2" charset="0"/>
              </a:rPr>
              <a:t>Association</a:t>
            </a:r>
            <a:r>
              <a:rPr lang="es-ES" sz="2000" dirty="0">
                <a:solidFill>
                  <a:schemeClr val="bg1"/>
                </a:solidFill>
                <a:latin typeface="Times" pitchFamily="2" charset="0"/>
              </a:rPr>
              <a:t> </a:t>
            </a:r>
            <a:r>
              <a:rPr lang="es-ES" sz="2000" dirty="0" err="1">
                <a:solidFill>
                  <a:schemeClr val="bg1"/>
                </a:solidFill>
                <a:latin typeface="Times" pitchFamily="2" charset="0"/>
              </a:rPr>
              <a:t>replies</a:t>
            </a:r>
            <a:r>
              <a:rPr lang="es-ES" sz="2000" dirty="0">
                <a:solidFill>
                  <a:schemeClr val="bg1"/>
                </a:solidFill>
                <a:latin typeface="Times" pitchFamily="2" charset="0"/>
              </a:rPr>
              <a:t> </a:t>
            </a:r>
            <a:r>
              <a:rPr lang="es-ES" sz="2000" dirty="0" err="1">
                <a:solidFill>
                  <a:schemeClr val="bg1"/>
                </a:solidFill>
                <a:latin typeface="Times" pitchFamily="2" charset="0"/>
              </a:rPr>
              <a:t>with</a:t>
            </a:r>
            <a:r>
              <a:rPr lang="es-ES" sz="2000" dirty="0">
                <a:solidFill>
                  <a:schemeClr val="bg1"/>
                </a:solidFill>
                <a:latin typeface="Times" pitchFamily="2" charset="0"/>
              </a:rPr>
              <a:t> </a:t>
            </a:r>
            <a:r>
              <a:rPr lang="es-ES" sz="2000" dirty="0" err="1">
                <a:solidFill>
                  <a:schemeClr val="bg1"/>
                </a:solidFill>
                <a:latin typeface="Times" pitchFamily="2" charset="0"/>
              </a:rPr>
              <a:t>another</a:t>
            </a:r>
            <a:r>
              <a:rPr lang="es-ES" sz="2000" dirty="0">
                <a:solidFill>
                  <a:schemeClr val="bg1"/>
                </a:solidFill>
                <a:latin typeface="Times" pitchFamily="2" charset="0"/>
              </a:rPr>
              <a:t> slogan, "People</a:t>
            </a:r>
            <a:r>
              <a:rPr lang="es-TR" sz="2000" dirty="0">
                <a:solidFill>
                  <a:schemeClr val="bg1"/>
                </a:solidFill>
                <a:latin typeface="Times" pitchFamily="2" charset="0"/>
              </a:rPr>
              <a:t> </a:t>
            </a:r>
            <a:r>
              <a:rPr lang="es-ES" sz="2000" dirty="0" err="1">
                <a:solidFill>
                  <a:schemeClr val="bg1"/>
                </a:solidFill>
                <a:latin typeface="Times" pitchFamily="2" charset="0"/>
              </a:rPr>
              <a:t>kill</a:t>
            </a:r>
            <a:r>
              <a:rPr lang="es-ES" sz="2000" dirty="0">
                <a:solidFill>
                  <a:schemeClr val="bg1"/>
                </a:solidFill>
                <a:latin typeface="Times" pitchFamily="2" charset="0"/>
              </a:rPr>
              <a:t> </a:t>
            </a:r>
            <a:r>
              <a:rPr lang="es-ES" sz="2000" dirty="0" err="1">
                <a:solidFill>
                  <a:schemeClr val="bg1"/>
                </a:solidFill>
                <a:latin typeface="Times" pitchFamily="2" charset="0"/>
              </a:rPr>
              <a:t>people</a:t>
            </a:r>
            <a:r>
              <a:rPr lang="es-ES" sz="2000" dirty="0">
                <a:solidFill>
                  <a:schemeClr val="bg1"/>
                </a:solidFill>
                <a:latin typeface="Times" pitchFamily="2" charset="0"/>
              </a:rPr>
              <a:t>; </a:t>
            </a:r>
            <a:r>
              <a:rPr lang="es-ES" sz="2000" dirty="0" err="1">
                <a:solidFill>
                  <a:schemeClr val="bg1"/>
                </a:solidFill>
                <a:latin typeface="Times" pitchFamily="2" charset="0"/>
              </a:rPr>
              <a:t>not</a:t>
            </a:r>
            <a:r>
              <a:rPr lang="es-ES" sz="2000" dirty="0">
                <a:solidFill>
                  <a:schemeClr val="bg1"/>
                </a:solidFill>
                <a:latin typeface="Times" pitchFamily="2" charset="0"/>
              </a:rPr>
              <a:t> </a:t>
            </a:r>
            <a:r>
              <a:rPr lang="es-ES" sz="2000" dirty="0" err="1">
                <a:solidFill>
                  <a:schemeClr val="bg1"/>
                </a:solidFill>
                <a:latin typeface="Times" pitchFamily="2" charset="0"/>
              </a:rPr>
              <a:t>guns</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first</a:t>
            </a:r>
            <a:r>
              <a:rPr lang="es-ES" sz="2000" dirty="0">
                <a:solidFill>
                  <a:schemeClr val="bg1"/>
                </a:solidFill>
                <a:latin typeface="Times" pitchFamily="2" charset="0"/>
              </a:rPr>
              <a:t> slogan </a:t>
            </a:r>
            <a:r>
              <a:rPr lang="es-ES" sz="2000" dirty="0" err="1">
                <a:solidFill>
                  <a:schemeClr val="bg1"/>
                </a:solidFill>
                <a:latin typeface="Times" pitchFamily="2" charset="0"/>
              </a:rPr>
              <a:t>is</a:t>
            </a:r>
            <a:r>
              <a:rPr lang="es-ES" sz="2000" dirty="0">
                <a:solidFill>
                  <a:schemeClr val="bg1"/>
                </a:solidFill>
                <a:latin typeface="Times" pitchFamily="2" charset="0"/>
              </a:rPr>
              <a:t> </a:t>
            </a:r>
            <a:r>
              <a:rPr lang="es-ES" sz="2000" dirty="0" err="1">
                <a:solidFill>
                  <a:schemeClr val="bg1"/>
                </a:solidFill>
                <a:latin typeface="Times" pitchFamily="2" charset="0"/>
              </a:rPr>
              <a:t>materialist</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gun</a:t>
            </a:r>
            <a:r>
              <a:rPr lang="es-ES" sz="2000" dirty="0">
                <a:solidFill>
                  <a:schemeClr val="bg1"/>
                </a:solidFill>
                <a:latin typeface="Times" pitchFamily="2" charset="0"/>
              </a:rPr>
              <a:t> </a:t>
            </a:r>
            <a:r>
              <a:rPr lang="es-ES" sz="2000" dirty="0" err="1">
                <a:solidFill>
                  <a:schemeClr val="bg1"/>
                </a:solidFill>
                <a:latin typeface="Times" pitchFamily="2" charset="0"/>
              </a:rPr>
              <a:t>acts</a:t>
            </a:r>
            <a:r>
              <a:rPr lang="es-ES" sz="2000" dirty="0">
                <a:solidFill>
                  <a:schemeClr val="bg1"/>
                </a:solidFill>
                <a:latin typeface="Times" pitchFamily="2" charset="0"/>
              </a:rPr>
              <a:t> </a:t>
            </a:r>
            <a:r>
              <a:rPr lang="es-ES" sz="2000" dirty="0" err="1">
                <a:solidFill>
                  <a:schemeClr val="bg1"/>
                </a:solidFill>
                <a:latin typeface="Times" pitchFamily="2" charset="0"/>
              </a:rPr>
              <a:t>by</a:t>
            </a:r>
            <a:r>
              <a:rPr lang="es-ES" sz="2000" dirty="0">
                <a:solidFill>
                  <a:schemeClr val="bg1"/>
                </a:solidFill>
                <a:latin typeface="Times" pitchFamily="2" charset="0"/>
              </a:rPr>
              <a:t> </a:t>
            </a:r>
            <a:r>
              <a:rPr lang="es-ES" sz="2000" dirty="0" err="1">
                <a:solidFill>
                  <a:schemeClr val="bg1"/>
                </a:solidFill>
                <a:latin typeface="Times" pitchFamily="2" charset="0"/>
              </a:rPr>
              <a:t>virtue</a:t>
            </a:r>
            <a:r>
              <a:rPr lang="es-ES" sz="2000" dirty="0">
                <a:solidFill>
                  <a:schemeClr val="bg1"/>
                </a:solidFill>
                <a:latin typeface="Times" pitchFamily="2" charset="0"/>
              </a:rPr>
              <a:t> </a:t>
            </a:r>
            <a:r>
              <a:rPr lang="es-ES" sz="2000" dirty="0" err="1">
                <a:solidFill>
                  <a:schemeClr val="bg1"/>
                </a:solidFill>
                <a:latin typeface="Times" pitchFamily="2" charset="0"/>
              </a:rPr>
              <a:t>of</a:t>
            </a:r>
            <a:r>
              <a:rPr lang="es-ES" sz="2000" dirty="0">
                <a:solidFill>
                  <a:schemeClr val="bg1"/>
                </a:solidFill>
                <a:latin typeface="Times" pitchFamily="2" charset="0"/>
              </a:rPr>
              <a:t> material </a:t>
            </a:r>
            <a:r>
              <a:rPr lang="es-ES" sz="2000" dirty="0" err="1">
                <a:solidFill>
                  <a:schemeClr val="bg1"/>
                </a:solidFill>
                <a:latin typeface="Times" pitchFamily="2" charset="0"/>
              </a:rPr>
              <a:t>components</a:t>
            </a:r>
            <a:r>
              <a:rPr lang="es-ES" sz="2000" dirty="0">
                <a:solidFill>
                  <a:schemeClr val="bg1"/>
                </a:solidFill>
                <a:latin typeface="Times" pitchFamily="2" charset="0"/>
              </a:rPr>
              <a:t>, irreducible </a:t>
            </a:r>
            <a:r>
              <a:rPr lang="es-ES" sz="2000" dirty="0" err="1">
                <a:solidFill>
                  <a:schemeClr val="bg1"/>
                </a:solidFill>
                <a:latin typeface="Times" pitchFamily="2" charset="0"/>
              </a:rPr>
              <a:t>to</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social </a:t>
            </a:r>
            <a:r>
              <a:rPr lang="es-ES" sz="2000" dirty="0" err="1">
                <a:solidFill>
                  <a:schemeClr val="bg1"/>
                </a:solidFill>
                <a:latin typeface="Times" pitchFamily="2" charset="0"/>
              </a:rPr>
              <a:t>qualities</a:t>
            </a:r>
            <a:r>
              <a:rPr lang="es-ES" sz="2000" dirty="0">
                <a:solidFill>
                  <a:schemeClr val="bg1"/>
                </a:solidFill>
                <a:latin typeface="Times" pitchFamily="2" charset="0"/>
              </a:rPr>
              <a:t> </a:t>
            </a:r>
            <a:r>
              <a:rPr lang="es-ES" sz="2000" dirty="0" err="1">
                <a:solidFill>
                  <a:schemeClr val="bg1"/>
                </a:solidFill>
                <a:latin typeface="Times" pitchFamily="2" charset="0"/>
              </a:rPr>
              <a:t>of</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gunman</a:t>
            </a:r>
            <a:r>
              <a:rPr lang="es-ES" sz="2000" dirty="0">
                <a:solidFill>
                  <a:schemeClr val="bg1"/>
                </a:solidFill>
                <a:latin typeface="Times" pitchFamily="2" charset="0"/>
              </a:rPr>
              <a:t>. </a:t>
            </a:r>
            <a:r>
              <a:rPr lang="es-ES" sz="2000" dirty="0" err="1">
                <a:solidFill>
                  <a:schemeClr val="bg1"/>
                </a:solidFill>
                <a:latin typeface="Times" pitchFamily="2" charset="0"/>
              </a:rPr>
              <a:t>On</a:t>
            </a:r>
            <a:r>
              <a:rPr lang="es-ES" sz="2000" dirty="0">
                <a:solidFill>
                  <a:schemeClr val="bg1"/>
                </a:solidFill>
                <a:latin typeface="Times" pitchFamily="2" charset="0"/>
              </a:rPr>
              <a:t> </a:t>
            </a:r>
            <a:r>
              <a:rPr lang="es-ES" sz="2000" dirty="0" err="1">
                <a:solidFill>
                  <a:schemeClr val="bg1"/>
                </a:solidFill>
                <a:latin typeface="Times" pitchFamily="2" charset="0"/>
              </a:rPr>
              <a:t>account</a:t>
            </a:r>
            <a:r>
              <a:rPr lang="es-ES" sz="2000" dirty="0">
                <a:solidFill>
                  <a:schemeClr val="bg1"/>
                </a:solidFill>
                <a:latin typeface="Times" pitchFamily="2" charset="0"/>
              </a:rPr>
              <a:t> </a:t>
            </a:r>
            <a:r>
              <a:rPr lang="es-ES" sz="2000" dirty="0" err="1">
                <a:solidFill>
                  <a:schemeClr val="bg1"/>
                </a:solidFill>
                <a:latin typeface="Times" pitchFamily="2" charset="0"/>
              </a:rPr>
              <a:t>of</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gun</a:t>
            </a:r>
            <a:r>
              <a:rPr lang="es-ES" sz="2000" dirty="0">
                <a:solidFill>
                  <a:schemeClr val="bg1"/>
                </a:solidFill>
                <a:latin typeface="Times" pitchFamily="2" charset="0"/>
              </a:rPr>
              <a:t>, a </a:t>
            </a:r>
            <a:r>
              <a:rPr lang="es-ES" sz="2000" dirty="0" err="1">
                <a:solidFill>
                  <a:schemeClr val="bg1"/>
                </a:solidFill>
                <a:latin typeface="Times" pitchFamily="2" charset="0"/>
              </a:rPr>
              <a:t>good</a:t>
            </a:r>
            <a:r>
              <a:rPr lang="es-ES" sz="2000" dirty="0">
                <a:solidFill>
                  <a:schemeClr val="bg1"/>
                </a:solidFill>
                <a:latin typeface="Times" pitchFamily="2" charset="0"/>
              </a:rPr>
              <a:t> </a:t>
            </a:r>
            <a:r>
              <a:rPr lang="es-ES" sz="2000" dirty="0" err="1">
                <a:solidFill>
                  <a:schemeClr val="bg1"/>
                </a:solidFill>
                <a:latin typeface="Times" pitchFamily="2" charset="0"/>
              </a:rPr>
              <a:t>guy</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law-abiding</a:t>
            </a:r>
            <a:r>
              <a:rPr lang="es-ES" sz="2000" dirty="0">
                <a:solidFill>
                  <a:schemeClr val="bg1"/>
                </a:solidFill>
                <a:latin typeface="Times" pitchFamily="2" charset="0"/>
              </a:rPr>
              <a:t> </a:t>
            </a:r>
            <a:r>
              <a:rPr lang="es-ES" sz="2000" dirty="0" err="1">
                <a:solidFill>
                  <a:schemeClr val="bg1"/>
                </a:solidFill>
                <a:latin typeface="Times" pitchFamily="2" charset="0"/>
              </a:rPr>
              <a:t>citizen</a:t>
            </a:r>
            <a:r>
              <a:rPr lang="es-ES" sz="2000" dirty="0">
                <a:solidFill>
                  <a:schemeClr val="bg1"/>
                </a:solidFill>
                <a:latin typeface="Times" pitchFamily="2" charset="0"/>
              </a:rPr>
              <a:t>, </a:t>
            </a:r>
            <a:r>
              <a:rPr lang="es-ES" sz="2000" dirty="0" err="1">
                <a:solidFill>
                  <a:schemeClr val="bg1"/>
                </a:solidFill>
                <a:latin typeface="Times" pitchFamily="2" charset="0"/>
              </a:rPr>
              <a:t>becomes</a:t>
            </a:r>
            <a:r>
              <a:rPr lang="es-ES" sz="2000" dirty="0">
                <a:solidFill>
                  <a:schemeClr val="bg1"/>
                </a:solidFill>
                <a:latin typeface="Times" pitchFamily="2" charset="0"/>
              </a:rPr>
              <a:t> </a:t>
            </a:r>
            <a:r>
              <a:rPr lang="es-ES" sz="2000" dirty="0" err="1">
                <a:solidFill>
                  <a:schemeClr val="bg1"/>
                </a:solidFill>
                <a:latin typeface="Times" pitchFamily="2" charset="0"/>
              </a:rPr>
              <a:t>dangerous</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NRA, </a:t>
            </a:r>
            <a:r>
              <a:rPr lang="es-ES" sz="2000" dirty="0" err="1">
                <a:solidFill>
                  <a:schemeClr val="bg1"/>
                </a:solidFill>
                <a:latin typeface="Times" pitchFamily="2" charset="0"/>
              </a:rPr>
              <a:t>on</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other</a:t>
            </a:r>
            <a:r>
              <a:rPr lang="es-ES" sz="2000" dirty="0">
                <a:solidFill>
                  <a:schemeClr val="bg1"/>
                </a:solidFill>
                <a:latin typeface="Times" pitchFamily="2" charset="0"/>
              </a:rPr>
              <a:t> </a:t>
            </a:r>
            <a:r>
              <a:rPr lang="es-ES" sz="2000" dirty="0" err="1">
                <a:solidFill>
                  <a:schemeClr val="bg1"/>
                </a:solidFill>
                <a:latin typeface="Times" pitchFamily="2" charset="0"/>
              </a:rPr>
              <a:t>hand</a:t>
            </a:r>
            <a:r>
              <a:rPr lang="es-ES" sz="2000" dirty="0">
                <a:solidFill>
                  <a:schemeClr val="bg1"/>
                </a:solidFill>
                <a:latin typeface="Times" pitchFamily="2" charset="0"/>
              </a:rPr>
              <a:t>, </a:t>
            </a:r>
            <a:r>
              <a:rPr lang="es-ES" sz="2000" dirty="0" err="1">
                <a:solidFill>
                  <a:schemeClr val="bg1"/>
                </a:solidFill>
                <a:latin typeface="Times" pitchFamily="2" charset="0"/>
              </a:rPr>
              <a:t>offers</a:t>
            </a:r>
            <a:r>
              <a:rPr lang="es-ES" sz="2000" dirty="0">
                <a:solidFill>
                  <a:schemeClr val="bg1"/>
                </a:solidFill>
                <a:latin typeface="Times" pitchFamily="2" charset="0"/>
              </a:rPr>
              <a:t> (</a:t>
            </a:r>
            <a:r>
              <a:rPr lang="es-ES" sz="2000" dirty="0" err="1">
                <a:solidFill>
                  <a:schemeClr val="bg1"/>
                </a:solidFill>
                <a:latin typeface="Times" pitchFamily="2" charset="0"/>
              </a:rPr>
              <a:t>amusingly</a:t>
            </a:r>
            <a:r>
              <a:rPr lang="es-ES" sz="2000" dirty="0">
                <a:solidFill>
                  <a:schemeClr val="bg1"/>
                </a:solidFill>
                <a:latin typeface="Times" pitchFamily="2" charset="0"/>
              </a:rPr>
              <a:t> </a:t>
            </a:r>
            <a:r>
              <a:rPr lang="es-ES" sz="2000" dirty="0" err="1">
                <a:solidFill>
                  <a:schemeClr val="bg1"/>
                </a:solidFill>
                <a:latin typeface="Times" pitchFamily="2" charset="0"/>
              </a:rPr>
              <a:t>enough</a:t>
            </a:r>
            <a:r>
              <a:rPr lang="es-ES" sz="2000" dirty="0">
                <a:solidFill>
                  <a:schemeClr val="bg1"/>
                </a:solidFill>
                <a:latin typeface="Times" pitchFamily="2" charset="0"/>
              </a:rPr>
              <a:t>, </a:t>
            </a:r>
            <a:r>
              <a:rPr lang="es-ES" sz="2000" dirty="0" err="1">
                <a:solidFill>
                  <a:schemeClr val="bg1"/>
                </a:solidFill>
                <a:latin typeface="Times" pitchFamily="2" charset="0"/>
              </a:rPr>
              <a:t>given</a:t>
            </a:r>
            <a:r>
              <a:rPr lang="es-ES" sz="2000" dirty="0">
                <a:solidFill>
                  <a:schemeClr val="bg1"/>
                </a:solidFill>
                <a:latin typeface="Times" pitchFamily="2" charset="0"/>
              </a:rPr>
              <a:t> </a:t>
            </a:r>
            <a:r>
              <a:rPr lang="es-ES" sz="2000" dirty="0" err="1">
                <a:solidFill>
                  <a:schemeClr val="bg1"/>
                </a:solidFill>
                <a:latin typeface="Times" pitchFamily="2" charset="0"/>
              </a:rPr>
              <a:t>their</a:t>
            </a:r>
            <a:r>
              <a:rPr lang="es-ES" sz="2000" dirty="0">
                <a:solidFill>
                  <a:schemeClr val="bg1"/>
                </a:solidFill>
                <a:latin typeface="Times" pitchFamily="2" charset="0"/>
              </a:rPr>
              <a:t> </a:t>
            </a:r>
            <a:r>
              <a:rPr lang="es-ES" sz="2000" dirty="0" err="1">
                <a:solidFill>
                  <a:schemeClr val="bg1"/>
                </a:solidFill>
                <a:latin typeface="Times" pitchFamily="2" charset="0"/>
              </a:rPr>
              <a:t>political</a:t>
            </a:r>
            <a:r>
              <a:rPr lang="es-ES" sz="2000" dirty="0">
                <a:solidFill>
                  <a:schemeClr val="bg1"/>
                </a:solidFill>
                <a:latin typeface="Times" pitchFamily="2" charset="0"/>
              </a:rPr>
              <a:t> </a:t>
            </a:r>
            <a:r>
              <a:rPr lang="es-ES" sz="2000" dirty="0" err="1">
                <a:solidFill>
                  <a:schemeClr val="bg1"/>
                </a:solidFill>
                <a:latin typeface="Times" pitchFamily="2" charset="0"/>
              </a:rPr>
              <a:t>views</a:t>
            </a:r>
            <a:r>
              <a:rPr lang="es-ES" sz="2000" dirty="0">
                <a:solidFill>
                  <a:schemeClr val="bg1"/>
                </a:solidFill>
                <a:latin typeface="Times" pitchFamily="2" charset="0"/>
              </a:rPr>
              <a:t>) a </a:t>
            </a:r>
            <a:r>
              <a:rPr lang="es-ES" sz="2000" dirty="0" err="1">
                <a:solidFill>
                  <a:schemeClr val="bg1"/>
                </a:solidFill>
                <a:latin typeface="Times" pitchFamily="2" charset="0"/>
              </a:rPr>
              <a:t>sociological</a:t>
            </a:r>
            <a:r>
              <a:rPr lang="es-ES" sz="2000" dirty="0">
                <a:solidFill>
                  <a:schemeClr val="bg1"/>
                </a:solidFill>
                <a:latin typeface="Times" pitchFamily="2" charset="0"/>
              </a:rPr>
              <a:t> </a:t>
            </a:r>
            <a:r>
              <a:rPr lang="es-ES" sz="2000" dirty="0" err="1">
                <a:solidFill>
                  <a:schemeClr val="bg1"/>
                </a:solidFill>
                <a:latin typeface="Times" pitchFamily="2" charset="0"/>
              </a:rPr>
              <a:t>version</a:t>
            </a:r>
            <a:r>
              <a:rPr lang="es-ES" sz="2000" dirty="0">
                <a:solidFill>
                  <a:schemeClr val="bg1"/>
                </a:solidFill>
                <a:latin typeface="Times" pitchFamily="2" charset="0"/>
              </a:rPr>
              <a:t> more </a:t>
            </a:r>
            <a:r>
              <a:rPr lang="es-ES" sz="2000" dirty="0" err="1">
                <a:solidFill>
                  <a:schemeClr val="bg1"/>
                </a:solidFill>
                <a:latin typeface="Times" pitchFamily="2" charset="0"/>
              </a:rPr>
              <a:t>often</a:t>
            </a:r>
            <a:r>
              <a:rPr lang="es-ES" sz="2000" dirty="0">
                <a:solidFill>
                  <a:schemeClr val="bg1"/>
                </a:solidFill>
                <a:latin typeface="Times" pitchFamily="2" charset="0"/>
              </a:rPr>
              <a:t> </a:t>
            </a:r>
            <a:r>
              <a:rPr lang="es-ES" sz="2000" dirty="0" err="1">
                <a:solidFill>
                  <a:schemeClr val="bg1"/>
                </a:solidFill>
                <a:latin typeface="Times" pitchFamily="2" charset="0"/>
              </a:rPr>
              <a:t>associated</a:t>
            </a:r>
            <a:r>
              <a:rPr lang="es-ES" sz="2000" dirty="0">
                <a:solidFill>
                  <a:schemeClr val="bg1"/>
                </a:solidFill>
                <a:latin typeface="Times" pitchFamily="2" charset="0"/>
              </a:rPr>
              <a:t> </a:t>
            </a:r>
            <a:r>
              <a:rPr lang="es-ES" sz="2000" dirty="0" err="1">
                <a:solidFill>
                  <a:schemeClr val="bg1"/>
                </a:solidFill>
                <a:latin typeface="Times" pitchFamily="2" charset="0"/>
              </a:rPr>
              <a:t>with</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Left</a:t>
            </a:r>
            <a:r>
              <a:rPr lang="es-ES" sz="2000" dirty="0">
                <a:solidFill>
                  <a:schemeClr val="bg1"/>
                </a:solidFill>
                <a:latin typeface="Times" pitchFamily="2" charset="0"/>
              </a:rPr>
              <a:t>: </a:t>
            </a:r>
            <a:r>
              <a:rPr lang="es-ES" sz="2000" dirty="0" err="1">
                <a:solidFill>
                  <a:schemeClr val="bg1"/>
                </a:solidFill>
                <a:latin typeface="Times" pitchFamily="2" charset="0"/>
              </a:rPr>
              <a:t>for</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NRA,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gun</a:t>
            </a:r>
            <a:r>
              <a:rPr lang="es-ES" sz="2000" dirty="0">
                <a:solidFill>
                  <a:schemeClr val="bg1"/>
                </a:solidFill>
                <a:latin typeface="Times" pitchFamily="2" charset="0"/>
              </a:rPr>
              <a:t> </a:t>
            </a:r>
            <a:r>
              <a:rPr lang="es-ES" sz="2000" dirty="0" err="1">
                <a:solidFill>
                  <a:schemeClr val="bg1"/>
                </a:solidFill>
                <a:latin typeface="Times" pitchFamily="2" charset="0"/>
              </a:rPr>
              <a:t>does</a:t>
            </a:r>
            <a:r>
              <a:rPr lang="es-ES" sz="2000" dirty="0">
                <a:solidFill>
                  <a:schemeClr val="bg1"/>
                </a:solidFill>
                <a:latin typeface="Times" pitchFamily="2" charset="0"/>
              </a:rPr>
              <a:t> </a:t>
            </a:r>
            <a:r>
              <a:rPr lang="es-ES" sz="2000" dirty="0" err="1">
                <a:solidFill>
                  <a:schemeClr val="bg1"/>
                </a:solidFill>
                <a:latin typeface="Times" pitchFamily="2" charset="0"/>
              </a:rPr>
              <a:t>nothing</a:t>
            </a:r>
            <a:r>
              <a:rPr lang="es-ES" sz="2000" dirty="0">
                <a:solidFill>
                  <a:schemeClr val="bg1"/>
                </a:solidFill>
                <a:latin typeface="Times" pitchFamily="2" charset="0"/>
              </a:rPr>
              <a:t> in </a:t>
            </a:r>
            <a:r>
              <a:rPr lang="es-ES" sz="2000" dirty="0" err="1">
                <a:solidFill>
                  <a:schemeClr val="bg1"/>
                </a:solidFill>
                <a:latin typeface="Times" pitchFamily="2" charset="0"/>
              </a:rPr>
              <a:t>itself</a:t>
            </a:r>
            <a:r>
              <a:rPr lang="es-ES" sz="2000" dirty="0">
                <a:solidFill>
                  <a:schemeClr val="bg1"/>
                </a:solidFill>
                <a:latin typeface="Times" pitchFamily="2" charset="0"/>
              </a:rPr>
              <a:t> </a:t>
            </a:r>
            <a:r>
              <a:rPr lang="es-ES" sz="2000" dirty="0" err="1">
                <a:solidFill>
                  <a:schemeClr val="bg1"/>
                </a:solidFill>
                <a:latin typeface="Times" pitchFamily="2" charset="0"/>
              </a:rPr>
              <a:t>or</a:t>
            </a:r>
            <a:r>
              <a:rPr lang="es-ES" sz="2000" dirty="0">
                <a:solidFill>
                  <a:schemeClr val="bg1"/>
                </a:solidFill>
                <a:latin typeface="Times" pitchFamily="2" charset="0"/>
              </a:rPr>
              <a:t> </a:t>
            </a:r>
            <a:r>
              <a:rPr lang="es-ES" sz="2000" dirty="0" err="1">
                <a:solidFill>
                  <a:schemeClr val="bg1"/>
                </a:solidFill>
                <a:latin typeface="Times" pitchFamily="2" charset="0"/>
              </a:rPr>
              <a:t>by</a:t>
            </a:r>
            <a:r>
              <a:rPr lang="es-ES" sz="2000" dirty="0">
                <a:solidFill>
                  <a:schemeClr val="bg1"/>
                </a:solidFill>
                <a:latin typeface="Times" pitchFamily="2" charset="0"/>
              </a:rPr>
              <a:t> </a:t>
            </a:r>
            <a:r>
              <a:rPr lang="es-ES" sz="2000" dirty="0" err="1">
                <a:solidFill>
                  <a:schemeClr val="bg1"/>
                </a:solidFill>
                <a:latin typeface="Times" pitchFamily="2" charset="0"/>
              </a:rPr>
              <a:t>virtue</a:t>
            </a:r>
            <a:r>
              <a:rPr lang="es-ES" sz="2000" dirty="0">
                <a:solidFill>
                  <a:schemeClr val="bg1"/>
                </a:solidFill>
                <a:latin typeface="Times" pitchFamily="2" charset="0"/>
              </a:rPr>
              <a:t> </a:t>
            </a:r>
            <a:r>
              <a:rPr lang="es-ES" sz="2000" dirty="0" err="1">
                <a:solidFill>
                  <a:schemeClr val="bg1"/>
                </a:solidFill>
                <a:latin typeface="Times" pitchFamily="2" charset="0"/>
              </a:rPr>
              <a:t>of</a:t>
            </a:r>
            <a:r>
              <a:rPr lang="es-ES" sz="2000" dirty="0">
                <a:solidFill>
                  <a:schemeClr val="bg1"/>
                </a:solidFill>
                <a:latin typeface="Times" pitchFamily="2" charset="0"/>
              </a:rPr>
              <a:t> </a:t>
            </a:r>
            <a:r>
              <a:rPr lang="es-ES" sz="2000" dirty="0" err="1">
                <a:solidFill>
                  <a:schemeClr val="bg1"/>
                </a:solidFill>
                <a:latin typeface="Times" pitchFamily="2" charset="0"/>
              </a:rPr>
              <a:t>its</a:t>
            </a:r>
            <a:r>
              <a:rPr lang="es-ES" sz="2000" dirty="0">
                <a:solidFill>
                  <a:schemeClr val="bg1"/>
                </a:solidFill>
                <a:latin typeface="Times" pitchFamily="2" charset="0"/>
              </a:rPr>
              <a:t> material </a:t>
            </a:r>
            <a:r>
              <a:rPr lang="es-ES" sz="2000" dirty="0" err="1">
                <a:solidFill>
                  <a:schemeClr val="bg1"/>
                </a:solidFill>
                <a:latin typeface="Times" pitchFamily="2" charset="0"/>
              </a:rPr>
              <a:t>components</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gun</a:t>
            </a:r>
            <a:r>
              <a:rPr lang="es-ES" sz="2000" dirty="0">
                <a:solidFill>
                  <a:schemeClr val="bg1"/>
                </a:solidFill>
                <a:latin typeface="Times" pitchFamily="2" charset="0"/>
              </a:rPr>
              <a:t> </a:t>
            </a:r>
            <a:r>
              <a:rPr lang="es-ES" sz="2000" dirty="0" err="1">
                <a:solidFill>
                  <a:schemeClr val="bg1"/>
                </a:solidFill>
                <a:latin typeface="Times" pitchFamily="2" charset="0"/>
              </a:rPr>
              <a:t>is</a:t>
            </a:r>
            <a:r>
              <a:rPr lang="es-ES" sz="2000" dirty="0">
                <a:solidFill>
                  <a:schemeClr val="bg1"/>
                </a:solidFill>
                <a:latin typeface="Times" pitchFamily="2" charset="0"/>
              </a:rPr>
              <a:t> a </a:t>
            </a:r>
            <a:r>
              <a:rPr lang="es-ES" sz="2000" dirty="0" err="1">
                <a:solidFill>
                  <a:schemeClr val="bg1"/>
                </a:solidFill>
                <a:latin typeface="Times" pitchFamily="2" charset="0"/>
              </a:rPr>
              <a:t>tool</a:t>
            </a:r>
            <a:r>
              <a:rPr lang="es-ES" sz="2000" dirty="0">
                <a:solidFill>
                  <a:schemeClr val="bg1"/>
                </a:solidFill>
                <a:latin typeface="Times" pitchFamily="2" charset="0"/>
              </a:rPr>
              <a:t>, a </a:t>
            </a:r>
            <a:r>
              <a:rPr lang="es-ES" sz="2000" dirty="0" err="1">
                <a:solidFill>
                  <a:schemeClr val="bg1"/>
                </a:solidFill>
                <a:latin typeface="Times" pitchFamily="2" charset="0"/>
              </a:rPr>
              <a:t>medium</a:t>
            </a:r>
            <a:r>
              <a:rPr lang="es-ES" sz="2000" dirty="0">
                <a:solidFill>
                  <a:schemeClr val="bg1"/>
                </a:solidFill>
                <a:latin typeface="Times" pitchFamily="2" charset="0"/>
              </a:rPr>
              <a:t>, a neutral </a:t>
            </a:r>
            <a:r>
              <a:rPr lang="es-ES" sz="2000" dirty="0" err="1">
                <a:solidFill>
                  <a:schemeClr val="bg1"/>
                </a:solidFill>
                <a:latin typeface="Times" pitchFamily="2" charset="0"/>
              </a:rPr>
              <a:t>carrier</a:t>
            </a:r>
            <a:r>
              <a:rPr lang="es-ES" sz="2000" dirty="0">
                <a:solidFill>
                  <a:schemeClr val="bg1"/>
                </a:solidFill>
                <a:latin typeface="Times" pitchFamily="2" charset="0"/>
              </a:rPr>
              <a:t> </a:t>
            </a:r>
            <a:r>
              <a:rPr lang="es-ES" sz="2000" dirty="0" err="1">
                <a:solidFill>
                  <a:schemeClr val="bg1"/>
                </a:solidFill>
                <a:latin typeface="Times" pitchFamily="2" charset="0"/>
              </a:rPr>
              <a:t>of</a:t>
            </a:r>
            <a:r>
              <a:rPr lang="es-ES" sz="2000" dirty="0">
                <a:solidFill>
                  <a:schemeClr val="bg1"/>
                </a:solidFill>
                <a:latin typeface="Times" pitchFamily="2" charset="0"/>
              </a:rPr>
              <a:t> </a:t>
            </a:r>
            <a:r>
              <a:rPr lang="es-ES" sz="2000" dirty="0" err="1">
                <a:solidFill>
                  <a:schemeClr val="bg1"/>
                </a:solidFill>
                <a:latin typeface="Times" pitchFamily="2" charset="0"/>
              </a:rPr>
              <a:t>will</a:t>
            </a:r>
            <a:r>
              <a:rPr lang="es-ES" sz="2000" dirty="0">
                <a:solidFill>
                  <a:schemeClr val="bg1"/>
                </a:solidFill>
                <a:latin typeface="Times" pitchFamily="2" charset="0"/>
              </a:rPr>
              <a:t>. </a:t>
            </a:r>
            <a:r>
              <a:rPr lang="es-ES" sz="2000" dirty="0" err="1">
                <a:solidFill>
                  <a:schemeClr val="bg1"/>
                </a:solidFill>
                <a:latin typeface="Times" pitchFamily="2" charset="0"/>
              </a:rPr>
              <a:t>lf</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gunman</a:t>
            </a:r>
            <a:r>
              <a:rPr lang="es-ES" sz="2000" dirty="0">
                <a:solidFill>
                  <a:schemeClr val="bg1"/>
                </a:solidFill>
                <a:latin typeface="Times" pitchFamily="2" charset="0"/>
              </a:rPr>
              <a:t> </a:t>
            </a:r>
            <a:r>
              <a:rPr lang="es-ES" sz="2000" dirty="0" err="1">
                <a:solidFill>
                  <a:schemeClr val="bg1"/>
                </a:solidFill>
                <a:latin typeface="Times" pitchFamily="2" charset="0"/>
              </a:rPr>
              <a:t>is</a:t>
            </a:r>
            <a:r>
              <a:rPr lang="es-ES" sz="2000" dirty="0">
                <a:solidFill>
                  <a:schemeClr val="bg1"/>
                </a:solidFill>
                <a:latin typeface="Times" pitchFamily="2" charset="0"/>
              </a:rPr>
              <a:t> a </a:t>
            </a:r>
            <a:r>
              <a:rPr lang="es-ES" sz="2000" dirty="0" err="1">
                <a:solidFill>
                  <a:schemeClr val="bg1"/>
                </a:solidFill>
                <a:latin typeface="Times" pitchFamily="2" charset="0"/>
              </a:rPr>
              <a:t>good</a:t>
            </a:r>
            <a:r>
              <a:rPr lang="es-ES" sz="2000" dirty="0">
                <a:solidFill>
                  <a:schemeClr val="bg1"/>
                </a:solidFill>
                <a:latin typeface="Times" pitchFamily="2" charset="0"/>
              </a:rPr>
              <a:t> </a:t>
            </a:r>
            <a:r>
              <a:rPr lang="es-ES" sz="2000" dirty="0" err="1">
                <a:solidFill>
                  <a:schemeClr val="bg1"/>
                </a:solidFill>
                <a:latin typeface="Times" pitchFamily="2" charset="0"/>
              </a:rPr>
              <a:t>guy</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gun</a:t>
            </a:r>
            <a:r>
              <a:rPr lang="es-ES" sz="2000" dirty="0">
                <a:solidFill>
                  <a:schemeClr val="bg1"/>
                </a:solidFill>
                <a:latin typeface="Times" pitchFamily="2" charset="0"/>
              </a:rPr>
              <a:t> </a:t>
            </a:r>
            <a:r>
              <a:rPr lang="es-ES" sz="2000" dirty="0" err="1">
                <a:solidFill>
                  <a:schemeClr val="bg1"/>
                </a:solidFill>
                <a:latin typeface="Times" pitchFamily="2" charset="0"/>
              </a:rPr>
              <a:t>will</a:t>
            </a:r>
            <a:r>
              <a:rPr lang="es-ES" sz="2000" dirty="0">
                <a:solidFill>
                  <a:schemeClr val="bg1"/>
                </a:solidFill>
                <a:latin typeface="Times" pitchFamily="2" charset="0"/>
              </a:rPr>
              <a:t> be </a:t>
            </a:r>
            <a:r>
              <a:rPr lang="es-ES" sz="2000" dirty="0" err="1">
                <a:solidFill>
                  <a:schemeClr val="bg1"/>
                </a:solidFill>
                <a:latin typeface="Times" pitchFamily="2" charset="0"/>
              </a:rPr>
              <a:t>used</a:t>
            </a:r>
            <a:r>
              <a:rPr lang="es-ES" sz="2000" dirty="0">
                <a:solidFill>
                  <a:schemeClr val="bg1"/>
                </a:solidFill>
                <a:latin typeface="Times" pitchFamily="2" charset="0"/>
              </a:rPr>
              <a:t> </a:t>
            </a:r>
            <a:r>
              <a:rPr lang="es-ES" sz="2000" dirty="0" err="1">
                <a:solidFill>
                  <a:schemeClr val="bg1"/>
                </a:solidFill>
                <a:latin typeface="Times" pitchFamily="2" charset="0"/>
              </a:rPr>
              <a:t>wisely</a:t>
            </a:r>
            <a:r>
              <a:rPr lang="es-ES" sz="2000" dirty="0">
                <a:solidFill>
                  <a:schemeClr val="bg1"/>
                </a:solidFill>
                <a:latin typeface="Times" pitchFamily="2" charset="0"/>
              </a:rPr>
              <a:t> and </a:t>
            </a:r>
            <a:r>
              <a:rPr lang="es-ES" sz="2000" dirty="0" err="1">
                <a:solidFill>
                  <a:schemeClr val="bg1"/>
                </a:solidFill>
                <a:latin typeface="Times" pitchFamily="2" charset="0"/>
              </a:rPr>
              <a:t>will</a:t>
            </a:r>
            <a:r>
              <a:rPr lang="es-ES" sz="2000" dirty="0">
                <a:solidFill>
                  <a:schemeClr val="bg1"/>
                </a:solidFill>
                <a:latin typeface="Times" pitchFamily="2" charset="0"/>
              </a:rPr>
              <a:t> </a:t>
            </a:r>
            <a:r>
              <a:rPr lang="es-ES" sz="2000" dirty="0" err="1">
                <a:solidFill>
                  <a:schemeClr val="bg1"/>
                </a:solidFill>
                <a:latin typeface="Times" pitchFamily="2" charset="0"/>
              </a:rPr>
              <a:t>kill</a:t>
            </a:r>
            <a:r>
              <a:rPr lang="es-ES" sz="2000" dirty="0">
                <a:solidFill>
                  <a:schemeClr val="bg1"/>
                </a:solidFill>
                <a:latin typeface="Times" pitchFamily="2" charset="0"/>
              </a:rPr>
              <a:t> </a:t>
            </a:r>
            <a:r>
              <a:rPr lang="es-ES" sz="2000" dirty="0" err="1">
                <a:solidFill>
                  <a:schemeClr val="bg1"/>
                </a:solidFill>
                <a:latin typeface="Times" pitchFamily="2" charset="0"/>
              </a:rPr>
              <a:t>only</a:t>
            </a:r>
            <a:r>
              <a:rPr lang="es-ES" sz="2000" dirty="0">
                <a:solidFill>
                  <a:schemeClr val="bg1"/>
                </a:solidFill>
                <a:latin typeface="Times" pitchFamily="2" charset="0"/>
              </a:rPr>
              <a:t> </a:t>
            </a:r>
            <a:r>
              <a:rPr lang="es-ES" sz="2000" dirty="0" err="1">
                <a:solidFill>
                  <a:schemeClr val="bg1"/>
                </a:solidFill>
                <a:latin typeface="Times" pitchFamily="2" charset="0"/>
              </a:rPr>
              <a:t>apropos</a:t>
            </a:r>
            <a:r>
              <a:rPr lang="es-ES" sz="2000" dirty="0">
                <a:solidFill>
                  <a:schemeClr val="bg1"/>
                </a:solidFill>
                <a:latin typeface="Times" pitchFamily="2" charset="0"/>
              </a:rPr>
              <a:t>. </a:t>
            </a:r>
            <a:r>
              <a:rPr lang="es-ES" sz="2000" dirty="0" err="1">
                <a:solidFill>
                  <a:schemeClr val="bg1"/>
                </a:solidFill>
                <a:latin typeface="Times" pitchFamily="2" charset="0"/>
              </a:rPr>
              <a:t>If</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gunman</a:t>
            </a:r>
            <a:r>
              <a:rPr lang="es-ES" sz="2000" dirty="0">
                <a:solidFill>
                  <a:schemeClr val="bg1"/>
                </a:solidFill>
                <a:latin typeface="Times" pitchFamily="2" charset="0"/>
              </a:rPr>
              <a:t> </a:t>
            </a:r>
            <a:r>
              <a:rPr lang="es-ES" sz="2000" dirty="0" err="1">
                <a:solidFill>
                  <a:schemeClr val="bg1"/>
                </a:solidFill>
                <a:latin typeface="Times" pitchFamily="2" charset="0"/>
              </a:rPr>
              <a:t>is</a:t>
            </a:r>
            <a:r>
              <a:rPr lang="es-ES" sz="2000" dirty="0">
                <a:solidFill>
                  <a:schemeClr val="bg1"/>
                </a:solidFill>
                <a:latin typeface="Times" pitchFamily="2" charset="0"/>
              </a:rPr>
              <a:t> a </a:t>
            </a:r>
            <a:r>
              <a:rPr lang="es-ES" sz="2000" dirty="0" err="1">
                <a:solidFill>
                  <a:schemeClr val="bg1"/>
                </a:solidFill>
                <a:latin typeface="Times" pitchFamily="2" charset="0"/>
              </a:rPr>
              <a:t>crook</a:t>
            </a:r>
            <a:r>
              <a:rPr lang="es-ES" sz="2000" dirty="0">
                <a:solidFill>
                  <a:schemeClr val="bg1"/>
                </a:solidFill>
                <a:latin typeface="Times" pitchFamily="2" charset="0"/>
              </a:rPr>
              <a:t> </a:t>
            </a:r>
            <a:r>
              <a:rPr lang="es-ES" sz="2000" dirty="0" err="1">
                <a:solidFill>
                  <a:schemeClr val="bg1"/>
                </a:solidFill>
                <a:latin typeface="Times" pitchFamily="2" charset="0"/>
              </a:rPr>
              <a:t>or</a:t>
            </a:r>
            <a:r>
              <a:rPr lang="es-ES" sz="2000" dirty="0">
                <a:solidFill>
                  <a:schemeClr val="bg1"/>
                </a:solidFill>
                <a:latin typeface="Times" pitchFamily="2" charset="0"/>
              </a:rPr>
              <a:t> a </a:t>
            </a:r>
            <a:r>
              <a:rPr lang="es-ES" sz="2000" dirty="0" err="1">
                <a:solidFill>
                  <a:schemeClr val="bg1"/>
                </a:solidFill>
                <a:latin typeface="Times" pitchFamily="2" charset="0"/>
              </a:rPr>
              <a:t>lunatic</a:t>
            </a:r>
            <a:r>
              <a:rPr lang="es-ES" sz="2000" dirty="0">
                <a:solidFill>
                  <a:schemeClr val="bg1"/>
                </a:solidFill>
                <a:latin typeface="Times" pitchFamily="2" charset="0"/>
              </a:rPr>
              <a:t>, </a:t>
            </a:r>
            <a:r>
              <a:rPr lang="es-ES" sz="2000" dirty="0" err="1">
                <a:solidFill>
                  <a:schemeClr val="bg1"/>
                </a:solidFill>
                <a:latin typeface="Times" pitchFamily="2" charset="0"/>
              </a:rPr>
              <a:t>then</a:t>
            </a:r>
            <a:r>
              <a:rPr lang="es-ES" sz="2000" dirty="0">
                <a:solidFill>
                  <a:schemeClr val="bg1"/>
                </a:solidFill>
                <a:latin typeface="Times" pitchFamily="2" charset="0"/>
              </a:rPr>
              <a:t> </a:t>
            </a:r>
            <a:r>
              <a:rPr lang="es-ES" sz="2000" dirty="0" err="1">
                <a:solidFill>
                  <a:schemeClr val="bg1"/>
                </a:solidFill>
                <a:latin typeface="Times" pitchFamily="2" charset="0"/>
              </a:rPr>
              <a:t>with</a:t>
            </a:r>
            <a:r>
              <a:rPr lang="es-ES" sz="2000" dirty="0">
                <a:solidFill>
                  <a:schemeClr val="bg1"/>
                </a:solidFill>
                <a:latin typeface="Times" pitchFamily="2" charset="0"/>
              </a:rPr>
              <a:t> no </a:t>
            </a:r>
            <a:r>
              <a:rPr lang="es-ES" sz="2000" dirty="0" err="1">
                <a:solidFill>
                  <a:schemeClr val="bg1"/>
                </a:solidFill>
                <a:latin typeface="Times" pitchFamily="2" charset="0"/>
              </a:rPr>
              <a:t>change</a:t>
            </a:r>
            <a:r>
              <a:rPr lang="es-ES" sz="2000" dirty="0">
                <a:solidFill>
                  <a:schemeClr val="bg1"/>
                </a:solidFill>
                <a:latin typeface="Times" pitchFamily="2" charset="0"/>
              </a:rPr>
              <a:t> in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gun</a:t>
            </a:r>
            <a:r>
              <a:rPr lang="es-ES" sz="2000" dirty="0">
                <a:solidFill>
                  <a:schemeClr val="bg1"/>
                </a:solidFill>
                <a:latin typeface="Times" pitchFamily="2" charset="0"/>
              </a:rPr>
              <a:t> </a:t>
            </a:r>
            <a:r>
              <a:rPr lang="es-ES" sz="2000" dirty="0" err="1">
                <a:solidFill>
                  <a:schemeClr val="bg1"/>
                </a:solidFill>
                <a:latin typeface="Times" pitchFamily="2" charset="0"/>
              </a:rPr>
              <a:t>itself</a:t>
            </a:r>
            <a:r>
              <a:rPr lang="es-ES" sz="2000" dirty="0">
                <a:solidFill>
                  <a:schemeClr val="bg1"/>
                </a:solidFill>
                <a:latin typeface="Times" pitchFamily="2" charset="0"/>
              </a:rPr>
              <a:t>, a </a:t>
            </a:r>
            <a:r>
              <a:rPr lang="es-ES" sz="2000" dirty="0" err="1">
                <a:solidFill>
                  <a:schemeClr val="bg1"/>
                </a:solidFill>
                <a:latin typeface="Times" pitchFamily="2" charset="0"/>
              </a:rPr>
              <a:t>killing</a:t>
            </a:r>
            <a:r>
              <a:rPr lang="es-ES" sz="2000" dirty="0">
                <a:solidFill>
                  <a:schemeClr val="bg1"/>
                </a:solidFill>
                <a:latin typeface="Times" pitchFamily="2" charset="0"/>
              </a:rPr>
              <a:t> </a:t>
            </a:r>
            <a:r>
              <a:rPr lang="es-ES" sz="2000" dirty="0" err="1">
                <a:solidFill>
                  <a:schemeClr val="bg1"/>
                </a:solidFill>
                <a:latin typeface="Times" pitchFamily="2" charset="0"/>
              </a:rPr>
              <a:t>that</a:t>
            </a:r>
            <a:r>
              <a:rPr lang="es-ES" sz="2000" dirty="0">
                <a:solidFill>
                  <a:schemeClr val="bg1"/>
                </a:solidFill>
                <a:latin typeface="Times" pitchFamily="2" charset="0"/>
              </a:rPr>
              <a:t> </a:t>
            </a:r>
            <a:r>
              <a:rPr lang="es-ES" sz="2000" dirty="0" err="1">
                <a:solidFill>
                  <a:schemeClr val="bg1"/>
                </a:solidFill>
                <a:latin typeface="Times" pitchFamily="2" charset="0"/>
              </a:rPr>
              <a:t>would</a:t>
            </a:r>
            <a:r>
              <a:rPr lang="es-ES" sz="2000" dirty="0">
                <a:solidFill>
                  <a:schemeClr val="bg1"/>
                </a:solidFill>
                <a:latin typeface="Times" pitchFamily="2" charset="0"/>
              </a:rPr>
              <a:t> in </a:t>
            </a:r>
            <a:r>
              <a:rPr lang="es-ES" sz="2000" dirty="0" err="1">
                <a:solidFill>
                  <a:schemeClr val="bg1"/>
                </a:solidFill>
                <a:latin typeface="Times" pitchFamily="2" charset="0"/>
              </a:rPr>
              <a:t>any</a:t>
            </a:r>
            <a:r>
              <a:rPr lang="es-ES" sz="2000" dirty="0">
                <a:solidFill>
                  <a:schemeClr val="bg1"/>
                </a:solidFill>
                <a:latin typeface="Times" pitchFamily="2" charset="0"/>
              </a:rPr>
              <a:t> case </a:t>
            </a:r>
            <a:r>
              <a:rPr lang="es-ES" sz="2000" dirty="0" err="1">
                <a:solidFill>
                  <a:schemeClr val="bg1"/>
                </a:solidFill>
                <a:latin typeface="Times" pitchFamily="2" charset="0"/>
              </a:rPr>
              <a:t>occur</a:t>
            </a:r>
            <a:r>
              <a:rPr lang="es-ES" sz="2000" dirty="0">
                <a:solidFill>
                  <a:schemeClr val="bg1"/>
                </a:solidFill>
                <a:latin typeface="Times" pitchFamily="2" charset="0"/>
              </a:rPr>
              <a:t> </a:t>
            </a:r>
            <a:r>
              <a:rPr lang="es-ES" sz="2000" dirty="0" err="1">
                <a:solidFill>
                  <a:schemeClr val="bg1"/>
                </a:solidFill>
                <a:latin typeface="Times" pitchFamily="2" charset="0"/>
              </a:rPr>
              <a:t>will</a:t>
            </a:r>
            <a:r>
              <a:rPr lang="es-ES" sz="2000" dirty="0">
                <a:solidFill>
                  <a:schemeClr val="bg1"/>
                </a:solidFill>
                <a:latin typeface="Times" pitchFamily="2" charset="0"/>
              </a:rPr>
              <a:t> be (</a:t>
            </a:r>
            <a:r>
              <a:rPr lang="es-ES" sz="2000" dirty="0" err="1">
                <a:solidFill>
                  <a:schemeClr val="bg1"/>
                </a:solidFill>
                <a:latin typeface="Times" pitchFamily="2" charset="0"/>
              </a:rPr>
              <a:t>simply</a:t>
            </a:r>
            <a:r>
              <a:rPr lang="es-ES" sz="2000" dirty="0">
                <a:solidFill>
                  <a:schemeClr val="bg1"/>
                </a:solidFill>
                <a:latin typeface="Times" pitchFamily="2" charset="0"/>
              </a:rPr>
              <a:t>) </a:t>
            </a:r>
            <a:r>
              <a:rPr lang="es-ES" sz="2000" dirty="0" err="1">
                <a:solidFill>
                  <a:schemeClr val="bg1"/>
                </a:solidFill>
                <a:latin typeface="Times" pitchFamily="2" charset="0"/>
              </a:rPr>
              <a:t>carried</a:t>
            </a:r>
            <a:r>
              <a:rPr lang="es-ES" sz="2000" dirty="0">
                <a:solidFill>
                  <a:schemeClr val="bg1"/>
                </a:solidFill>
                <a:latin typeface="Times" pitchFamily="2" charset="0"/>
              </a:rPr>
              <a:t> </a:t>
            </a:r>
            <a:r>
              <a:rPr lang="es-ES" sz="2000" dirty="0" err="1">
                <a:solidFill>
                  <a:schemeClr val="bg1"/>
                </a:solidFill>
                <a:latin typeface="Times" pitchFamily="2" charset="0"/>
              </a:rPr>
              <a:t>out</a:t>
            </a:r>
            <a:r>
              <a:rPr lang="es-ES" sz="2000" dirty="0">
                <a:solidFill>
                  <a:schemeClr val="bg1"/>
                </a:solidFill>
                <a:latin typeface="Times" pitchFamily="2" charset="0"/>
              </a:rPr>
              <a:t> more </a:t>
            </a:r>
            <a:r>
              <a:rPr lang="es-ES" sz="2000" dirty="0" err="1">
                <a:solidFill>
                  <a:schemeClr val="bg1"/>
                </a:solidFill>
                <a:latin typeface="Times" pitchFamily="2" charset="0"/>
              </a:rPr>
              <a:t>efficiently</a:t>
            </a:r>
            <a:r>
              <a:rPr lang="es-ES" sz="2000" dirty="0">
                <a:solidFill>
                  <a:schemeClr val="bg1"/>
                </a:solidFill>
                <a:latin typeface="Times" pitchFamily="2" charset="0"/>
              </a:rPr>
              <a:t>. </a:t>
            </a:r>
            <a:r>
              <a:rPr lang="es-ES" sz="2000" dirty="0" err="1">
                <a:solidFill>
                  <a:schemeClr val="bg1"/>
                </a:solidFill>
                <a:latin typeface="Times" pitchFamily="2" charset="0"/>
              </a:rPr>
              <a:t>What</a:t>
            </a:r>
            <a:r>
              <a:rPr lang="es-ES" sz="2000" dirty="0">
                <a:solidFill>
                  <a:schemeClr val="bg1"/>
                </a:solidFill>
                <a:latin typeface="Times" pitchFamily="2" charset="0"/>
              </a:rPr>
              <a:t> </a:t>
            </a:r>
            <a:r>
              <a:rPr lang="es-ES" sz="2000" dirty="0" err="1">
                <a:solidFill>
                  <a:schemeClr val="bg1"/>
                </a:solidFill>
                <a:latin typeface="Times" pitchFamily="2" charset="0"/>
              </a:rPr>
              <a:t>does</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gun</a:t>
            </a:r>
            <a:r>
              <a:rPr lang="es-ES" sz="2000" dirty="0">
                <a:solidFill>
                  <a:schemeClr val="bg1"/>
                </a:solidFill>
                <a:latin typeface="Times" pitchFamily="2" charset="0"/>
              </a:rPr>
              <a:t> </a:t>
            </a:r>
            <a:r>
              <a:rPr lang="es-ES" sz="2000" dirty="0" err="1">
                <a:solidFill>
                  <a:schemeClr val="bg1"/>
                </a:solidFill>
                <a:latin typeface="Times" pitchFamily="2" charset="0"/>
              </a:rPr>
              <a:t>add</a:t>
            </a:r>
            <a:r>
              <a:rPr lang="es-ES" sz="2000" dirty="0">
                <a:solidFill>
                  <a:schemeClr val="bg1"/>
                </a:solidFill>
                <a:latin typeface="Times" pitchFamily="2" charset="0"/>
              </a:rPr>
              <a:t> </a:t>
            </a:r>
            <a:r>
              <a:rPr lang="es-ES" sz="2000" dirty="0" err="1">
                <a:solidFill>
                  <a:schemeClr val="bg1"/>
                </a:solidFill>
                <a:latin typeface="Times" pitchFamily="2" charset="0"/>
              </a:rPr>
              <a:t>to</a:t>
            </a:r>
            <a:r>
              <a:rPr lang="es-ES" sz="2000" dirty="0">
                <a:solidFill>
                  <a:schemeClr val="bg1"/>
                </a:solidFill>
                <a:latin typeface="Times" pitchFamily="2" charset="0"/>
              </a:rPr>
              <a:t> </a:t>
            </a:r>
            <a:r>
              <a:rPr lang="es-ES" sz="2000" dirty="0" err="1">
                <a:solidFill>
                  <a:schemeClr val="bg1"/>
                </a:solidFill>
                <a:latin typeface="Times" pitchFamily="2" charset="0"/>
              </a:rPr>
              <a:t>the</a:t>
            </a:r>
            <a:r>
              <a:rPr lang="es-ES" sz="2000" dirty="0">
                <a:solidFill>
                  <a:schemeClr val="bg1"/>
                </a:solidFill>
                <a:latin typeface="Times" pitchFamily="2" charset="0"/>
              </a:rPr>
              <a:t> </a:t>
            </a:r>
            <a:r>
              <a:rPr lang="es-ES" sz="2000" dirty="0" err="1">
                <a:solidFill>
                  <a:schemeClr val="bg1"/>
                </a:solidFill>
                <a:latin typeface="Times" pitchFamily="2" charset="0"/>
              </a:rPr>
              <a:t>shooting</a:t>
            </a:r>
            <a:r>
              <a:rPr lang="es-ES" sz="2000" dirty="0">
                <a:solidFill>
                  <a:schemeClr val="bg1"/>
                </a:solidFill>
                <a:latin typeface="Times" pitchFamily="2" charset="0"/>
              </a:rPr>
              <a:t>? </a:t>
            </a:r>
            <a:endParaRPr lang="es-TR" sz="2000" dirty="0">
              <a:solidFill>
                <a:schemeClr val="bg1"/>
              </a:solidFill>
              <a:latin typeface="Times" pitchFamily="2" charset="0"/>
            </a:endParaRPr>
          </a:p>
        </p:txBody>
      </p:sp>
    </p:spTree>
    <p:extLst>
      <p:ext uri="{BB962C8B-B14F-4D97-AF65-F5344CB8AC3E}">
        <p14:creationId xmlns:p14="http://schemas.microsoft.com/office/powerpoint/2010/main" val="1579403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120797-CF30-6718-DA94-339DD1A18621}"/>
              </a:ext>
            </a:extLst>
          </p:cNvPr>
          <p:cNvSpPr>
            <a:spLocks noGrp="1"/>
          </p:cNvSpPr>
          <p:nvPr>
            <p:ph type="title"/>
          </p:nvPr>
        </p:nvSpPr>
        <p:spPr/>
        <p:txBody>
          <a:bodyPr/>
          <a:lstStyle/>
          <a:p>
            <a:r>
              <a:rPr lang="es-TR" b="1" dirty="0">
                <a:solidFill>
                  <a:schemeClr val="bg1"/>
                </a:solidFill>
                <a:latin typeface="Times" pitchFamily="2" charset="0"/>
              </a:rPr>
              <a:t>INSTRUMENTALIST VIEW OF TECHNOLOGY</a:t>
            </a:r>
          </a:p>
        </p:txBody>
      </p:sp>
      <p:sp>
        <p:nvSpPr>
          <p:cNvPr id="3" name="Marcador de contenido 2">
            <a:extLst>
              <a:ext uri="{FF2B5EF4-FFF2-40B4-BE49-F238E27FC236}">
                <a16:creationId xmlns:a16="http://schemas.microsoft.com/office/drawing/2014/main" id="{A6F2AB1A-2735-8187-DB4B-B17F6FD13B38}"/>
              </a:ext>
            </a:extLst>
          </p:cNvPr>
          <p:cNvSpPr>
            <a:spLocks noGrp="1"/>
          </p:cNvSpPr>
          <p:nvPr>
            <p:ph idx="1"/>
          </p:nvPr>
        </p:nvSpPr>
        <p:spPr>
          <a:xfrm>
            <a:off x="1141412" y="2097088"/>
            <a:ext cx="9905999" cy="4590151"/>
          </a:xfrm>
        </p:spPr>
        <p:txBody>
          <a:bodyPr>
            <a:normAutofit fontScale="85000" lnSpcReduction="20000"/>
          </a:bodyPr>
          <a:lstStyle/>
          <a:p>
            <a:r>
              <a:rPr lang="es-ES" dirty="0">
                <a:solidFill>
                  <a:schemeClr val="bg1"/>
                </a:solidFill>
                <a:latin typeface="Times" pitchFamily="2" charset="0"/>
              </a:rPr>
              <a:t>In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materialist</a:t>
            </a:r>
            <a:r>
              <a:rPr lang="es-ES" dirty="0">
                <a:solidFill>
                  <a:schemeClr val="bg1"/>
                </a:solidFill>
                <a:latin typeface="Times" pitchFamily="2" charset="0"/>
              </a:rPr>
              <a:t> </a:t>
            </a:r>
            <a:r>
              <a:rPr lang="es-ES" dirty="0" err="1">
                <a:solidFill>
                  <a:schemeClr val="bg1"/>
                </a:solidFill>
                <a:latin typeface="Times" pitchFamily="2" charset="0"/>
              </a:rPr>
              <a:t>account</a:t>
            </a:r>
            <a:r>
              <a:rPr lang="es-ES" dirty="0">
                <a:solidFill>
                  <a:schemeClr val="bg1"/>
                </a:solidFill>
                <a:latin typeface="Times" pitchFamily="2" charset="0"/>
              </a:rPr>
              <a:t> </a:t>
            </a:r>
            <a:r>
              <a:rPr lang="es-ES" dirty="0" err="1">
                <a:solidFill>
                  <a:schemeClr val="bg1"/>
                </a:solidFill>
                <a:latin typeface="Times" pitchFamily="2" charset="0"/>
              </a:rPr>
              <a:t>everything</a:t>
            </a:r>
            <a:r>
              <a:rPr lang="es-ES" dirty="0">
                <a:solidFill>
                  <a:schemeClr val="bg1"/>
                </a:solidFill>
                <a:latin typeface="Times" pitchFamily="2" charset="0"/>
              </a:rPr>
              <a:t>: </a:t>
            </a:r>
            <a:r>
              <a:rPr lang="es-ES" dirty="0" err="1">
                <a:solidFill>
                  <a:schemeClr val="bg1"/>
                </a:solidFill>
                <a:latin typeface="Times" pitchFamily="2" charset="0"/>
              </a:rPr>
              <a:t>an</a:t>
            </a:r>
            <a:r>
              <a:rPr lang="es-ES" dirty="0">
                <a:solidFill>
                  <a:schemeClr val="bg1"/>
                </a:solidFill>
                <a:latin typeface="Times" pitchFamily="2" charset="0"/>
              </a:rPr>
              <a:t> </a:t>
            </a:r>
            <a:r>
              <a:rPr lang="es-ES" dirty="0" err="1">
                <a:solidFill>
                  <a:schemeClr val="bg1"/>
                </a:solidFill>
                <a:latin typeface="Times" pitchFamily="2" charset="0"/>
              </a:rPr>
              <a:t>innocent</a:t>
            </a:r>
            <a:r>
              <a:rPr lang="es-ES" dirty="0">
                <a:solidFill>
                  <a:schemeClr val="bg1"/>
                </a:solidFill>
                <a:latin typeface="Times" pitchFamily="2" charset="0"/>
              </a:rPr>
              <a:t> </a:t>
            </a:r>
            <a:r>
              <a:rPr lang="es-ES" dirty="0" err="1">
                <a:solidFill>
                  <a:schemeClr val="bg1"/>
                </a:solidFill>
                <a:latin typeface="Times" pitchFamily="2" charset="0"/>
              </a:rPr>
              <a:t>citizen</a:t>
            </a:r>
            <a:r>
              <a:rPr lang="es-ES" dirty="0">
                <a:solidFill>
                  <a:schemeClr val="bg1"/>
                </a:solidFill>
                <a:latin typeface="Times" pitchFamily="2" charset="0"/>
              </a:rPr>
              <a:t> </a:t>
            </a:r>
            <a:r>
              <a:rPr lang="es-ES" dirty="0" err="1">
                <a:solidFill>
                  <a:schemeClr val="bg1"/>
                </a:solidFill>
                <a:latin typeface="Times" pitchFamily="2" charset="0"/>
              </a:rPr>
              <a:t>becomes</a:t>
            </a:r>
            <a:r>
              <a:rPr lang="es-ES" dirty="0">
                <a:solidFill>
                  <a:schemeClr val="bg1"/>
                </a:solidFill>
                <a:latin typeface="Times" pitchFamily="2" charset="0"/>
              </a:rPr>
              <a:t> a criminal </a:t>
            </a:r>
            <a:r>
              <a:rPr lang="es-ES" dirty="0" err="1">
                <a:solidFill>
                  <a:schemeClr val="bg1"/>
                </a:solidFill>
                <a:latin typeface="Times" pitchFamily="2" charset="0"/>
              </a:rPr>
              <a:t>by</a:t>
            </a:r>
            <a:r>
              <a:rPr lang="es-ES" dirty="0">
                <a:solidFill>
                  <a:schemeClr val="bg1"/>
                </a:solidFill>
                <a:latin typeface="Times" pitchFamily="2" charset="0"/>
              </a:rPr>
              <a:t> </a:t>
            </a:r>
            <a:r>
              <a:rPr lang="es-ES" dirty="0" err="1">
                <a:solidFill>
                  <a:schemeClr val="bg1"/>
                </a:solidFill>
                <a:latin typeface="Times" pitchFamily="2" charset="0"/>
              </a:rPr>
              <a:t>virtue</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gun</a:t>
            </a:r>
            <a:r>
              <a:rPr lang="es-ES" dirty="0">
                <a:solidFill>
                  <a:schemeClr val="bg1"/>
                </a:solidFill>
                <a:latin typeface="Times" pitchFamily="2" charset="0"/>
              </a:rPr>
              <a:t> in </a:t>
            </a:r>
            <a:r>
              <a:rPr lang="es-ES" dirty="0" err="1">
                <a:solidFill>
                  <a:schemeClr val="bg1"/>
                </a:solidFill>
                <a:latin typeface="Times" pitchFamily="2" charset="0"/>
              </a:rPr>
              <a:t>her</a:t>
            </a:r>
            <a:r>
              <a:rPr lang="es-ES" dirty="0">
                <a:solidFill>
                  <a:schemeClr val="bg1"/>
                </a:solidFill>
                <a:latin typeface="Times" pitchFamily="2" charset="0"/>
              </a:rPr>
              <a:t> </a:t>
            </a:r>
            <a:r>
              <a:rPr lang="es-ES" dirty="0" err="1">
                <a:solidFill>
                  <a:schemeClr val="bg1"/>
                </a:solidFill>
                <a:latin typeface="Times" pitchFamily="2" charset="0"/>
              </a:rPr>
              <a:t>hand</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gun</a:t>
            </a:r>
            <a:r>
              <a:rPr lang="es-ES" dirty="0">
                <a:solidFill>
                  <a:schemeClr val="bg1"/>
                </a:solidFill>
                <a:latin typeface="Times" pitchFamily="2" charset="0"/>
              </a:rPr>
              <a:t> </a:t>
            </a:r>
            <a:r>
              <a:rPr lang="es-ES" dirty="0" err="1">
                <a:solidFill>
                  <a:schemeClr val="bg1"/>
                </a:solidFill>
                <a:latin typeface="Times" pitchFamily="2" charset="0"/>
              </a:rPr>
              <a:t>enables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course</a:t>
            </a:r>
            <a:r>
              <a:rPr lang="es-ES" dirty="0">
                <a:solidFill>
                  <a:schemeClr val="bg1"/>
                </a:solidFill>
                <a:latin typeface="Times" pitchFamily="2" charset="0"/>
              </a:rPr>
              <a:t>, </a:t>
            </a:r>
            <a:r>
              <a:rPr lang="es-ES" dirty="0" err="1">
                <a:solidFill>
                  <a:schemeClr val="bg1"/>
                </a:solidFill>
                <a:latin typeface="Times" pitchFamily="2" charset="0"/>
              </a:rPr>
              <a:t>but</a:t>
            </a:r>
            <a:r>
              <a:rPr lang="es-ES" dirty="0">
                <a:solidFill>
                  <a:schemeClr val="bg1"/>
                </a:solidFill>
                <a:latin typeface="Times" pitchFamily="2" charset="0"/>
              </a:rPr>
              <a:t> </a:t>
            </a:r>
            <a:r>
              <a:rPr lang="es-ES" dirty="0" err="1">
                <a:solidFill>
                  <a:schemeClr val="bg1"/>
                </a:solidFill>
                <a:latin typeface="Times" pitchFamily="2" charset="0"/>
              </a:rPr>
              <a:t>also</a:t>
            </a:r>
            <a:r>
              <a:rPr lang="es-ES" dirty="0">
                <a:solidFill>
                  <a:schemeClr val="bg1"/>
                </a:solidFill>
                <a:latin typeface="Times" pitchFamily="2" charset="0"/>
              </a:rPr>
              <a:t> </a:t>
            </a:r>
            <a:r>
              <a:rPr lang="es-ES" dirty="0" err="1">
                <a:solidFill>
                  <a:schemeClr val="bg1"/>
                </a:solidFill>
                <a:latin typeface="Times" pitchFamily="2" charset="0"/>
              </a:rPr>
              <a:t>instructs</a:t>
            </a:r>
            <a:r>
              <a:rPr lang="es-ES" dirty="0">
                <a:solidFill>
                  <a:schemeClr val="bg1"/>
                </a:solidFill>
                <a:latin typeface="Times" pitchFamily="2" charset="0"/>
              </a:rPr>
              <a:t>, </a:t>
            </a:r>
            <a:r>
              <a:rPr lang="es-ES" dirty="0" err="1">
                <a:solidFill>
                  <a:schemeClr val="bg1"/>
                </a:solidFill>
                <a:latin typeface="Times" pitchFamily="2" charset="0"/>
              </a:rPr>
              <a:t>directs</a:t>
            </a:r>
            <a:r>
              <a:rPr lang="es-ES" dirty="0">
                <a:solidFill>
                  <a:schemeClr val="bg1"/>
                </a:solidFill>
                <a:latin typeface="Times" pitchFamily="2" charset="0"/>
              </a:rPr>
              <a:t>, </a:t>
            </a:r>
            <a:r>
              <a:rPr lang="es-ES" dirty="0" err="1">
                <a:solidFill>
                  <a:schemeClr val="bg1"/>
                </a:solidFill>
                <a:latin typeface="Times" pitchFamily="2" charset="0"/>
              </a:rPr>
              <a:t>even</a:t>
            </a:r>
            <a:r>
              <a:rPr lang="es-ES" dirty="0">
                <a:solidFill>
                  <a:schemeClr val="bg1"/>
                </a:solidFill>
                <a:latin typeface="Times" pitchFamily="2" charset="0"/>
              </a:rPr>
              <a:t> </a:t>
            </a:r>
            <a:r>
              <a:rPr lang="es-ES" dirty="0" err="1">
                <a:solidFill>
                  <a:schemeClr val="bg1"/>
                </a:solidFill>
                <a:latin typeface="Times" pitchFamily="2" charset="0"/>
              </a:rPr>
              <a:t>pulls</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trigger</a:t>
            </a:r>
            <a:r>
              <a:rPr lang="es-ES" dirty="0">
                <a:solidFill>
                  <a:schemeClr val="bg1"/>
                </a:solidFill>
                <a:latin typeface="Times" pitchFamily="2" charset="0"/>
              </a:rPr>
              <a:t> -and </a:t>
            </a:r>
            <a:r>
              <a:rPr lang="es-ES" dirty="0" err="1">
                <a:solidFill>
                  <a:schemeClr val="bg1"/>
                </a:solidFill>
                <a:latin typeface="Times" pitchFamily="2" charset="0"/>
              </a:rPr>
              <a:t>who</a:t>
            </a:r>
            <a:r>
              <a:rPr lang="es-ES" dirty="0">
                <a:solidFill>
                  <a:schemeClr val="bg1"/>
                </a:solidFill>
                <a:latin typeface="Times" pitchFamily="2" charset="0"/>
              </a:rPr>
              <a:t>, </a:t>
            </a:r>
            <a:r>
              <a:rPr lang="es-ES" dirty="0" err="1">
                <a:solidFill>
                  <a:schemeClr val="bg1"/>
                </a:solidFill>
                <a:latin typeface="Times" pitchFamily="2" charset="0"/>
              </a:rPr>
              <a:t>with</a:t>
            </a:r>
            <a:r>
              <a:rPr lang="es-ES" dirty="0">
                <a:solidFill>
                  <a:schemeClr val="bg1"/>
                </a:solidFill>
                <a:latin typeface="Times" pitchFamily="2" charset="0"/>
              </a:rPr>
              <a:t> a </a:t>
            </a:r>
            <a:r>
              <a:rPr lang="es-ES" dirty="0" err="1">
                <a:solidFill>
                  <a:schemeClr val="bg1"/>
                </a:solidFill>
                <a:latin typeface="Times" pitchFamily="2" charset="0"/>
              </a:rPr>
              <a:t>knife</a:t>
            </a:r>
            <a:r>
              <a:rPr lang="es-ES" dirty="0">
                <a:solidFill>
                  <a:schemeClr val="bg1"/>
                </a:solidFill>
                <a:latin typeface="Times" pitchFamily="2" charset="0"/>
              </a:rPr>
              <a:t> in </a:t>
            </a:r>
            <a:r>
              <a:rPr lang="es-ES" dirty="0" err="1">
                <a:solidFill>
                  <a:schemeClr val="bg1"/>
                </a:solidFill>
                <a:latin typeface="Times" pitchFamily="2" charset="0"/>
              </a:rPr>
              <a:t>her</a:t>
            </a:r>
            <a:r>
              <a:rPr lang="es-ES" dirty="0">
                <a:solidFill>
                  <a:schemeClr val="bg1"/>
                </a:solidFill>
                <a:latin typeface="Times" pitchFamily="2" charset="0"/>
              </a:rPr>
              <a:t> </a:t>
            </a:r>
            <a:r>
              <a:rPr lang="es-ES" dirty="0" err="1">
                <a:solidFill>
                  <a:schemeClr val="bg1"/>
                </a:solidFill>
                <a:latin typeface="Times" pitchFamily="2" charset="0"/>
              </a:rPr>
              <a:t>hand</a:t>
            </a:r>
            <a:r>
              <a:rPr lang="es-ES" dirty="0">
                <a:solidFill>
                  <a:schemeClr val="bg1"/>
                </a:solidFill>
                <a:latin typeface="Times" pitchFamily="2" charset="0"/>
              </a:rPr>
              <a:t>, has </a:t>
            </a:r>
            <a:r>
              <a:rPr lang="es-ES" dirty="0" err="1">
                <a:solidFill>
                  <a:schemeClr val="bg1"/>
                </a:solidFill>
                <a:latin typeface="Times" pitchFamily="2" charset="0"/>
              </a:rPr>
              <a:t>not</a:t>
            </a:r>
            <a:r>
              <a:rPr lang="es-ES" dirty="0">
                <a:solidFill>
                  <a:schemeClr val="bg1"/>
                </a:solidFill>
                <a:latin typeface="Times" pitchFamily="2" charset="0"/>
              </a:rPr>
              <a:t> </a:t>
            </a:r>
            <a:r>
              <a:rPr lang="es-ES" dirty="0" err="1">
                <a:solidFill>
                  <a:schemeClr val="bg1"/>
                </a:solidFill>
                <a:latin typeface="Times" pitchFamily="2" charset="0"/>
              </a:rPr>
              <a:t>wanted</a:t>
            </a:r>
            <a:r>
              <a:rPr lang="es-ES" dirty="0">
                <a:solidFill>
                  <a:schemeClr val="bg1"/>
                </a:solidFill>
                <a:latin typeface="Times" pitchFamily="2" charset="0"/>
              </a:rPr>
              <a:t> at </a:t>
            </a:r>
            <a:r>
              <a:rPr lang="es-ES" dirty="0" err="1">
                <a:solidFill>
                  <a:schemeClr val="bg1"/>
                </a:solidFill>
                <a:latin typeface="Times" pitchFamily="2" charset="0"/>
              </a:rPr>
              <a:t>some</a:t>
            </a:r>
            <a:r>
              <a:rPr lang="es-ES" dirty="0">
                <a:solidFill>
                  <a:schemeClr val="bg1"/>
                </a:solidFill>
                <a:latin typeface="Times" pitchFamily="2" charset="0"/>
              </a:rPr>
              <a:t> time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stab</a:t>
            </a:r>
            <a:r>
              <a:rPr lang="es-ES" dirty="0">
                <a:solidFill>
                  <a:schemeClr val="bg1"/>
                </a:solidFill>
                <a:latin typeface="Times" pitchFamily="2" charset="0"/>
              </a:rPr>
              <a:t> </a:t>
            </a:r>
            <a:r>
              <a:rPr lang="es-ES" dirty="0" err="1">
                <a:solidFill>
                  <a:schemeClr val="bg1"/>
                </a:solidFill>
                <a:latin typeface="Times" pitchFamily="2" charset="0"/>
              </a:rPr>
              <a:t>someone</a:t>
            </a:r>
            <a:r>
              <a:rPr lang="es-ES" dirty="0">
                <a:solidFill>
                  <a:schemeClr val="bg1"/>
                </a:solidFill>
                <a:latin typeface="Times" pitchFamily="2" charset="0"/>
              </a:rPr>
              <a:t> </a:t>
            </a:r>
            <a:r>
              <a:rPr lang="es-ES" dirty="0" err="1">
                <a:solidFill>
                  <a:schemeClr val="bg1"/>
                </a:solidFill>
                <a:latin typeface="Times" pitchFamily="2" charset="0"/>
              </a:rPr>
              <a:t>or</a:t>
            </a:r>
            <a:r>
              <a:rPr lang="es-ES" dirty="0">
                <a:solidFill>
                  <a:schemeClr val="bg1"/>
                </a:solidFill>
                <a:latin typeface="Times" pitchFamily="2" charset="0"/>
              </a:rPr>
              <a:t> </a:t>
            </a:r>
            <a:r>
              <a:rPr lang="es-ES" dirty="0" err="1">
                <a:solidFill>
                  <a:schemeClr val="bg1"/>
                </a:solidFill>
                <a:latin typeface="Times" pitchFamily="2" charset="0"/>
              </a:rPr>
              <a:t>something</a:t>
            </a:r>
            <a:r>
              <a:rPr lang="es-ES" dirty="0">
                <a:solidFill>
                  <a:schemeClr val="bg1"/>
                </a:solidFill>
                <a:latin typeface="Times" pitchFamily="2" charset="0"/>
              </a:rPr>
              <a:t>? </a:t>
            </a:r>
            <a:r>
              <a:rPr lang="es-ES" dirty="0" err="1">
                <a:solidFill>
                  <a:schemeClr val="bg1"/>
                </a:solidFill>
                <a:latin typeface="Times" pitchFamily="2" charset="0"/>
              </a:rPr>
              <a:t>Each</a:t>
            </a:r>
            <a:r>
              <a:rPr lang="es-ES" dirty="0">
                <a:solidFill>
                  <a:schemeClr val="bg1"/>
                </a:solidFill>
                <a:latin typeface="Times" pitchFamily="2" charset="0"/>
              </a:rPr>
              <a:t> </a:t>
            </a:r>
            <a:r>
              <a:rPr lang="es-ES" dirty="0" err="1">
                <a:solidFill>
                  <a:schemeClr val="bg1"/>
                </a:solidFill>
                <a:latin typeface="Times" pitchFamily="2" charset="0"/>
              </a:rPr>
              <a:t>artifact</a:t>
            </a:r>
            <a:r>
              <a:rPr lang="es-ES" dirty="0">
                <a:solidFill>
                  <a:schemeClr val="bg1"/>
                </a:solidFill>
                <a:latin typeface="Times" pitchFamily="2" charset="0"/>
              </a:rPr>
              <a:t> has </a:t>
            </a:r>
            <a:r>
              <a:rPr lang="es-ES" dirty="0" err="1">
                <a:solidFill>
                  <a:schemeClr val="bg1"/>
                </a:solidFill>
                <a:latin typeface="Times" pitchFamily="2" charset="0"/>
              </a:rPr>
              <a:t>its</a:t>
            </a:r>
            <a:r>
              <a:rPr lang="es-ES" dirty="0">
                <a:solidFill>
                  <a:schemeClr val="bg1"/>
                </a:solidFill>
                <a:latin typeface="Times" pitchFamily="2" charset="0"/>
              </a:rPr>
              <a:t> script, </a:t>
            </a:r>
            <a:r>
              <a:rPr lang="es-ES" dirty="0" err="1">
                <a:solidFill>
                  <a:schemeClr val="bg1"/>
                </a:solidFill>
                <a:latin typeface="Times" pitchFamily="2" charset="0"/>
              </a:rPr>
              <a:t>its</a:t>
            </a:r>
            <a:r>
              <a:rPr lang="es-ES" dirty="0">
                <a:solidFill>
                  <a:schemeClr val="bg1"/>
                </a:solidFill>
                <a:latin typeface="Times" pitchFamily="2" charset="0"/>
              </a:rPr>
              <a:t> </a:t>
            </a:r>
            <a:r>
              <a:rPr lang="es-ES" dirty="0" err="1">
                <a:solidFill>
                  <a:schemeClr val="bg1"/>
                </a:solidFill>
                <a:latin typeface="Times" pitchFamily="2" charset="0"/>
              </a:rPr>
              <a:t>affordance</a:t>
            </a:r>
            <a:r>
              <a:rPr lang="es-ES" dirty="0">
                <a:solidFill>
                  <a:schemeClr val="bg1"/>
                </a:solidFill>
                <a:latin typeface="Times" pitchFamily="2" charset="0"/>
              </a:rPr>
              <a:t>," </a:t>
            </a:r>
            <a:r>
              <a:rPr lang="es-ES" dirty="0" err="1">
                <a:solidFill>
                  <a:schemeClr val="bg1"/>
                </a:solidFill>
                <a:latin typeface="Times" pitchFamily="2" charset="0"/>
              </a:rPr>
              <a:t>its</a:t>
            </a:r>
            <a:r>
              <a:rPr lang="es-ES" dirty="0">
                <a:solidFill>
                  <a:schemeClr val="bg1"/>
                </a:solidFill>
                <a:latin typeface="Times" pitchFamily="2" charset="0"/>
              </a:rPr>
              <a:t> </a:t>
            </a:r>
            <a:r>
              <a:rPr lang="es-ES" dirty="0" err="1">
                <a:solidFill>
                  <a:schemeClr val="bg1"/>
                </a:solidFill>
                <a:latin typeface="Times" pitchFamily="2" charset="0"/>
              </a:rPr>
              <a:t>potential</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take</a:t>
            </a:r>
            <a:r>
              <a:rPr lang="es-ES" dirty="0">
                <a:solidFill>
                  <a:schemeClr val="bg1"/>
                </a:solidFill>
                <a:latin typeface="Times" pitchFamily="2" charset="0"/>
              </a:rPr>
              <a:t> </a:t>
            </a:r>
            <a:r>
              <a:rPr lang="es-ES" dirty="0" err="1">
                <a:solidFill>
                  <a:schemeClr val="bg1"/>
                </a:solidFill>
                <a:latin typeface="Times" pitchFamily="2" charset="0"/>
              </a:rPr>
              <a:t>hold</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passersby</a:t>
            </a:r>
            <a:r>
              <a:rPr lang="es-ES" dirty="0">
                <a:solidFill>
                  <a:schemeClr val="bg1"/>
                </a:solidFill>
                <a:latin typeface="Times" pitchFamily="2" charset="0"/>
              </a:rPr>
              <a:t> and </a:t>
            </a:r>
            <a:r>
              <a:rPr lang="es-ES" dirty="0" err="1">
                <a:solidFill>
                  <a:schemeClr val="bg1"/>
                </a:solidFill>
                <a:latin typeface="Times" pitchFamily="2" charset="0"/>
              </a:rPr>
              <a:t>force</a:t>
            </a:r>
            <a:r>
              <a:rPr lang="es-ES" dirty="0">
                <a:solidFill>
                  <a:schemeClr val="bg1"/>
                </a:solidFill>
                <a:latin typeface="Times" pitchFamily="2" charset="0"/>
              </a:rPr>
              <a:t> </a:t>
            </a:r>
            <a:r>
              <a:rPr lang="es-ES" dirty="0" err="1">
                <a:solidFill>
                  <a:schemeClr val="bg1"/>
                </a:solidFill>
                <a:latin typeface="Times" pitchFamily="2" charset="0"/>
              </a:rPr>
              <a:t>them</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play</a:t>
            </a:r>
            <a:r>
              <a:rPr lang="es-ES" dirty="0">
                <a:solidFill>
                  <a:schemeClr val="bg1"/>
                </a:solidFill>
                <a:latin typeface="Times" pitchFamily="2" charset="0"/>
              </a:rPr>
              <a:t> roles in </a:t>
            </a:r>
            <a:r>
              <a:rPr lang="es-ES" dirty="0" err="1">
                <a:solidFill>
                  <a:schemeClr val="bg1"/>
                </a:solidFill>
                <a:latin typeface="Times" pitchFamily="2" charset="0"/>
              </a:rPr>
              <a:t>its</a:t>
            </a:r>
            <a:r>
              <a:rPr lang="es-ES" dirty="0">
                <a:solidFill>
                  <a:schemeClr val="bg1"/>
                </a:solidFill>
                <a:latin typeface="Times" pitchFamily="2" charset="0"/>
              </a:rPr>
              <a:t> </a:t>
            </a:r>
            <a:r>
              <a:rPr lang="es-ES" dirty="0" err="1">
                <a:solidFill>
                  <a:schemeClr val="bg1"/>
                </a:solidFill>
                <a:latin typeface="Times" pitchFamily="2" charset="0"/>
              </a:rPr>
              <a:t>story</a:t>
            </a:r>
            <a:r>
              <a:rPr lang="es-ES" dirty="0">
                <a:solidFill>
                  <a:schemeClr val="bg1"/>
                </a:solidFill>
                <a:latin typeface="Times" pitchFamily="2" charset="0"/>
              </a:rPr>
              <a:t>. </a:t>
            </a:r>
            <a:r>
              <a:rPr lang="es-ES" dirty="0" err="1">
                <a:solidFill>
                  <a:schemeClr val="bg1"/>
                </a:solidFill>
                <a:latin typeface="Times" pitchFamily="2" charset="0"/>
              </a:rPr>
              <a:t>By</a:t>
            </a:r>
            <a:r>
              <a:rPr lang="es-ES" dirty="0">
                <a:solidFill>
                  <a:schemeClr val="bg1"/>
                </a:solidFill>
                <a:latin typeface="Times" pitchFamily="2" charset="0"/>
              </a:rPr>
              <a:t> </a:t>
            </a:r>
            <a:r>
              <a:rPr lang="es-ES" dirty="0" err="1">
                <a:solidFill>
                  <a:schemeClr val="bg1"/>
                </a:solidFill>
                <a:latin typeface="Times" pitchFamily="2" charset="0"/>
              </a:rPr>
              <a:t>contrast</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sociological</a:t>
            </a:r>
            <a:r>
              <a:rPr lang="es-ES" dirty="0">
                <a:solidFill>
                  <a:schemeClr val="bg1"/>
                </a:solidFill>
                <a:latin typeface="Times" pitchFamily="2" charset="0"/>
              </a:rPr>
              <a:t> </a:t>
            </a:r>
            <a:r>
              <a:rPr lang="es-ES" dirty="0" err="1">
                <a:solidFill>
                  <a:schemeClr val="bg1"/>
                </a:solidFill>
                <a:latin typeface="Times" pitchFamily="2" charset="0"/>
              </a:rPr>
              <a:t>version</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NRA renders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gun</a:t>
            </a:r>
            <a:r>
              <a:rPr lang="es-ES" dirty="0">
                <a:solidFill>
                  <a:schemeClr val="bg1"/>
                </a:solidFill>
                <a:latin typeface="Times" pitchFamily="2" charset="0"/>
              </a:rPr>
              <a:t> a neutral </a:t>
            </a:r>
            <a:r>
              <a:rPr lang="es-ES" dirty="0" err="1">
                <a:solidFill>
                  <a:schemeClr val="bg1"/>
                </a:solidFill>
                <a:latin typeface="Times" pitchFamily="2" charset="0"/>
              </a:rPr>
              <a:t>carrier</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will</a:t>
            </a:r>
            <a:r>
              <a:rPr lang="es-ES" dirty="0">
                <a:solidFill>
                  <a:schemeClr val="bg1"/>
                </a:solidFill>
                <a:latin typeface="Times" pitchFamily="2" charset="0"/>
              </a:rPr>
              <a:t> </a:t>
            </a:r>
            <a:r>
              <a:rPr lang="es-ES" dirty="0" err="1">
                <a:solidFill>
                  <a:schemeClr val="bg1"/>
                </a:solidFill>
                <a:latin typeface="Times" pitchFamily="2" charset="0"/>
              </a:rPr>
              <a:t>that</a:t>
            </a:r>
            <a:r>
              <a:rPr lang="es-ES" dirty="0">
                <a:solidFill>
                  <a:schemeClr val="bg1"/>
                </a:solidFill>
                <a:latin typeface="Times" pitchFamily="2" charset="0"/>
              </a:rPr>
              <a:t> </a:t>
            </a:r>
            <a:r>
              <a:rPr lang="es-ES" dirty="0" err="1">
                <a:solidFill>
                  <a:schemeClr val="bg1"/>
                </a:solidFill>
                <a:latin typeface="Times" pitchFamily="2" charset="0"/>
              </a:rPr>
              <a:t>adds</a:t>
            </a:r>
            <a:r>
              <a:rPr lang="es-ES" dirty="0">
                <a:solidFill>
                  <a:schemeClr val="bg1"/>
                </a:solidFill>
                <a:latin typeface="Times" pitchFamily="2" charset="0"/>
              </a:rPr>
              <a:t> </a:t>
            </a:r>
            <a:r>
              <a:rPr lang="es-ES" dirty="0" err="1">
                <a:solidFill>
                  <a:schemeClr val="bg1"/>
                </a:solidFill>
                <a:latin typeface="Times" pitchFamily="2" charset="0"/>
              </a:rPr>
              <a:t>nothing</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action</a:t>
            </a:r>
            <a:r>
              <a:rPr lang="es-ES" dirty="0">
                <a:solidFill>
                  <a:schemeClr val="bg1"/>
                </a:solidFill>
                <a:latin typeface="Times" pitchFamily="2" charset="0"/>
              </a:rPr>
              <a:t>, </a:t>
            </a:r>
            <a:r>
              <a:rPr lang="es-ES" dirty="0" err="1">
                <a:solidFill>
                  <a:schemeClr val="bg1"/>
                </a:solidFill>
                <a:latin typeface="Times" pitchFamily="2" charset="0"/>
              </a:rPr>
              <a:t>playing</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role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an</a:t>
            </a:r>
            <a:r>
              <a:rPr lang="es-ES" dirty="0">
                <a:solidFill>
                  <a:schemeClr val="bg1"/>
                </a:solidFill>
                <a:latin typeface="Times" pitchFamily="2" charset="0"/>
              </a:rPr>
              <a:t> </a:t>
            </a:r>
            <a:r>
              <a:rPr lang="es-ES" dirty="0" err="1">
                <a:solidFill>
                  <a:schemeClr val="bg1"/>
                </a:solidFill>
                <a:latin typeface="Times" pitchFamily="2" charset="0"/>
              </a:rPr>
              <a:t>electrical</a:t>
            </a:r>
            <a:r>
              <a:rPr lang="es-ES" dirty="0">
                <a:solidFill>
                  <a:schemeClr val="bg1"/>
                </a:solidFill>
                <a:latin typeface="Times" pitchFamily="2" charset="0"/>
              </a:rPr>
              <a:t> conductor, </a:t>
            </a:r>
            <a:r>
              <a:rPr lang="es-ES" dirty="0" err="1">
                <a:solidFill>
                  <a:schemeClr val="bg1"/>
                </a:solidFill>
                <a:latin typeface="Times" pitchFamily="2" charset="0"/>
              </a:rPr>
              <a:t>good</a:t>
            </a:r>
            <a:r>
              <a:rPr lang="es-ES" dirty="0">
                <a:solidFill>
                  <a:schemeClr val="bg1"/>
                </a:solidFill>
                <a:latin typeface="Times" pitchFamily="2" charset="0"/>
              </a:rPr>
              <a:t> and </a:t>
            </a:r>
            <a:r>
              <a:rPr lang="es-ES" dirty="0" err="1">
                <a:solidFill>
                  <a:schemeClr val="bg1"/>
                </a:solidFill>
                <a:latin typeface="Times" pitchFamily="2" charset="0"/>
              </a:rPr>
              <a:t>evil</a:t>
            </a:r>
            <a:r>
              <a:rPr lang="es-ES" dirty="0">
                <a:solidFill>
                  <a:schemeClr val="bg1"/>
                </a:solidFill>
                <a:latin typeface="Times" pitchFamily="2" charset="0"/>
              </a:rPr>
              <a:t> </a:t>
            </a:r>
            <a:r>
              <a:rPr lang="es-ES" dirty="0" err="1">
                <a:solidFill>
                  <a:schemeClr val="bg1"/>
                </a:solidFill>
                <a:latin typeface="Times" pitchFamily="2" charset="0"/>
              </a:rPr>
              <a:t>flowing</a:t>
            </a:r>
            <a:r>
              <a:rPr lang="es-ES" dirty="0">
                <a:solidFill>
                  <a:schemeClr val="bg1"/>
                </a:solidFill>
                <a:latin typeface="Times" pitchFamily="2" charset="0"/>
              </a:rPr>
              <a:t> </a:t>
            </a:r>
            <a:r>
              <a:rPr lang="es-ES" dirty="0" err="1">
                <a:solidFill>
                  <a:schemeClr val="bg1"/>
                </a:solidFill>
                <a:latin typeface="Times" pitchFamily="2" charset="0"/>
              </a:rPr>
              <a:t>through</a:t>
            </a:r>
            <a:r>
              <a:rPr lang="es-ES" dirty="0">
                <a:solidFill>
                  <a:schemeClr val="bg1"/>
                </a:solidFill>
                <a:latin typeface="Times" pitchFamily="2" charset="0"/>
              </a:rPr>
              <a:t> </a:t>
            </a:r>
            <a:r>
              <a:rPr lang="es-ES" dirty="0" err="1">
                <a:solidFill>
                  <a:schemeClr val="bg1"/>
                </a:solidFill>
                <a:latin typeface="Times" pitchFamily="2" charset="0"/>
              </a:rPr>
              <a:t>it</a:t>
            </a:r>
            <a:r>
              <a:rPr lang="es-ES" dirty="0">
                <a:solidFill>
                  <a:schemeClr val="bg1"/>
                </a:solidFill>
                <a:latin typeface="Times" pitchFamily="2" charset="0"/>
              </a:rPr>
              <a:t> </a:t>
            </a:r>
            <a:r>
              <a:rPr lang="es-ES" dirty="0" err="1">
                <a:solidFill>
                  <a:schemeClr val="bg1"/>
                </a:solidFill>
                <a:latin typeface="Times" pitchFamily="2" charset="0"/>
              </a:rPr>
              <a:t>effortlessly</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two</a:t>
            </a:r>
            <a:r>
              <a:rPr lang="es-ES" dirty="0">
                <a:solidFill>
                  <a:schemeClr val="bg1"/>
                </a:solidFill>
                <a:latin typeface="Times" pitchFamily="2" charset="0"/>
              </a:rPr>
              <a:t> positions are </a:t>
            </a:r>
            <a:r>
              <a:rPr lang="es-ES" dirty="0" err="1">
                <a:solidFill>
                  <a:schemeClr val="bg1"/>
                </a:solidFill>
                <a:latin typeface="Times" pitchFamily="2" charset="0"/>
              </a:rPr>
              <a:t>absurdly</a:t>
            </a:r>
            <a:r>
              <a:rPr lang="es-ES" dirty="0">
                <a:solidFill>
                  <a:schemeClr val="bg1"/>
                </a:solidFill>
                <a:latin typeface="Times" pitchFamily="2" charset="0"/>
              </a:rPr>
              <a:t> </a:t>
            </a:r>
            <a:r>
              <a:rPr lang="es-ES" dirty="0" err="1">
                <a:solidFill>
                  <a:schemeClr val="bg1"/>
                </a:solidFill>
                <a:latin typeface="Times" pitchFamily="2" charset="0"/>
              </a:rPr>
              <a:t>contradictory</a:t>
            </a:r>
            <a:r>
              <a:rPr lang="es-ES" dirty="0">
                <a:solidFill>
                  <a:schemeClr val="bg1"/>
                </a:solidFill>
                <a:latin typeface="Times" pitchFamily="2" charset="0"/>
              </a:rPr>
              <a:t>. No </a:t>
            </a:r>
            <a:r>
              <a:rPr lang="es-ES" dirty="0" err="1">
                <a:solidFill>
                  <a:schemeClr val="bg1"/>
                </a:solidFill>
                <a:latin typeface="Times" pitchFamily="2" charset="0"/>
              </a:rPr>
              <a:t>materialist</a:t>
            </a:r>
            <a:r>
              <a:rPr lang="es-ES" dirty="0">
                <a:solidFill>
                  <a:schemeClr val="bg1"/>
                </a:solidFill>
                <a:latin typeface="Times" pitchFamily="2" charset="0"/>
              </a:rPr>
              <a:t> </a:t>
            </a:r>
            <a:r>
              <a:rPr lang="es-ES" dirty="0" err="1">
                <a:solidFill>
                  <a:schemeClr val="bg1"/>
                </a:solidFill>
                <a:latin typeface="Times" pitchFamily="2" charset="0"/>
              </a:rPr>
              <a:t>claims</a:t>
            </a:r>
            <a:r>
              <a:rPr lang="es-ES" dirty="0">
                <a:solidFill>
                  <a:schemeClr val="bg1"/>
                </a:solidFill>
                <a:latin typeface="Times" pitchFamily="2" charset="0"/>
              </a:rPr>
              <a:t> </a:t>
            </a:r>
            <a:r>
              <a:rPr lang="es-ES" dirty="0" err="1">
                <a:solidFill>
                  <a:schemeClr val="bg1"/>
                </a:solidFill>
                <a:latin typeface="Times" pitchFamily="2" charset="0"/>
              </a:rPr>
              <a:t>that</a:t>
            </a:r>
            <a:r>
              <a:rPr lang="es-ES" dirty="0">
                <a:solidFill>
                  <a:schemeClr val="bg1"/>
                </a:solidFill>
                <a:latin typeface="Times" pitchFamily="2" charset="0"/>
              </a:rPr>
              <a:t> </a:t>
            </a:r>
            <a:r>
              <a:rPr lang="es-ES" dirty="0" err="1">
                <a:solidFill>
                  <a:schemeClr val="bg1"/>
                </a:solidFill>
                <a:latin typeface="Times" pitchFamily="2" charset="0"/>
              </a:rPr>
              <a:t>guns</a:t>
            </a:r>
            <a:r>
              <a:rPr lang="es-ES" dirty="0">
                <a:solidFill>
                  <a:schemeClr val="bg1"/>
                </a:solidFill>
                <a:latin typeface="Times" pitchFamily="2" charset="0"/>
              </a:rPr>
              <a:t> </a:t>
            </a:r>
            <a:r>
              <a:rPr lang="es-ES" dirty="0" err="1">
                <a:solidFill>
                  <a:schemeClr val="bg1"/>
                </a:solidFill>
                <a:latin typeface="Times" pitchFamily="2" charset="0"/>
              </a:rPr>
              <a:t>kill</a:t>
            </a:r>
            <a:r>
              <a:rPr lang="es-ES" dirty="0">
                <a:solidFill>
                  <a:schemeClr val="bg1"/>
                </a:solidFill>
                <a:latin typeface="Times" pitchFamily="2" charset="0"/>
              </a:rPr>
              <a:t> </a:t>
            </a:r>
            <a:r>
              <a:rPr lang="es-ES" dirty="0" err="1">
                <a:solidFill>
                  <a:schemeClr val="bg1"/>
                </a:solidFill>
                <a:latin typeface="Times" pitchFamily="2" charset="0"/>
              </a:rPr>
              <a:t>by</a:t>
            </a:r>
            <a:r>
              <a:rPr lang="es-ES" dirty="0">
                <a:solidFill>
                  <a:schemeClr val="bg1"/>
                </a:solidFill>
                <a:latin typeface="Times" pitchFamily="2" charset="0"/>
              </a:rPr>
              <a:t> </a:t>
            </a:r>
            <a:r>
              <a:rPr lang="es-ES" dirty="0" err="1">
                <a:solidFill>
                  <a:schemeClr val="bg1"/>
                </a:solidFill>
                <a:latin typeface="Times" pitchFamily="2" charset="0"/>
              </a:rPr>
              <a:t>themselves</a:t>
            </a:r>
            <a:r>
              <a:rPr lang="es-ES" dirty="0">
                <a:solidFill>
                  <a:schemeClr val="bg1"/>
                </a:solidFill>
                <a:latin typeface="Times" pitchFamily="2" charset="0"/>
              </a:rPr>
              <a:t>. </a:t>
            </a:r>
            <a:r>
              <a:rPr lang="es-ES" dirty="0" err="1">
                <a:solidFill>
                  <a:schemeClr val="bg1"/>
                </a:solidFill>
                <a:latin typeface="Times" pitchFamily="2" charset="0"/>
              </a:rPr>
              <a:t>What</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materialist</a:t>
            </a:r>
            <a:r>
              <a:rPr lang="es-ES" dirty="0">
                <a:solidFill>
                  <a:schemeClr val="bg1"/>
                </a:solidFill>
                <a:latin typeface="Times" pitchFamily="2" charset="0"/>
              </a:rPr>
              <a:t> </a:t>
            </a:r>
            <a:r>
              <a:rPr lang="es-ES" dirty="0" err="1">
                <a:solidFill>
                  <a:schemeClr val="bg1"/>
                </a:solidFill>
                <a:latin typeface="Times" pitchFamily="2" charset="0"/>
              </a:rPr>
              <a:t>claims</a:t>
            </a:r>
            <a:r>
              <a:rPr lang="es-ES" dirty="0">
                <a:solidFill>
                  <a:schemeClr val="bg1"/>
                </a:solidFill>
                <a:latin typeface="Times" pitchFamily="2" charset="0"/>
              </a:rPr>
              <a:t> </a:t>
            </a:r>
            <a:r>
              <a:rPr lang="es-ES" dirty="0" err="1">
                <a:solidFill>
                  <a:schemeClr val="bg1"/>
                </a:solidFill>
                <a:latin typeface="Times" pitchFamily="2" charset="0"/>
              </a:rPr>
              <a:t>is</a:t>
            </a:r>
            <a:r>
              <a:rPr lang="es-ES" dirty="0">
                <a:solidFill>
                  <a:schemeClr val="bg1"/>
                </a:solidFill>
                <a:latin typeface="Times" pitchFamily="2" charset="0"/>
              </a:rPr>
              <a:t> </a:t>
            </a:r>
            <a:r>
              <a:rPr lang="es-ES" dirty="0" err="1">
                <a:solidFill>
                  <a:schemeClr val="bg1"/>
                </a:solidFill>
                <a:latin typeface="Times" pitchFamily="2" charset="0"/>
              </a:rPr>
              <a:t>that</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good</a:t>
            </a:r>
            <a:r>
              <a:rPr lang="es-ES" dirty="0">
                <a:solidFill>
                  <a:schemeClr val="bg1"/>
                </a:solidFill>
                <a:latin typeface="Times" pitchFamily="2" charset="0"/>
              </a:rPr>
              <a:t> </a:t>
            </a:r>
            <a:r>
              <a:rPr lang="es-ES" dirty="0" err="1">
                <a:solidFill>
                  <a:schemeClr val="bg1"/>
                </a:solidFill>
                <a:latin typeface="Times" pitchFamily="2" charset="0"/>
              </a:rPr>
              <a:t>citizen</a:t>
            </a:r>
            <a:r>
              <a:rPr lang="es-ES" dirty="0">
                <a:solidFill>
                  <a:schemeClr val="bg1"/>
                </a:solidFill>
                <a:latin typeface="Times" pitchFamily="2" charset="0"/>
              </a:rPr>
              <a:t> </a:t>
            </a:r>
            <a:r>
              <a:rPr lang="es-ES" dirty="0" err="1">
                <a:solidFill>
                  <a:schemeClr val="bg1"/>
                </a:solidFill>
                <a:latin typeface="Times" pitchFamily="2" charset="0"/>
              </a:rPr>
              <a:t>is</a:t>
            </a:r>
            <a:r>
              <a:rPr lang="es-ES" dirty="0">
                <a:solidFill>
                  <a:schemeClr val="bg1"/>
                </a:solidFill>
                <a:latin typeface="Times" pitchFamily="2" charset="0"/>
              </a:rPr>
              <a:t> </a:t>
            </a:r>
            <a:r>
              <a:rPr lang="es-ES" dirty="0" err="1">
                <a:solidFill>
                  <a:schemeClr val="bg1"/>
                </a:solidFill>
                <a:latin typeface="Times" pitchFamily="2" charset="0"/>
              </a:rPr>
              <a:t>transformed</a:t>
            </a:r>
            <a:r>
              <a:rPr lang="es-ES" dirty="0">
                <a:solidFill>
                  <a:schemeClr val="bg1"/>
                </a:solidFill>
                <a:latin typeface="Times" pitchFamily="2" charset="0"/>
              </a:rPr>
              <a:t> </a:t>
            </a:r>
            <a:r>
              <a:rPr lang="es-ES" dirty="0" err="1">
                <a:solidFill>
                  <a:schemeClr val="bg1"/>
                </a:solidFill>
                <a:latin typeface="Times" pitchFamily="2" charset="0"/>
              </a:rPr>
              <a:t>by</a:t>
            </a:r>
            <a:r>
              <a:rPr lang="es-ES" dirty="0">
                <a:solidFill>
                  <a:schemeClr val="bg1"/>
                </a:solidFill>
                <a:latin typeface="Times" pitchFamily="2" charset="0"/>
              </a:rPr>
              <a:t> </a:t>
            </a:r>
            <a:r>
              <a:rPr lang="es-ES" dirty="0" err="1">
                <a:solidFill>
                  <a:schemeClr val="bg1"/>
                </a:solidFill>
                <a:latin typeface="Times" pitchFamily="2" charset="0"/>
              </a:rPr>
              <a:t>carrying</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gun</a:t>
            </a:r>
            <a:r>
              <a:rPr lang="es-ES" dirty="0">
                <a:solidFill>
                  <a:schemeClr val="bg1"/>
                </a:solidFill>
                <a:latin typeface="Times" pitchFamily="2" charset="0"/>
              </a:rPr>
              <a:t>. A </a:t>
            </a:r>
            <a:r>
              <a:rPr lang="es-ES" dirty="0" err="1">
                <a:solidFill>
                  <a:schemeClr val="bg1"/>
                </a:solidFill>
                <a:latin typeface="Times" pitchFamily="2" charset="0"/>
              </a:rPr>
              <a:t>good</a:t>
            </a:r>
            <a:r>
              <a:rPr lang="es-ES" dirty="0">
                <a:solidFill>
                  <a:schemeClr val="bg1"/>
                </a:solidFill>
                <a:latin typeface="Times" pitchFamily="2" charset="0"/>
              </a:rPr>
              <a:t> </a:t>
            </a:r>
            <a:r>
              <a:rPr lang="es-ES" dirty="0" err="1">
                <a:solidFill>
                  <a:schemeClr val="bg1"/>
                </a:solidFill>
                <a:latin typeface="Times" pitchFamily="2" charset="0"/>
              </a:rPr>
              <a:t>citizen</a:t>
            </a:r>
            <a:r>
              <a:rPr lang="es-ES" dirty="0">
                <a:solidFill>
                  <a:schemeClr val="bg1"/>
                </a:solidFill>
                <a:latin typeface="Times" pitchFamily="2" charset="0"/>
              </a:rPr>
              <a:t> </a:t>
            </a:r>
            <a:r>
              <a:rPr lang="es-ES" dirty="0" err="1">
                <a:solidFill>
                  <a:schemeClr val="bg1"/>
                </a:solidFill>
                <a:latin typeface="Times" pitchFamily="2" charset="0"/>
              </a:rPr>
              <a:t>who</a:t>
            </a:r>
            <a:r>
              <a:rPr lang="es-ES" dirty="0">
                <a:solidFill>
                  <a:schemeClr val="bg1"/>
                </a:solidFill>
                <a:latin typeface="Times" pitchFamily="2" charset="0"/>
              </a:rPr>
              <a:t>, </a:t>
            </a:r>
            <a:r>
              <a:rPr lang="es-ES" dirty="0" err="1">
                <a:solidFill>
                  <a:schemeClr val="bg1"/>
                </a:solidFill>
                <a:latin typeface="Times" pitchFamily="2" charset="0"/>
              </a:rPr>
              <a:t>without</a:t>
            </a:r>
            <a:r>
              <a:rPr lang="es-ES" dirty="0">
                <a:solidFill>
                  <a:schemeClr val="bg1"/>
                </a:solidFill>
                <a:latin typeface="Times" pitchFamily="2" charset="0"/>
              </a:rPr>
              <a:t> a </a:t>
            </a:r>
            <a:r>
              <a:rPr lang="es-ES" dirty="0" err="1">
                <a:solidFill>
                  <a:schemeClr val="bg1"/>
                </a:solidFill>
                <a:latin typeface="Times" pitchFamily="2" charset="0"/>
              </a:rPr>
              <a:t>gun</a:t>
            </a:r>
            <a:r>
              <a:rPr lang="es-ES" dirty="0">
                <a:solidFill>
                  <a:schemeClr val="bg1"/>
                </a:solidFill>
                <a:latin typeface="Times" pitchFamily="2" charset="0"/>
              </a:rPr>
              <a:t> </a:t>
            </a:r>
            <a:r>
              <a:rPr lang="es-ES" dirty="0" err="1">
                <a:solidFill>
                  <a:schemeClr val="bg1"/>
                </a:solidFill>
                <a:latin typeface="Times" pitchFamily="2" charset="0"/>
              </a:rPr>
              <a:t>might</a:t>
            </a:r>
            <a:r>
              <a:rPr lang="es-ES" dirty="0">
                <a:solidFill>
                  <a:schemeClr val="bg1"/>
                </a:solidFill>
                <a:latin typeface="Times" pitchFamily="2" charset="0"/>
              </a:rPr>
              <a:t> </a:t>
            </a:r>
            <a:r>
              <a:rPr lang="es-ES" dirty="0" err="1">
                <a:solidFill>
                  <a:schemeClr val="bg1"/>
                </a:solidFill>
                <a:latin typeface="Times" pitchFamily="2" charset="0"/>
              </a:rPr>
              <a:t>simply</a:t>
            </a:r>
            <a:r>
              <a:rPr lang="es-ES" dirty="0">
                <a:solidFill>
                  <a:schemeClr val="bg1"/>
                </a:solidFill>
                <a:latin typeface="Times" pitchFamily="2" charset="0"/>
              </a:rPr>
              <a:t> be </a:t>
            </a:r>
            <a:r>
              <a:rPr lang="es-ES" dirty="0" err="1">
                <a:solidFill>
                  <a:schemeClr val="bg1"/>
                </a:solidFill>
                <a:latin typeface="Times" pitchFamily="2" charset="0"/>
              </a:rPr>
              <a:t>angry</a:t>
            </a:r>
            <a:r>
              <a:rPr lang="es-ES" dirty="0">
                <a:solidFill>
                  <a:schemeClr val="bg1"/>
                </a:solidFill>
                <a:latin typeface="Times" pitchFamily="2" charset="0"/>
              </a:rPr>
              <a:t> </a:t>
            </a:r>
            <a:r>
              <a:rPr lang="es-ES" dirty="0" err="1">
                <a:solidFill>
                  <a:schemeClr val="bg1"/>
                </a:solidFill>
                <a:latin typeface="Times" pitchFamily="2" charset="0"/>
              </a:rPr>
              <a:t>may</a:t>
            </a:r>
            <a:r>
              <a:rPr lang="es-ES" dirty="0">
                <a:solidFill>
                  <a:schemeClr val="bg1"/>
                </a:solidFill>
                <a:latin typeface="Times" pitchFamily="2" charset="0"/>
              </a:rPr>
              <a:t> </a:t>
            </a:r>
            <a:r>
              <a:rPr lang="es-ES" dirty="0" err="1">
                <a:solidFill>
                  <a:schemeClr val="bg1"/>
                </a:solidFill>
                <a:latin typeface="Times" pitchFamily="2" charset="0"/>
              </a:rPr>
              <a:t>become</a:t>
            </a:r>
            <a:r>
              <a:rPr lang="es-ES" dirty="0">
                <a:solidFill>
                  <a:schemeClr val="bg1"/>
                </a:solidFill>
                <a:latin typeface="Times" pitchFamily="2" charset="0"/>
              </a:rPr>
              <a:t> a criminal </a:t>
            </a:r>
            <a:r>
              <a:rPr lang="es-ES" dirty="0" err="1">
                <a:solidFill>
                  <a:schemeClr val="bg1"/>
                </a:solidFill>
                <a:latin typeface="Times" pitchFamily="2" charset="0"/>
              </a:rPr>
              <a:t>if</a:t>
            </a:r>
            <a:r>
              <a:rPr lang="es-ES" dirty="0">
                <a:solidFill>
                  <a:schemeClr val="bg1"/>
                </a:solidFill>
                <a:latin typeface="Times" pitchFamily="2" charset="0"/>
              </a:rPr>
              <a:t> he </a:t>
            </a:r>
            <a:r>
              <a:rPr lang="es-ES" dirty="0" err="1">
                <a:solidFill>
                  <a:schemeClr val="bg1"/>
                </a:solidFill>
                <a:latin typeface="Times" pitchFamily="2" charset="0"/>
              </a:rPr>
              <a:t>is</a:t>
            </a:r>
            <a:r>
              <a:rPr lang="es-ES" dirty="0">
                <a:solidFill>
                  <a:schemeClr val="bg1"/>
                </a:solidFill>
                <a:latin typeface="Times" pitchFamily="2" charset="0"/>
              </a:rPr>
              <a:t> holding a </a:t>
            </a:r>
            <a:r>
              <a:rPr lang="es-ES" dirty="0" err="1">
                <a:solidFill>
                  <a:schemeClr val="bg1"/>
                </a:solidFill>
                <a:latin typeface="Times" pitchFamily="2" charset="0"/>
              </a:rPr>
              <a:t>gun</a:t>
            </a:r>
            <a:r>
              <a:rPr lang="es-ES" dirty="0">
                <a:solidFill>
                  <a:schemeClr val="bg1"/>
                </a:solidFill>
                <a:latin typeface="Times" pitchFamily="2" charset="0"/>
              </a:rPr>
              <a:t> -as </a:t>
            </a:r>
            <a:r>
              <a:rPr lang="es-ES" dirty="0" err="1">
                <a:solidFill>
                  <a:schemeClr val="bg1"/>
                </a:solidFill>
                <a:latin typeface="Times" pitchFamily="2" charset="0"/>
              </a:rPr>
              <a:t>if</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gun</a:t>
            </a:r>
            <a:r>
              <a:rPr lang="es-ES" dirty="0">
                <a:solidFill>
                  <a:schemeClr val="bg1"/>
                </a:solidFill>
                <a:latin typeface="Times" pitchFamily="2" charset="0"/>
              </a:rPr>
              <a:t> </a:t>
            </a:r>
            <a:r>
              <a:rPr lang="es-ES" dirty="0" err="1">
                <a:solidFill>
                  <a:schemeClr val="bg1"/>
                </a:solidFill>
                <a:latin typeface="Times" pitchFamily="2" charset="0"/>
              </a:rPr>
              <a:t>had</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power</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change</a:t>
            </a:r>
            <a:r>
              <a:rPr lang="es-ES" dirty="0">
                <a:solidFill>
                  <a:schemeClr val="bg1"/>
                </a:solidFill>
                <a:latin typeface="Times" pitchFamily="2" charset="0"/>
              </a:rPr>
              <a:t> Dr. Jekyll </a:t>
            </a:r>
            <a:r>
              <a:rPr lang="es-ES" dirty="0" err="1">
                <a:solidFill>
                  <a:schemeClr val="bg1"/>
                </a:solidFill>
                <a:latin typeface="Times" pitchFamily="2" charset="0"/>
              </a:rPr>
              <a:t>into</a:t>
            </a:r>
            <a:r>
              <a:rPr lang="es-ES" dirty="0">
                <a:solidFill>
                  <a:schemeClr val="bg1"/>
                </a:solidFill>
                <a:latin typeface="Times" pitchFamily="2" charset="0"/>
              </a:rPr>
              <a:t> Mr. Hyde. </a:t>
            </a:r>
            <a:r>
              <a:rPr lang="es-ES" dirty="0" err="1">
                <a:solidFill>
                  <a:schemeClr val="bg1"/>
                </a:solidFill>
                <a:latin typeface="Times" pitchFamily="2" charset="0"/>
              </a:rPr>
              <a:t>Materialists</a:t>
            </a:r>
            <a:r>
              <a:rPr lang="es-ES" dirty="0">
                <a:solidFill>
                  <a:schemeClr val="bg1"/>
                </a:solidFill>
                <a:latin typeface="Times" pitchFamily="2" charset="0"/>
              </a:rPr>
              <a:t> </a:t>
            </a:r>
            <a:r>
              <a:rPr lang="es-ES" dirty="0" err="1">
                <a:solidFill>
                  <a:schemeClr val="bg1"/>
                </a:solidFill>
                <a:latin typeface="Times" pitchFamily="2" charset="0"/>
              </a:rPr>
              <a:t>thus</a:t>
            </a:r>
            <a:r>
              <a:rPr lang="es-ES" dirty="0">
                <a:solidFill>
                  <a:schemeClr val="bg1"/>
                </a:solidFill>
                <a:latin typeface="Times" pitchFamily="2" charset="0"/>
              </a:rPr>
              <a:t> </a:t>
            </a:r>
            <a:r>
              <a:rPr lang="es-ES" dirty="0" err="1">
                <a:solidFill>
                  <a:schemeClr val="bg1"/>
                </a:solidFill>
                <a:latin typeface="Times" pitchFamily="2" charset="0"/>
              </a:rPr>
              <a:t>make</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intriguing</a:t>
            </a:r>
            <a:r>
              <a:rPr lang="es-ES" dirty="0">
                <a:solidFill>
                  <a:schemeClr val="bg1"/>
                </a:solidFill>
                <a:latin typeface="Times" pitchFamily="2" charset="0"/>
              </a:rPr>
              <a:t> </a:t>
            </a:r>
            <a:r>
              <a:rPr lang="es-ES" dirty="0" err="1">
                <a:solidFill>
                  <a:schemeClr val="bg1"/>
                </a:solidFill>
                <a:latin typeface="Times" pitchFamily="2" charset="0"/>
              </a:rPr>
              <a:t>suggestion</a:t>
            </a:r>
            <a:r>
              <a:rPr lang="es-ES" dirty="0">
                <a:solidFill>
                  <a:schemeClr val="bg1"/>
                </a:solidFill>
                <a:latin typeface="Times" pitchFamily="2" charset="0"/>
              </a:rPr>
              <a:t> </a:t>
            </a:r>
            <a:r>
              <a:rPr lang="es-ES" dirty="0" err="1">
                <a:solidFill>
                  <a:schemeClr val="bg1"/>
                </a:solidFill>
                <a:latin typeface="Times" pitchFamily="2" charset="0"/>
              </a:rPr>
              <a:t>that</a:t>
            </a:r>
            <a:r>
              <a:rPr lang="es-ES" dirty="0">
                <a:solidFill>
                  <a:schemeClr val="bg1"/>
                </a:solidFill>
                <a:latin typeface="Times" pitchFamily="2" charset="0"/>
              </a:rPr>
              <a:t> </a:t>
            </a:r>
            <a:r>
              <a:rPr lang="es-ES" dirty="0" err="1">
                <a:solidFill>
                  <a:schemeClr val="bg1"/>
                </a:solidFill>
                <a:latin typeface="Times" pitchFamily="2" charset="0"/>
              </a:rPr>
              <a:t>our</a:t>
            </a:r>
            <a:r>
              <a:rPr lang="es-ES" dirty="0">
                <a:solidFill>
                  <a:schemeClr val="bg1"/>
                </a:solidFill>
                <a:latin typeface="Times" pitchFamily="2" charset="0"/>
              </a:rPr>
              <a:t> </a:t>
            </a:r>
            <a:r>
              <a:rPr lang="es-ES" dirty="0" err="1">
                <a:solidFill>
                  <a:schemeClr val="bg1"/>
                </a:solidFill>
                <a:latin typeface="Times" pitchFamily="2" charset="0"/>
              </a:rPr>
              <a:t>quality</a:t>
            </a:r>
            <a:r>
              <a:rPr lang="es-ES" dirty="0">
                <a:solidFill>
                  <a:schemeClr val="bg1"/>
                </a:solidFill>
                <a:latin typeface="Times" pitchFamily="2" charset="0"/>
              </a:rPr>
              <a:t> as </a:t>
            </a:r>
            <a:r>
              <a:rPr lang="es-ES" dirty="0" err="1">
                <a:solidFill>
                  <a:schemeClr val="bg1"/>
                </a:solidFill>
                <a:latin typeface="Times" pitchFamily="2" charset="0"/>
              </a:rPr>
              <a:t>subjects</a:t>
            </a:r>
            <a:r>
              <a:rPr lang="es-ES" dirty="0">
                <a:solidFill>
                  <a:schemeClr val="bg1"/>
                </a:solidFill>
                <a:latin typeface="Times" pitchFamily="2" charset="0"/>
              </a:rPr>
              <a:t>, </a:t>
            </a:r>
            <a:r>
              <a:rPr lang="es-ES" dirty="0" err="1">
                <a:solidFill>
                  <a:schemeClr val="bg1"/>
                </a:solidFill>
                <a:latin typeface="Times" pitchFamily="2" charset="0"/>
              </a:rPr>
              <a:t>our</a:t>
            </a:r>
            <a:r>
              <a:rPr lang="es-ES" dirty="0">
                <a:solidFill>
                  <a:schemeClr val="bg1"/>
                </a:solidFill>
                <a:latin typeface="Times" pitchFamily="2" charset="0"/>
              </a:rPr>
              <a:t> </a:t>
            </a:r>
            <a:r>
              <a:rPr lang="es-ES" dirty="0" err="1">
                <a:solidFill>
                  <a:schemeClr val="bg1"/>
                </a:solidFill>
                <a:latin typeface="Times" pitchFamily="2" charset="0"/>
              </a:rPr>
              <a:t>competences</a:t>
            </a:r>
            <a:r>
              <a:rPr lang="es-ES" dirty="0">
                <a:solidFill>
                  <a:schemeClr val="bg1"/>
                </a:solidFill>
                <a:latin typeface="Times" pitchFamily="2" charset="0"/>
              </a:rPr>
              <a:t>, </a:t>
            </a:r>
            <a:r>
              <a:rPr lang="es-ES" dirty="0" err="1">
                <a:solidFill>
                  <a:schemeClr val="bg1"/>
                </a:solidFill>
                <a:latin typeface="Times" pitchFamily="2" charset="0"/>
              </a:rPr>
              <a:t>our</a:t>
            </a:r>
            <a:r>
              <a:rPr lang="es-ES" dirty="0">
                <a:solidFill>
                  <a:schemeClr val="bg1"/>
                </a:solidFill>
                <a:latin typeface="Times" pitchFamily="2" charset="0"/>
              </a:rPr>
              <a:t> </a:t>
            </a:r>
            <a:r>
              <a:rPr lang="es-ES" dirty="0" err="1">
                <a:solidFill>
                  <a:schemeClr val="bg1"/>
                </a:solidFill>
                <a:latin typeface="Times" pitchFamily="2" charset="0"/>
              </a:rPr>
              <a:t>personalities</a:t>
            </a:r>
            <a:r>
              <a:rPr lang="es-ES" dirty="0">
                <a:solidFill>
                  <a:schemeClr val="bg1"/>
                </a:solidFill>
                <a:latin typeface="Times" pitchFamily="2" charset="0"/>
              </a:rPr>
              <a:t>' </a:t>
            </a:r>
            <a:r>
              <a:rPr lang="es-ES" dirty="0" err="1">
                <a:solidFill>
                  <a:schemeClr val="bg1"/>
                </a:solidFill>
                <a:latin typeface="Times" pitchFamily="2" charset="0"/>
              </a:rPr>
              <a:t>depend</a:t>
            </a:r>
            <a:r>
              <a:rPr lang="es-ES" dirty="0">
                <a:solidFill>
                  <a:schemeClr val="bg1"/>
                </a:solidFill>
                <a:latin typeface="Times" pitchFamily="2" charset="0"/>
              </a:rPr>
              <a:t> </a:t>
            </a:r>
            <a:r>
              <a:rPr lang="es-ES" dirty="0" err="1">
                <a:solidFill>
                  <a:schemeClr val="bg1"/>
                </a:solidFill>
                <a:latin typeface="Times" pitchFamily="2" charset="0"/>
              </a:rPr>
              <a:t>on</a:t>
            </a:r>
            <a:r>
              <a:rPr lang="es-ES" dirty="0">
                <a:solidFill>
                  <a:schemeClr val="bg1"/>
                </a:solidFill>
                <a:latin typeface="Times" pitchFamily="2" charset="0"/>
              </a:rPr>
              <a:t> </a:t>
            </a:r>
            <a:r>
              <a:rPr lang="es-ES" dirty="0" err="1">
                <a:solidFill>
                  <a:schemeClr val="bg1"/>
                </a:solidFill>
                <a:latin typeface="Times" pitchFamily="2" charset="0"/>
              </a:rPr>
              <a:t>what</a:t>
            </a:r>
            <a:r>
              <a:rPr lang="es-ES" dirty="0">
                <a:solidFill>
                  <a:schemeClr val="bg1"/>
                </a:solidFill>
                <a:latin typeface="Times" pitchFamily="2" charset="0"/>
              </a:rPr>
              <a:t> </a:t>
            </a:r>
            <a:r>
              <a:rPr lang="es-ES" dirty="0" err="1">
                <a:solidFill>
                  <a:schemeClr val="bg1"/>
                </a:solidFill>
                <a:latin typeface="Times" pitchFamily="2" charset="0"/>
              </a:rPr>
              <a:t>we</a:t>
            </a:r>
            <a:r>
              <a:rPr lang="es-ES" dirty="0">
                <a:solidFill>
                  <a:schemeClr val="bg1"/>
                </a:solidFill>
                <a:latin typeface="Times" pitchFamily="2" charset="0"/>
              </a:rPr>
              <a:t> </a:t>
            </a:r>
            <a:r>
              <a:rPr lang="es-ES" dirty="0" err="1">
                <a:solidFill>
                  <a:schemeClr val="bg1"/>
                </a:solidFill>
                <a:latin typeface="Times" pitchFamily="2" charset="0"/>
              </a:rPr>
              <a:t>hold</a:t>
            </a:r>
            <a:r>
              <a:rPr lang="es-ES" dirty="0">
                <a:solidFill>
                  <a:schemeClr val="bg1"/>
                </a:solidFill>
                <a:latin typeface="Times" pitchFamily="2" charset="0"/>
              </a:rPr>
              <a:t> in </a:t>
            </a:r>
            <a:r>
              <a:rPr lang="es-ES" dirty="0" err="1">
                <a:solidFill>
                  <a:schemeClr val="bg1"/>
                </a:solidFill>
                <a:latin typeface="Times" pitchFamily="2" charset="0"/>
              </a:rPr>
              <a:t>our</a:t>
            </a:r>
            <a:r>
              <a:rPr lang="es-ES" dirty="0">
                <a:solidFill>
                  <a:schemeClr val="bg1"/>
                </a:solidFill>
                <a:latin typeface="Times" pitchFamily="2" charset="0"/>
              </a:rPr>
              <a:t> </a:t>
            </a:r>
            <a:r>
              <a:rPr lang="es-ES" dirty="0" err="1">
                <a:solidFill>
                  <a:schemeClr val="bg1"/>
                </a:solidFill>
                <a:latin typeface="Times" pitchFamily="2" charset="0"/>
              </a:rPr>
              <a:t>hands</a:t>
            </a:r>
            <a:r>
              <a:rPr lang="es-ES" dirty="0">
                <a:solidFill>
                  <a:schemeClr val="bg1"/>
                </a:solidFill>
                <a:latin typeface="Times" pitchFamily="2" charset="0"/>
              </a:rPr>
              <a:t>. </a:t>
            </a:r>
            <a:r>
              <a:rPr lang="es-ES" dirty="0" err="1">
                <a:solidFill>
                  <a:schemeClr val="bg1"/>
                </a:solidFill>
                <a:latin typeface="Times" pitchFamily="2" charset="0"/>
              </a:rPr>
              <a:t>Reversing</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dogma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moralism</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materialists</a:t>
            </a:r>
            <a:r>
              <a:rPr lang="es-ES" dirty="0">
                <a:solidFill>
                  <a:schemeClr val="bg1"/>
                </a:solidFill>
                <a:latin typeface="Times" pitchFamily="2" charset="0"/>
              </a:rPr>
              <a:t> </a:t>
            </a:r>
            <a:r>
              <a:rPr lang="es-ES" dirty="0" err="1">
                <a:solidFill>
                  <a:schemeClr val="bg1"/>
                </a:solidFill>
                <a:latin typeface="Times" pitchFamily="2" charset="0"/>
              </a:rPr>
              <a:t>insist</a:t>
            </a:r>
            <a:r>
              <a:rPr lang="es-ES" dirty="0">
                <a:solidFill>
                  <a:schemeClr val="bg1"/>
                </a:solidFill>
                <a:latin typeface="Times" pitchFamily="2" charset="0"/>
              </a:rPr>
              <a:t> </a:t>
            </a:r>
            <a:r>
              <a:rPr lang="es-ES" dirty="0" err="1">
                <a:solidFill>
                  <a:schemeClr val="bg1"/>
                </a:solidFill>
                <a:latin typeface="Times" pitchFamily="2" charset="0"/>
              </a:rPr>
              <a:t>that</a:t>
            </a:r>
            <a:r>
              <a:rPr lang="es-ES" dirty="0">
                <a:solidFill>
                  <a:schemeClr val="bg1"/>
                </a:solidFill>
                <a:latin typeface="Times" pitchFamily="2" charset="0"/>
              </a:rPr>
              <a:t> </a:t>
            </a:r>
            <a:r>
              <a:rPr lang="es-ES" dirty="0" err="1">
                <a:solidFill>
                  <a:schemeClr val="bg1"/>
                </a:solidFill>
                <a:latin typeface="Times" pitchFamily="2" charset="0"/>
              </a:rPr>
              <a:t>we</a:t>
            </a:r>
            <a:r>
              <a:rPr lang="es-ES" dirty="0">
                <a:solidFill>
                  <a:schemeClr val="bg1"/>
                </a:solidFill>
                <a:latin typeface="Times" pitchFamily="2" charset="0"/>
              </a:rPr>
              <a:t> are </a:t>
            </a:r>
            <a:r>
              <a:rPr lang="es-ES" dirty="0" err="1">
                <a:solidFill>
                  <a:schemeClr val="bg1"/>
                </a:solidFill>
                <a:latin typeface="Times" pitchFamily="2" charset="0"/>
              </a:rPr>
              <a:t>what</a:t>
            </a:r>
            <a:r>
              <a:rPr lang="es-ES" dirty="0">
                <a:solidFill>
                  <a:schemeClr val="bg1"/>
                </a:solidFill>
                <a:latin typeface="Times" pitchFamily="2" charset="0"/>
              </a:rPr>
              <a:t> </a:t>
            </a:r>
            <a:r>
              <a:rPr lang="es-ES" dirty="0" err="1">
                <a:solidFill>
                  <a:schemeClr val="bg1"/>
                </a:solidFill>
                <a:latin typeface="Times" pitchFamily="2" charset="0"/>
              </a:rPr>
              <a:t>we</a:t>
            </a:r>
            <a:r>
              <a:rPr lang="es-ES" dirty="0">
                <a:solidFill>
                  <a:schemeClr val="bg1"/>
                </a:solidFill>
                <a:latin typeface="Times" pitchFamily="2" charset="0"/>
              </a:rPr>
              <a:t> </a:t>
            </a:r>
            <a:r>
              <a:rPr lang="es-ES" dirty="0" err="1">
                <a:solidFill>
                  <a:schemeClr val="bg1"/>
                </a:solidFill>
                <a:latin typeface="Times" pitchFamily="2" charset="0"/>
              </a:rPr>
              <a:t>have</a:t>
            </a:r>
            <a:r>
              <a:rPr lang="es-ES" dirty="0">
                <a:solidFill>
                  <a:schemeClr val="bg1"/>
                </a:solidFill>
                <a:latin typeface="Times" pitchFamily="2" charset="0"/>
              </a:rPr>
              <a:t> in </a:t>
            </a:r>
            <a:r>
              <a:rPr lang="es-ES" dirty="0" err="1">
                <a:solidFill>
                  <a:schemeClr val="bg1"/>
                </a:solidFill>
                <a:latin typeface="Times" pitchFamily="2" charset="0"/>
              </a:rPr>
              <a:t>our</a:t>
            </a:r>
            <a:r>
              <a:rPr lang="es-ES" dirty="0">
                <a:solidFill>
                  <a:schemeClr val="bg1"/>
                </a:solidFill>
                <a:latin typeface="Times" pitchFamily="2" charset="0"/>
              </a:rPr>
              <a:t> </a:t>
            </a:r>
            <a:r>
              <a:rPr lang="es-ES" dirty="0" err="1">
                <a:solidFill>
                  <a:schemeClr val="bg1"/>
                </a:solidFill>
                <a:latin typeface="Times" pitchFamily="2" charset="0"/>
              </a:rPr>
              <a:t>hands</a:t>
            </a:r>
            <a:r>
              <a:rPr lang="es-ES" dirty="0">
                <a:solidFill>
                  <a:schemeClr val="bg1"/>
                </a:solidFill>
                <a:latin typeface="Times" pitchFamily="2" charset="0"/>
              </a:rPr>
              <a:t>, at </a:t>
            </a:r>
            <a:r>
              <a:rPr lang="es-ES" dirty="0" err="1">
                <a:solidFill>
                  <a:schemeClr val="bg1"/>
                </a:solidFill>
                <a:latin typeface="Times" pitchFamily="2" charset="0"/>
              </a:rPr>
              <a:t>least</a:t>
            </a:r>
            <a:r>
              <a:rPr lang="es-ES" dirty="0">
                <a:solidFill>
                  <a:schemeClr val="bg1"/>
                </a:solidFill>
                <a:latin typeface="Times" pitchFamily="2" charset="0"/>
              </a:rPr>
              <a:t>’ (Latour, 1994, p. 30-31)</a:t>
            </a:r>
            <a:endParaRPr lang="es-TR" dirty="0">
              <a:solidFill>
                <a:schemeClr val="bg1"/>
              </a:solidFill>
              <a:latin typeface="Times" pitchFamily="2" charset="0"/>
            </a:endParaRPr>
          </a:p>
          <a:p>
            <a:endParaRPr lang="es-TR" dirty="0"/>
          </a:p>
        </p:txBody>
      </p:sp>
    </p:spTree>
    <p:extLst>
      <p:ext uri="{BB962C8B-B14F-4D97-AF65-F5344CB8AC3E}">
        <p14:creationId xmlns:p14="http://schemas.microsoft.com/office/powerpoint/2010/main" val="853703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B33D91-21EA-9990-04D2-40330454CA04}"/>
              </a:ext>
            </a:extLst>
          </p:cNvPr>
          <p:cNvSpPr>
            <a:spLocks noGrp="1"/>
          </p:cNvSpPr>
          <p:nvPr>
            <p:ph type="title"/>
          </p:nvPr>
        </p:nvSpPr>
        <p:spPr/>
        <p:txBody>
          <a:bodyPr/>
          <a:lstStyle/>
          <a:p>
            <a:r>
              <a:rPr lang="es-ES" b="1" dirty="0">
                <a:solidFill>
                  <a:schemeClr val="bg1"/>
                </a:solidFill>
                <a:latin typeface="Times" pitchFamily="2" charset="0"/>
              </a:rPr>
              <a:t>T</a:t>
            </a:r>
            <a:r>
              <a:rPr lang="es-TR" b="1" dirty="0">
                <a:solidFill>
                  <a:schemeClr val="bg1"/>
                </a:solidFill>
                <a:latin typeface="Times" pitchFamily="2" charset="0"/>
              </a:rPr>
              <a:t>echnology as a socıotechnıcal system</a:t>
            </a:r>
          </a:p>
        </p:txBody>
      </p:sp>
      <p:sp>
        <p:nvSpPr>
          <p:cNvPr id="3" name="Marcador de contenido 2">
            <a:extLst>
              <a:ext uri="{FF2B5EF4-FFF2-40B4-BE49-F238E27FC236}">
                <a16:creationId xmlns:a16="http://schemas.microsoft.com/office/drawing/2014/main" id="{2A3409A3-92E5-2300-37C7-CB07B49F48A3}"/>
              </a:ext>
            </a:extLst>
          </p:cNvPr>
          <p:cNvSpPr>
            <a:spLocks noGrp="1"/>
          </p:cNvSpPr>
          <p:nvPr>
            <p:ph idx="1"/>
          </p:nvPr>
        </p:nvSpPr>
        <p:spPr/>
        <p:txBody>
          <a:bodyPr>
            <a:normAutofit fontScale="85000" lnSpcReduction="10000"/>
          </a:bodyPr>
          <a:lstStyle/>
          <a:p>
            <a:r>
              <a:rPr lang="es-TR" dirty="0">
                <a:solidFill>
                  <a:schemeClr val="bg1"/>
                </a:solidFill>
                <a:latin typeface="Times" pitchFamily="2" charset="0"/>
              </a:rPr>
              <a:t>Technology is society made durable (Latour, 1990)</a:t>
            </a:r>
          </a:p>
          <a:p>
            <a:r>
              <a:rPr lang="es-TR" dirty="0">
                <a:solidFill>
                  <a:schemeClr val="bg1"/>
                </a:solidFill>
                <a:latin typeface="Times" pitchFamily="2" charset="0"/>
              </a:rPr>
              <a:t>Latour believes that replacing technology/society divide would be useful to reframe questions regarding the durability of domination of power. It is only by means of analyzing the role of non-human actants that we can understand domination and power. </a:t>
            </a:r>
          </a:p>
          <a:p>
            <a:r>
              <a:rPr lang="es-TR" dirty="0">
                <a:solidFill>
                  <a:schemeClr val="bg1"/>
                </a:solidFill>
                <a:latin typeface="Times" pitchFamily="2" charset="0"/>
              </a:rPr>
              <a:t>“Whenever we discover a stable social relation, it is the introduction of some non-humans that accounts for this relative durability” (Latour, 1990, p. 111)</a:t>
            </a:r>
          </a:p>
          <a:p>
            <a:r>
              <a:rPr lang="es-TR" dirty="0">
                <a:solidFill>
                  <a:schemeClr val="bg1"/>
                </a:solidFill>
                <a:latin typeface="Times" pitchFamily="2" charset="0"/>
              </a:rPr>
              <a:t>Technology/technologies as the concretization of social relations, which in return change those relations. </a:t>
            </a:r>
          </a:p>
          <a:p>
            <a:pPr lvl="1"/>
            <a:r>
              <a:rPr lang="es-TR" dirty="0">
                <a:solidFill>
                  <a:schemeClr val="bg1"/>
                </a:solidFill>
                <a:latin typeface="Times" pitchFamily="2" charset="0"/>
              </a:rPr>
              <a:t>Gendered social relations are also made durable through technological processes and artefacts. </a:t>
            </a:r>
          </a:p>
        </p:txBody>
      </p:sp>
    </p:spTree>
    <p:extLst>
      <p:ext uri="{BB962C8B-B14F-4D97-AF65-F5344CB8AC3E}">
        <p14:creationId xmlns:p14="http://schemas.microsoft.com/office/powerpoint/2010/main" val="2384253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D66CC0-7659-677A-4CD3-6B77D11A27B5}"/>
              </a:ext>
            </a:extLst>
          </p:cNvPr>
          <p:cNvSpPr>
            <a:spLocks noGrp="1"/>
          </p:cNvSpPr>
          <p:nvPr>
            <p:ph type="title"/>
          </p:nvPr>
        </p:nvSpPr>
        <p:spPr/>
        <p:txBody>
          <a:bodyPr/>
          <a:lstStyle/>
          <a:p>
            <a:r>
              <a:rPr lang="es-TR" b="1" dirty="0">
                <a:solidFill>
                  <a:schemeClr val="bg1"/>
                </a:solidFill>
                <a:latin typeface="Times" pitchFamily="2" charset="0"/>
              </a:rPr>
              <a:t>Co-constructıon of technology and gender</a:t>
            </a:r>
          </a:p>
        </p:txBody>
      </p:sp>
      <p:sp>
        <p:nvSpPr>
          <p:cNvPr id="3" name="Marcador de contenido 2">
            <a:extLst>
              <a:ext uri="{FF2B5EF4-FFF2-40B4-BE49-F238E27FC236}">
                <a16:creationId xmlns:a16="http://schemas.microsoft.com/office/drawing/2014/main" id="{F4071B81-C3B4-20BA-89DD-46D02F88C0EB}"/>
              </a:ext>
            </a:extLst>
          </p:cNvPr>
          <p:cNvSpPr>
            <a:spLocks noGrp="1"/>
          </p:cNvSpPr>
          <p:nvPr>
            <p:ph idx="1"/>
          </p:nvPr>
        </p:nvSpPr>
        <p:spPr/>
        <p:txBody>
          <a:bodyPr>
            <a:normAutofit fontScale="92500" lnSpcReduction="20000"/>
          </a:bodyPr>
          <a:lstStyle/>
          <a:p>
            <a:r>
              <a:rPr lang="en-GB" sz="1800" dirty="0">
                <a:solidFill>
                  <a:schemeClr val="bg1"/>
                </a:solidFill>
                <a:latin typeface="Times" pitchFamily="2" charset="0"/>
                <a:ea typeface="Calibri" panose="020F0502020204030204" pitchFamily="34" charset="0"/>
              </a:rPr>
              <a:t>What is technical and what is social cannot be separated. The reality is </a:t>
            </a:r>
            <a:r>
              <a:rPr lang="en-GB" sz="1800" u="sng" dirty="0">
                <a:solidFill>
                  <a:schemeClr val="bg1"/>
                </a:solidFill>
                <a:latin typeface="Times" pitchFamily="2" charset="0"/>
                <a:ea typeface="Calibri" panose="020F0502020204030204" pitchFamily="34" charset="0"/>
              </a:rPr>
              <a:t>sociotechnical </a:t>
            </a:r>
            <a:r>
              <a:rPr lang="en-GB" sz="1800" dirty="0">
                <a:solidFill>
                  <a:schemeClr val="bg1"/>
                </a:solidFill>
                <a:latin typeface="Times" pitchFamily="2" charset="0"/>
                <a:ea typeface="Calibri" panose="020F0502020204030204" pitchFamily="34" charset="0"/>
              </a:rPr>
              <a:t>in nature. Technologies concretize social relations, and act on them. </a:t>
            </a:r>
          </a:p>
          <a:p>
            <a:r>
              <a:rPr lang="en-GB" sz="1800" dirty="0">
                <a:solidFill>
                  <a:schemeClr val="bg1"/>
                </a:solidFill>
                <a:latin typeface="Times" pitchFamily="2" charset="0"/>
                <a:ea typeface="Calibri" panose="020F0502020204030204" pitchFamily="34" charset="0"/>
              </a:rPr>
              <a:t>An ontological claim on the nature of reality. </a:t>
            </a:r>
          </a:p>
          <a:p>
            <a:r>
              <a:rPr lang="en-GB" sz="1800" dirty="0">
                <a:solidFill>
                  <a:schemeClr val="bg1"/>
                </a:solidFill>
                <a:latin typeface="Times" pitchFamily="2" charset="0"/>
                <a:ea typeface="Calibri" panose="020F0502020204030204" pitchFamily="34" charset="0"/>
              </a:rPr>
              <a:t>T</a:t>
            </a:r>
            <a:r>
              <a:rPr lang="en-GB" sz="1800" dirty="0">
                <a:solidFill>
                  <a:schemeClr val="bg1"/>
                </a:solidFill>
                <a:effectLst/>
                <a:latin typeface="Times" pitchFamily="2" charset="0"/>
                <a:ea typeface="Calibri" panose="020F0502020204030204" pitchFamily="34" charset="0"/>
              </a:rPr>
              <a:t>he mutual construction, or co-construction, of technology and gender (Berg and Lie, 1995; Faulkner, 2001; </a:t>
            </a:r>
            <a:r>
              <a:rPr lang="en-GB" sz="1800" dirty="0" err="1">
                <a:solidFill>
                  <a:schemeClr val="bg1"/>
                </a:solidFill>
                <a:effectLst/>
                <a:latin typeface="Times" pitchFamily="2" charset="0"/>
                <a:ea typeface="Calibri" panose="020F0502020204030204" pitchFamily="34" charset="0"/>
              </a:rPr>
              <a:t>Oudshoorn</a:t>
            </a:r>
            <a:r>
              <a:rPr lang="en-GB" sz="1800" dirty="0">
                <a:solidFill>
                  <a:schemeClr val="bg1"/>
                </a:solidFill>
                <a:effectLst/>
                <a:latin typeface="Times" pitchFamily="2" charset="0"/>
                <a:ea typeface="Calibri" panose="020F0502020204030204" pitchFamily="34" charset="0"/>
              </a:rPr>
              <a:t> and Lee., 2002; Montgomery, 2012; </a:t>
            </a:r>
            <a:r>
              <a:rPr lang="en-GB" sz="1800" dirty="0" err="1">
                <a:solidFill>
                  <a:schemeClr val="bg1"/>
                </a:solidFill>
                <a:effectLst/>
                <a:latin typeface="Times" pitchFamily="2" charset="0"/>
                <a:ea typeface="Calibri" panose="020F0502020204030204" pitchFamily="34" charset="0"/>
              </a:rPr>
              <a:t>Wajcman</a:t>
            </a:r>
            <a:r>
              <a:rPr lang="en-GB" sz="1800" dirty="0">
                <a:solidFill>
                  <a:schemeClr val="bg1"/>
                </a:solidFill>
                <a:effectLst/>
                <a:latin typeface="Times" pitchFamily="2" charset="0"/>
                <a:ea typeface="Calibri" panose="020F0502020204030204" pitchFamily="34" charset="0"/>
              </a:rPr>
              <a:t>, 2000, 2004, 2007, 2010). </a:t>
            </a:r>
          </a:p>
          <a:p>
            <a:pPr lvl="1"/>
            <a:r>
              <a:rPr lang="en-GB" sz="1400" b="1" dirty="0">
                <a:solidFill>
                  <a:schemeClr val="bg1"/>
                </a:solidFill>
                <a:effectLst/>
                <a:latin typeface="Times" pitchFamily="2" charset="0"/>
                <a:ea typeface="Calibri" panose="020F0502020204030204" pitchFamily="34" charset="0"/>
              </a:rPr>
              <a:t>Berg AJ and </a:t>
            </a:r>
            <a:r>
              <a:rPr lang="en-GB" sz="1400" b="1" dirty="0">
                <a:solidFill>
                  <a:schemeClr val="bg1"/>
                </a:solidFill>
                <a:latin typeface="Times" pitchFamily="2" charset="0"/>
                <a:ea typeface="Calibri" panose="020F0502020204030204" pitchFamily="34" charset="0"/>
              </a:rPr>
              <a:t>Lie M </a:t>
            </a:r>
            <a:r>
              <a:rPr lang="en-GB" sz="1400" dirty="0">
                <a:solidFill>
                  <a:schemeClr val="bg1"/>
                </a:solidFill>
                <a:latin typeface="Times" pitchFamily="2" charset="0"/>
                <a:ea typeface="Calibri" panose="020F0502020204030204" pitchFamily="34" charset="0"/>
              </a:rPr>
              <a:t>(1995) Feminism and constructivism: Do artefacts have gender? </a:t>
            </a:r>
            <a:r>
              <a:rPr lang="en-GB" sz="1400" i="1" dirty="0">
                <a:solidFill>
                  <a:schemeClr val="bg1"/>
                </a:solidFill>
                <a:effectLst/>
                <a:latin typeface="Times" pitchFamily="2" charset="0"/>
                <a:ea typeface="Calibri" panose="020F0502020204030204" pitchFamily="34" charset="0"/>
              </a:rPr>
              <a:t>Science, Technology &amp; Human Values</a:t>
            </a:r>
            <a:r>
              <a:rPr lang="en-GB" sz="1400" dirty="0">
                <a:solidFill>
                  <a:schemeClr val="bg1"/>
                </a:solidFill>
                <a:effectLst/>
                <a:latin typeface="Times" pitchFamily="2" charset="0"/>
                <a:ea typeface="Calibri" panose="020F0502020204030204" pitchFamily="34" charset="0"/>
              </a:rPr>
              <a:t> 20: 332-351.</a:t>
            </a:r>
            <a:r>
              <a:rPr lang="es-TR" sz="1000" dirty="0">
                <a:solidFill>
                  <a:schemeClr val="bg1"/>
                </a:solidFill>
                <a:effectLst/>
                <a:latin typeface="Times" pitchFamily="2" charset="0"/>
              </a:rPr>
              <a:t> </a:t>
            </a:r>
          </a:p>
          <a:p>
            <a:pPr lvl="1"/>
            <a:r>
              <a:rPr lang="en-GB" sz="1400" b="1" dirty="0" err="1">
                <a:solidFill>
                  <a:schemeClr val="bg1"/>
                </a:solidFill>
                <a:effectLst/>
                <a:latin typeface="Times" pitchFamily="2" charset="0"/>
                <a:ea typeface="Calibri" panose="020F0502020204030204" pitchFamily="34" charset="0"/>
              </a:rPr>
              <a:t>Oudshoorn</a:t>
            </a:r>
            <a:r>
              <a:rPr lang="en-GB" sz="1400" b="1" dirty="0">
                <a:solidFill>
                  <a:schemeClr val="bg1"/>
                </a:solidFill>
                <a:effectLst/>
                <a:latin typeface="Times" pitchFamily="2" charset="0"/>
                <a:ea typeface="Calibri" panose="020F0502020204030204" pitchFamily="34" charset="0"/>
              </a:rPr>
              <a:t> N, </a:t>
            </a:r>
            <a:r>
              <a:rPr lang="en-GB" sz="1400" b="1" dirty="0" err="1">
                <a:solidFill>
                  <a:schemeClr val="bg1"/>
                </a:solidFill>
                <a:effectLst/>
                <a:latin typeface="Times" pitchFamily="2" charset="0"/>
                <a:ea typeface="Calibri" panose="020F0502020204030204" pitchFamily="34" charset="0"/>
              </a:rPr>
              <a:t>Satnan</a:t>
            </a:r>
            <a:r>
              <a:rPr lang="en-GB" sz="1400" b="1" dirty="0">
                <a:solidFill>
                  <a:schemeClr val="bg1"/>
                </a:solidFill>
                <a:effectLst/>
                <a:latin typeface="Times" pitchFamily="2" charset="0"/>
                <a:ea typeface="Calibri" panose="020F0502020204030204" pitchFamily="34" charset="0"/>
              </a:rPr>
              <a:t> AC and Lie M</a:t>
            </a:r>
            <a:r>
              <a:rPr lang="en-GB" sz="1400" dirty="0">
                <a:solidFill>
                  <a:schemeClr val="bg1"/>
                </a:solidFill>
                <a:effectLst/>
                <a:latin typeface="Times" pitchFamily="2" charset="0"/>
                <a:ea typeface="Calibri" panose="020F0502020204030204" pitchFamily="34" charset="0"/>
              </a:rPr>
              <a:t> (2002) On gende</a:t>
            </a:r>
            <a:r>
              <a:rPr lang="en-GB" sz="1400" dirty="0">
                <a:solidFill>
                  <a:schemeClr val="bg1"/>
                </a:solidFill>
                <a:latin typeface="Times" pitchFamily="2" charset="0"/>
                <a:ea typeface="Calibri" panose="020F0502020204030204" pitchFamily="34" charset="0"/>
              </a:rPr>
              <a:t>r and things: Reflections on an exhibition on gendered artefacts. </a:t>
            </a:r>
            <a:r>
              <a:rPr lang="en-GB" sz="1400" i="1" dirty="0">
                <a:solidFill>
                  <a:schemeClr val="bg1"/>
                </a:solidFill>
                <a:effectLst/>
                <a:latin typeface="Times" pitchFamily="2" charset="0"/>
                <a:ea typeface="Calibri" panose="020F0502020204030204" pitchFamily="34" charset="0"/>
              </a:rPr>
              <a:t>Women`s Studies International Forum</a:t>
            </a:r>
            <a:r>
              <a:rPr lang="en-GB" sz="1400" dirty="0">
                <a:solidFill>
                  <a:schemeClr val="bg1"/>
                </a:solidFill>
                <a:effectLst/>
                <a:latin typeface="Times" pitchFamily="2" charset="0"/>
                <a:ea typeface="Calibri" panose="020F0502020204030204" pitchFamily="34" charset="0"/>
              </a:rPr>
              <a:t> 25(4): 471-483.</a:t>
            </a:r>
            <a:r>
              <a:rPr lang="es-TR" sz="1000" dirty="0">
                <a:solidFill>
                  <a:schemeClr val="bg1"/>
                </a:solidFill>
                <a:effectLst/>
                <a:latin typeface="Times" pitchFamily="2" charset="0"/>
              </a:rPr>
              <a:t> </a:t>
            </a:r>
            <a:endParaRPr lang="en-GB" sz="1400" dirty="0">
              <a:solidFill>
                <a:schemeClr val="bg1"/>
              </a:solidFill>
              <a:latin typeface="Times" pitchFamily="2" charset="0"/>
              <a:ea typeface="Calibri" panose="020F0502020204030204" pitchFamily="34" charset="0"/>
            </a:endParaRPr>
          </a:p>
          <a:p>
            <a:r>
              <a:rPr lang="en-GB" sz="1800" b="1" dirty="0">
                <a:solidFill>
                  <a:schemeClr val="bg1"/>
                </a:solidFill>
                <a:latin typeface="Times" pitchFamily="2" charset="0"/>
              </a:rPr>
              <a:t>Judy </a:t>
            </a:r>
            <a:r>
              <a:rPr lang="en-GB" sz="1800" b="1" dirty="0" err="1">
                <a:solidFill>
                  <a:schemeClr val="bg1"/>
                </a:solidFill>
                <a:latin typeface="Times" pitchFamily="2" charset="0"/>
              </a:rPr>
              <a:t>Wajcman</a:t>
            </a:r>
            <a:r>
              <a:rPr lang="en-GB" sz="1800" b="1" dirty="0">
                <a:solidFill>
                  <a:schemeClr val="bg1"/>
                </a:solidFill>
                <a:latin typeface="Times" pitchFamily="2" charset="0"/>
              </a:rPr>
              <a:t> </a:t>
            </a:r>
            <a:r>
              <a:rPr lang="en-GB" sz="1800" dirty="0">
                <a:solidFill>
                  <a:schemeClr val="bg1"/>
                </a:solidFill>
                <a:latin typeface="Times" pitchFamily="2" charset="0"/>
              </a:rPr>
              <a:t>proposes her own conception of co-constructionist techno-feminism to go beyond what she describes as techno-pessimism of earlier feminist accounts on technology and techno-optimism of cyberfeminism.</a:t>
            </a:r>
            <a:endParaRPr lang="es-TR" sz="1800" dirty="0">
              <a:solidFill>
                <a:schemeClr val="bg1"/>
              </a:solidFill>
              <a:latin typeface="Times" pitchFamily="2" charset="0"/>
            </a:endParaRPr>
          </a:p>
          <a:p>
            <a:endParaRPr lang="en-GB"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50181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EBC87C-A0B5-4C10-A8D2-72CF4796B766}"/>
              </a:ext>
            </a:extLst>
          </p:cNvPr>
          <p:cNvSpPr>
            <a:spLocks noGrp="1"/>
          </p:cNvSpPr>
          <p:nvPr>
            <p:ph type="title"/>
          </p:nvPr>
        </p:nvSpPr>
        <p:spPr/>
        <p:txBody>
          <a:bodyPr/>
          <a:lstStyle/>
          <a:p>
            <a:r>
              <a:rPr lang="es-TR" b="1" dirty="0">
                <a:solidFill>
                  <a:schemeClr val="bg1"/>
                </a:solidFill>
                <a:latin typeface="Times" pitchFamily="2" charset="0"/>
              </a:rPr>
              <a:t>DO ARTEFACTS HAVE GENDER?</a:t>
            </a:r>
          </a:p>
        </p:txBody>
      </p:sp>
      <p:sp>
        <p:nvSpPr>
          <p:cNvPr id="3" name="Marcador de contenido 2">
            <a:extLst>
              <a:ext uri="{FF2B5EF4-FFF2-40B4-BE49-F238E27FC236}">
                <a16:creationId xmlns:a16="http://schemas.microsoft.com/office/drawing/2014/main" id="{0D4D2833-94E9-9F0B-7734-BF1BE1A3025A}"/>
              </a:ext>
            </a:extLst>
          </p:cNvPr>
          <p:cNvSpPr>
            <a:spLocks noGrp="1"/>
          </p:cNvSpPr>
          <p:nvPr>
            <p:ph idx="1"/>
          </p:nvPr>
        </p:nvSpPr>
        <p:spPr/>
        <p:txBody>
          <a:bodyPr>
            <a:normAutofit fontScale="77500" lnSpcReduction="20000"/>
          </a:bodyPr>
          <a:lstStyle/>
          <a:p>
            <a:r>
              <a:rPr lang="es-ES" dirty="0">
                <a:solidFill>
                  <a:schemeClr val="bg1"/>
                </a:solidFill>
                <a:latin typeface="Times" pitchFamily="2" charset="0"/>
              </a:rPr>
              <a:t>“</a:t>
            </a:r>
            <a:r>
              <a:rPr lang="es-ES" dirty="0" err="1">
                <a:solidFill>
                  <a:schemeClr val="bg1"/>
                </a:solidFill>
                <a:latin typeface="Times" pitchFamily="2" charset="0"/>
              </a:rPr>
              <a:t>Technology</a:t>
            </a:r>
            <a:r>
              <a:rPr lang="es-ES" dirty="0">
                <a:solidFill>
                  <a:schemeClr val="bg1"/>
                </a:solidFill>
                <a:latin typeface="Times" pitchFamily="2" charset="0"/>
              </a:rPr>
              <a:t> </a:t>
            </a:r>
            <a:r>
              <a:rPr lang="es-ES" dirty="0" err="1">
                <a:solidFill>
                  <a:schemeClr val="bg1"/>
                </a:solidFill>
                <a:latin typeface="Times" pitchFamily="2" charset="0"/>
              </a:rPr>
              <a:t>is</a:t>
            </a:r>
            <a:r>
              <a:rPr lang="es-ES" dirty="0">
                <a:solidFill>
                  <a:schemeClr val="bg1"/>
                </a:solidFill>
                <a:latin typeface="Times" pitchFamily="2" charset="0"/>
              </a:rPr>
              <a:t> </a:t>
            </a:r>
            <a:r>
              <a:rPr lang="es-ES" dirty="0" err="1">
                <a:solidFill>
                  <a:schemeClr val="bg1"/>
                </a:solidFill>
                <a:latin typeface="Times" pitchFamily="2" charset="0"/>
              </a:rPr>
              <a:t>traditionally</a:t>
            </a:r>
            <a:r>
              <a:rPr lang="es-ES" dirty="0">
                <a:solidFill>
                  <a:schemeClr val="bg1"/>
                </a:solidFill>
                <a:latin typeface="Times" pitchFamily="2" charset="0"/>
              </a:rPr>
              <a:t> </a:t>
            </a:r>
            <a:r>
              <a:rPr lang="es-ES" dirty="0" err="1">
                <a:solidFill>
                  <a:schemeClr val="bg1"/>
                </a:solidFill>
                <a:latin typeface="Times" pitchFamily="2" charset="0"/>
              </a:rPr>
              <a:t>regarded</a:t>
            </a:r>
            <a:r>
              <a:rPr lang="es-ES" dirty="0">
                <a:solidFill>
                  <a:schemeClr val="bg1"/>
                </a:solidFill>
                <a:latin typeface="Times" pitchFamily="2" charset="0"/>
              </a:rPr>
              <a:t> as a male </a:t>
            </a:r>
            <a:r>
              <a:rPr lang="es-ES" dirty="0" err="1">
                <a:solidFill>
                  <a:schemeClr val="bg1"/>
                </a:solidFill>
                <a:latin typeface="Times" pitchFamily="2" charset="0"/>
              </a:rPr>
              <a:t>activity</a:t>
            </a:r>
            <a:r>
              <a:rPr lang="es-ES" dirty="0">
                <a:solidFill>
                  <a:schemeClr val="bg1"/>
                </a:solidFill>
                <a:latin typeface="Times" pitchFamily="2" charset="0"/>
              </a:rPr>
              <a:t> and arena. In </a:t>
            </a:r>
            <a:r>
              <a:rPr lang="es-ES" dirty="0" err="1">
                <a:solidFill>
                  <a:schemeClr val="bg1"/>
                </a:solidFill>
                <a:latin typeface="Times" pitchFamily="2" charset="0"/>
              </a:rPr>
              <a:t>engineering</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link </a:t>
            </a:r>
            <a:r>
              <a:rPr lang="es-ES" dirty="0" err="1">
                <a:solidFill>
                  <a:schemeClr val="bg1"/>
                </a:solidFill>
                <a:latin typeface="Times" pitchFamily="2" charset="0"/>
              </a:rPr>
              <a:t>between</a:t>
            </a:r>
            <a:r>
              <a:rPr lang="es-ES" dirty="0">
                <a:solidFill>
                  <a:schemeClr val="bg1"/>
                </a:solidFill>
                <a:latin typeface="Times" pitchFamily="2" charset="0"/>
              </a:rPr>
              <a:t> </a:t>
            </a:r>
            <a:r>
              <a:rPr lang="es-ES" dirty="0" err="1">
                <a:solidFill>
                  <a:schemeClr val="bg1"/>
                </a:solidFill>
                <a:latin typeface="Times" pitchFamily="2" charset="0"/>
              </a:rPr>
              <a:t>humans</a:t>
            </a:r>
            <a:r>
              <a:rPr lang="es-ES" dirty="0">
                <a:solidFill>
                  <a:schemeClr val="bg1"/>
                </a:solidFill>
                <a:latin typeface="Times" pitchFamily="2" charset="0"/>
              </a:rPr>
              <a:t> and machines has </a:t>
            </a:r>
            <a:r>
              <a:rPr lang="es-ES" dirty="0" err="1">
                <a:solidFill>
                  <a:schemeClr val="bg1"/>
                </a:solidFill>
                <a:latin typeface="Times" pitchFamily="2" charset="0"/>
              </a:rPr>
              <a:t>been</a:t>
            </a:r>
            <a:r>
              <a:rPr lang="es-ES" dirty="0">
                <a:solidFill>
                  <a:schemeClr val="bg1"/>
                </a:solidFill>
                <a:latin typeface="Times" pitchFamily="2" charset="0"/>
              </a:rPr>
              <a:t> </a:t>
            </a:r>
            <a:r>
              <a:rPr lang="es-ES" dirty="0" err="1">
                <a:solidFill>
                  <a:schemeClr val="bg1"/>
                </a:solidFill>
                <a:latin typeface="Times" pitchFamily="2" charset="0"/>
              </a:rPr>
              <a:t>studied</a:t>
            </a:r>
            <a:r>
              <a:rPr lang="es-ES" dirty="0">
                <a:solidFill>
                  <a:schemeClr val="bg1"/>
                </a:solidFill>
                <a:latin typeface="Times" pitchFamily="2" charset="0"/>
              </a:rPr>
              <a:t> in </a:t>
            </a:r>
            <a:r>
              <a:rPr lang="es-ES" dirty="0" err="1">
                <a:solidFill>
                  <a:schemeClr val="bg1"/>
                </a:solidFill>
                <a:latin typeface="Times" pitchFamily="2" charset="0"/>
              </a:rPr>
              <a:t>terms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man</a:t>
            </a:r>
            <a:r>
              <a:rPr lang="es-ES" dirty="0">
                <a:solidFill>
                  <a:schemeClr val="bg1"/>
                </a:solidFill>
                <a:latin typeface="Times" pitchFamily="2" charset="0"/>
              </a:rPr>
              <a:t>-machine" </a:t>
            </a:r>
            <a:r>
              <a:rPr lang="es-ES" dirty="0" err="1">
                <a:solidFill>
                  <a:schemeClr val="bg1"/>
                </a:solidFill>
                <a:latin typeface="Times" pitchFamily="2" charset="0"/>
              </a:rPr>
              <a:t>systems</a:t>
            </a:r>
            <a:r>
              <a:rPr lang="es-ES" dirty="0">
                <a:solidFill>
                  <a:schemeClr val="bg1"/>
                </a:solidFill>
                <a:latin typeface="Times" pitchFamily="2" charset="0"/>
              </a:rPr>
              <a:t>. </a:t>
            </a:r>
            <a:r>
              <a:rPr lang="es-ES" dirty="0" err="1">
                <a:solidFill>
                  <a:schemeClr val="bg1"/>
                </a:solidFill>
                <a:latin typeface="Times" pitchFamily="2" charset="0"/>
              </a:rPr>
              <a:t>Feminist</a:t>
            </a:r>
            <a:r>
              <a:rPr lang="es-ES" dirty="0">
                <a:solidFill>
                  <a:schemeClr val="bg1"/>
                </a:solidFill>
                <a:latin typeface="Times" pitchFamily="2" charset="0"/>
              </a:rPr>
              <a:t> </a:t>
            </a:r>
            <a:r>
              <a:rPr lang="es-ES" dirty="0" err="1">
                <a:solidFill>
                  <a:schemeClr val="bg1"/>
                </a:solidFill>
                <a:latin typeface="Times" pitchFamily="2" charset="0"/>
              </a:rPr>
              <a:t>research</a:t>
            </a:r>
            <a:r>
              <a:rPr lang="es-ES" dirty="0">
                <a:solidFill>
                  <a:schemeClr val="bg1"/>
                </a:solidFill>
                <a:latin typeface="Times" pitchFamily="2" charset="0"/>
              </a:rPr>
              <a:t> has </a:t>
            </a:r>
            <a:r>
              <a:rPr lang="es-ES" dirty="0" err="1">
                <a:solidFill>
                  <a:schemeClr val="bg1"/>
                </a:solidFill>
                <a:latin typeface="Times" pitchFamily="2" charset="0"/>
              </a:rPr>
              <a:t>shown</a:t>
            </a:r>
            <a:r>
              <a:rPr lang="es-ES" dirty="0">
                <a:solidFill>
                  <a:schemeClr val="bg1"/>
                </a:solidFill>
                <a:latin typeface="Times" pitchFamily="2" charset="0"/>
              </a:rPr>
              <a:t> </a:t>
            </a:r>
            <a:r>
              <a:rPr lang="es-ES" dirty="0" err="1">
                <a:solidFill>
                  <a:schemeClr val="bg1"/>
                </a:solidFill>
                <a:latin typeface="Times" pitchFamily="2" charset="0"/>
              </a:rPr>
              <a:t>that</a:t>
            </a:r>
            <a:r>
              <a:rPr lang="es-ES" dirty="0">
                <a:solidFill>
                  <a:schemeClr val="bg1"/>
                </a:solidFill>
                <a:latin typeface="Times" pitchFamily="2" charset="0"/>
              </a:rPr>
              <a:t> </a:t>
            </a:r>
            <a:r>
              <a:rPr lang="es-ES" dirty="0" err="1">
                <a:solidFill>
                  <a:schemeClr val="bg1"/>
                </a:solidFill>
                <a:latin typeface="Times" pitchFamily="2" charset="0"/>
              </a:rPr>
              <a:t>these</a:t>
            </a:r>
            <a:r>
              <a:rPr lang="es-ES" dirty="0">
                <a:solidFill>
                  <a:schemeClr val="bg1"/>
                </a:solidFill>
                <a:latin typeface="Times" pitchFamily="2" charset="0"/>
              </a:rPr>
              <a:t> </a:t>
            </a:r>
            <a:r>
              <a:rPr lang="es-ES" dirty="0" err="1">
                <a:solidFill>
                  <a:schemeClr val="bg1"/>
                </a:solidFill>
                <a:latin typeface="Times" pitchFamily="2" charset="0"/>
              </a:rPr>
              <a:t>man</a:t>
            </a:r>
            <a:r>
              <a:rPr lang="es-ES" dirty="0">
                <a:solidFill>
                  <a:schemeClr val="bg1"/>
                </a:solidFill>
                <a:latin typeface="Times" pitchFamily="2" charset="0"/>
              </a:rPr>
              <a:t>- machine </a:t>
            </a:r>
            <a:r>
              <a:rPr lang="es-ES" dirty="0" err="1">
                <a:solidFill>
                  <a:schemeClr val="bg1"/>
                </a:solidFill>
                <a:latin typeface="Times" pitchFamily="2" charset="0"/>
              </a:rPr>
              <a:t>systems</a:t>
            </a:r>
            <a:r>
              <a:rPr lang="es-ES" dirty="0">
                <a:solidFill>
                  <a:schemeClr val="bg1"/>
                </a:solidFill>
                <a:latin typeface="Times" pitchFamily="2" charset="0"/>
              </a:rPr>
              <a:t> </a:t>
            </a:r>
            <a:r>
              <a:rPr lang="es-ES" dirty="0" err="1">
                <a:solidFill>
                  <a:schemeClr val="bg1"/>
                </a:solidFill>
                <a:latin typeface="Times" pitchFamily="2" charset="0"/>
              </a:rPr>
              <a:t>still</a:t>
            </a:r>
            <a:r>
              <a:rPr lang="es-ES" dirty="0">
                <a:solidFill>
                  <a:schemeClr val="bg1"/>
                </a:solidFill>
                <a:latin typeface="Times" pitchFamily="2" charset="0"/>
              </a:rPr>
              <a:t> </a:t>
            </a:r>
            <a:r>
              <a:rPr lang="es-ES" dirty="0" err="1">
                <a:solidFill>
                  <a:schemeClr val="bg1"/>
                </a:solidFill>
                <a:latin typeface="Times" pitchFamily="2" charset="0"/>
              </a:rPr>
              <a:t>exist</a:t>
            </a:r>
            <a:r>
              <a:rPr lang="es-ES" dirty="0">
                <a:solidFill>
                  <a:schemeClr val="bg1"/>
                </a:solidFill>
                <a:latin typeface="Times" pitchFamily="2" charset="0"/>
              </a:rPr>
              <a:t> as masculine dialogues (Cockburn and </a:t>
            </a:r>
            <a:r>
              <a:rPr lang="es-ES" dirty="0" err="1">
                <a:solidFill>
                  <a:schemeClr val="bg1"/>
                </a:solidFill>
                <a:latin typeface="Times" pitchFamily="2" charset="0"/>
              </a:rPr>
              <a:t>Furst-Dilic</a:t>
            </a:r>
            <a:r>
              <a:rPr lang="es-ES" dirty="0">
                <a:solidFill>
                  <a:schemeClr val="bg1"/>
                </a:solidFill>
                <a:latin typeface="Times" pitchFamily="2" charset="0"/>
              </a:rPr>
              <a:t> 1994), and </a:t>
            </a:r>
            <a:r>
              <a:rPr lang="es-ES" dirty="0" err="1">
                <a:solidFill>
                  <a:schemeClr val="bg1"/>
                </a:solidFill>
                <a:latin typeface="Times" pitchFamily="2" charset="0"/>
              </a:rPr>
              <a:t>they</a:t>
            </a:r>
            <a:r>
              <a:rPr lang="es-ES" dirty="0">
                <a:solidFill>
                  <a:schemeClr val="bg1"/>
                </a:solidFill>
                <a:latin typeface="Times" pitchFamily="2" charset="0"/>
              </a:rPr>
              <a:t> are </a:t>
            </a:r>
            <a:r>
              <a:rPr lang="es-ES" dirty="0" err="1">
                <a:solidFill>
                  <a:schemeClr val="bg1"/>
                </a:solidFill>
                <a:latin typeface="Times" pitchFamily="2" charset="0"/>
              </a:rPr>
              <a:t>reiterated</a:t>
            </a:r>
            <a:r>
              <a:rPr lang="es-ES" dirty="0">
                <a:solidFill>
                  <a:schemeClr val="bg1"/>
                </a:solidFill>
                <a:latin typeface="Times" pitchFamily="2" charset="0"/>
              </a:rPr>
              <a:t> </a:t>
            </a:r>
            <a:r>
              <a:rPr lang="es-ES" dirty="0" err="1">
                <a:solidFill>
                  <a:schemeClr val="bg1"/>
                </a:solidFill>
                <a:latin typeface="Times" pitchFamily="2" charset="0"/>
              </a:rPr>
              <a:t>within</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social </a:t>
            </a:r>
            <a:r>
              <a:rPr lang="es-ES" dirty="0" err="1">
                <a:solidFill>
                  <a:schemeClr val="bg1"/>
                </a:solidFill>
                <a:latin typeface="Times" pitchFamily="2" charset="0"/>
              </a:rPr>
              <a:t>studies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technology</a:t>
            </a:r>
            <a:r>
              <a:rPr lang="es-ES" dirty="0">
                <a:solidFill>
                  <a:schemeClr val="bg1"/>
                </a:solidFill>
                <a:latin typeface="Times" pitchFamily="2" charset="0"/>
              </a:rPr>
              <a:t>” (</a:t>
            </a:r>
            <a:r>
              <a:rPr lang="es-ES" dirty="0" err="1">
                <a:solidFill>
                  <a:schemeClr val="bg1"/>
                </a:solidFill>
                <a:latin typeface="Times" pitchFamily="2" charset="0"/>
              </a:rPr>
              <a:t>Berg</a:t>
            </a:r>
            <a:r>
              <a:rPr lang="es-ES" dirty="0">
                <a:solidFill>
                  <a:schemeClr val="bg1"/>
                </a:solidFill>
                <a:latin typeface="Times" pitchFamily="2" charset="0"/>
              </a:rPr>
              <a:t> and Lie, 1995, p. 333).</a:t>
            </a:r>
          </a:p>
          <a:p>
            <a:r>
              <a:rPr lang="es-ES" dirty="0">
                <a:solidFill>
                  <a:schemeClr val="bg1"/>
                </a:solidFill>
                <a:latin typeface="Times" pitchFamily="2" charset="0"/>
              </a:rPr>
              <a:t>“[…] </a:t>
            </a:r>
            <a:r>
              <a:rPr lang="es-ES" dirty="0" err="1">
                <a:solidFill>
                  <a:schemeClr val="bg1"/>
                </a:solidFill>
                <a:latin typeface="Times" pitchFamily="2" charset="0"/>
              </a:rPr>
              <a:t>with</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formation</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engineering</a:t>
            </a:r>
            <a:r>
              <a:rPr lang="es-ES" dirty="0">
                <a:solidFill>
                  <a:schemeClr val="bg1"/>
                </a:solidFill>
                <a:latin typeface="Times" pitchFamily="2" charset="0"/>
              </a:rPr>
              <a:t> as a </a:t>
            </a:r>
            <a:r>
              <a:rPr lang="es-ES" dirty="0" err="1">
                <a:solidFill>
                  <a:schemeClr val="bg1"/>
                </a:solidFill>
                <a:latin typeface="Times" pitchFamily="2" charset="0"/>
              </a:rPr>
              <a:t>white</a:t>
            </a:r>
            <a:r>
              <a:rPr lang="es-ES" dirty="0">
                <a:solidFill>
                  <a:schemeClr val="bg1"/>
                </a:solidFill>
                <a:latin typeface="Times" pitchFamily="2" charset="0"/>
              </a:rPr>
              <a:t>, </a:t>
            </a:r>
            <a:r>
              <a:rPr lang="es-ES" dirty="0" err="1">
                <a:solidFill>
                  <a:schemeClr val="bg1"/>
                </a:solidFill>
                <a:latin typeface="Times" pitchFamily="2" charset="0"/>
              </a:rPr>
              <a:t>middle</a:t>
            </a:r>
            <a:r>
              <a:rPr lang="es-ES" dirty="0">
                <a:solidFill>
                  <a:schemeClr val="bg1"/>
                </a:solidFill>
                <a:latin typeface="Times" pitchFamily="2" charset="0"/>
              </a:rPr>
              <a:t> </a:t>
            </a:r>
            <a:r>
              <a:rPr lang="es-ES" dirty="0" err="1">
                <a:solidFill>
                  <a:schemeClr val="bg1"/>
                </a:solidFill>
                <a:latin typeface="Times" pitchFamily="2" charset="0"/>
              </a:rPr>
              <a:t>class</a:t>
            </a:r>
            <a:r>
              <a:rPr lang="es-ES" dirty="0">
                <a:solidFill>
                  <a:schemeClr val="bg1"/>
                </a:solidFill>
                <a:latin typeface="Times" pitchFamily="2" charset="0"/>
              </a:rPr>
              <a:t> </a:t>
            </a:r>
            <a:r>
              <a:rPr lang="es-ES" dirty="0" err="1">
                <a:solidFill>
                  <a:schemeClr val="bg1"/>
                </a:solidFill>
                <a:latin typeface="Times" pitchFamily="2" charset="0"/>
              </a:rPr>
              <a:t>profession</a:t>
            </a:r>
            <a:r>
              <a:rPr lang="es-ES" dirty="0">
                <a:solidFill>
                  <a:schemeClr val="bg1"/>
                </a:solidFill>
                <a:latin typeface="Times" pitchFamily="2" charset="0"/>
              </a:rPr>
              <a:t> </a:t>
            </a:r>
            <a:r>
              <a:rPr lang="es-ES" dirty="0" err="1">
                <a:solidFill>
                  <a:schemeClr val="bg1"/>
                </a:solidFill>
                <a:latin typeface="Times" pitchFamily="2" charset="0"/>
              </a:rPr>
              <a:t>that</a:t>
            </a:r>
            <a:r>
              <a:rPr lang="es-ES" dirty="0">
                <a:solidFill>
                  <a:schemeClr val="bg1"/>
                </a:solidFill>
                <a:latin typeface="Times" pitchFamily="2" charset="0"/>
              </a:rPr>
              <a:t> ‘male machines </a:t>
            </a:r>
            <a:r>
              <a:rPr lang="es-ES" dirty="0" err="1">
                <a:solidFill>
                  <a:schemeClr val="bg1"/>
                </a:solidFill>
                <a:latin typeface="Times" pitchFamily="2" charset="0"/>
              </a:rPr>
              <a:t>rather</a:t>
            </a:r>
            <a:r>
              <a:rPr lang="es-ES" dirty="0">
                <a:solidFill>
                  <a:schemeClr val="bg1"/>
                </a:solidFill>
                <a:latin typeface="Times" pitchFamily="2" charset="0"/>
              </a:rPr>
              <a:t> </a:t>
            </a:r>
            <a:r>
              <a:rPr lang="es-ES" dirty="0" err="1">
                <a:solidFill>
                  <a:schemeClr val="bg1"/>
                </a:solidFill>
                <a:latin typeface="Times" pitchFamily="2" charset="0"/>
              </a:rPr>
              <a:t>than</a:t>
            </a:r>
            <a:r>
              <a:rPr lang="es-ES" dirty="0">
                <a:solidFill>
                  <a:schemeClr val="bg1"/>
                </a:solidFill>
                <a:latin typeface="Times" pitchFamily="2" charset="0"/>
              </a:rPr>
              <a:t> </a:t>
            </a:r>
            <a:r>
              <a:rPr lang="es-ES" dirty="0" err="1">
                <a:solidFill>
                  <a:schemeClr val="bg1"/>
                </a:solidFill>
                <a:latin typeface="Times" pitchFamily="2" charset="0"/>
              </a:rPr>
              <a:t>female</a:t>
            </a:r>
            <a:r>
              <a:rPr lang="es-ES" dirty="0">
                <a:solidFill>
                  <a:schemeClr val="bg1"/>
                </a:solidFill>
                <a:latin typeface="Times" pitchFamily="2" charset="0"/>
              </a:rPr>
              <a:t> </a:t>
            </a:r>
            <a:r>
              <a:rPr lang="es-ES" dirty="0" err="1">
                <a:solidFill>
                  <a:schemeClr val="bg1"/>
                </a:solidFill>
                <a:latin typeface="Times" pitchFamily="2" charset="0"/>
              </a:rPr>
              <a:t>fabrics</a:t>
            </a:r>
            <a:r>
              <a:rPr lang="es-ES" dirty="0">
                <a:solidFill>
                  <a:schemeClr val="bg1"/>
                </a:solidFill>
                <a:latin typeface="Times" pitchFamily="2" charset="0"/>
              </a:rPr>
              <a:t>’ </a:t>
            </a:r>
            <a:r>
              <a:rPr lang="es-ES" dirty="0" err="1">
                <a:solidFill>
                  <a:schemeClr val="bg1"/>
                </a:solidFill>
                <a:latin typeface="Times" pitchFamily="2" charset="0"/>
              </a:rPr>
              <a:t>became</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modern</a:t>
            </a:r>
            <a:r>
              <a:rPr lang="es-ES" dirty="0">
                <a:solidFill>
                  <a:schemeClr val="bg1"/>
                </a:solidFill>
                <a:latin typeface="Times" pitchFamily="2" charset="0"/>
              </a:rPr>
              <a:t> </a:t>
            </a:r>
            <a:r>
              <a:rPr lang="es-ES" dirty="0" err="1">
                <a:solidFill>
                  <a:schemeClr val="bg1"/>
                </a:solidFill>
                <a:latin typeface="Times" pitchFamily="2" charset="0"/>
              </a:rPr>
              <a:t>markers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technology</a:t>
            </a:r>
            <a:r>
              <a:rPr lang="es-ES" dirty="0">
                <a:solidFill>
                  <a:schemeClr val="bg1"/>
                </a:solidFill>
                <a:latin typeface="Times" pitchFamily="2" charset="0"/>
              </a:rPr>
              <a:t>, […] </a:t>
            </a:r>
            <a:r>
              <a:rPr lang="es-ES" dirty="0" err="1">
                <a:solidFill>
                  <a:schemeClr val="bg1"/>
                </a:solidFill>
                <a:latin typeface="Times" pitchFamily="2" charset="0"/>
              </a:rPr>
              <a:t>diminishing</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significance</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both</a:t>
            </a:r>
            <a:r>
              <a:rPr lang="es-ES" dirty="0">
                <a:solidFill>
                  <a:schemeClr val="bg1"/>
                </a:solidFill>
                <a:latin typeface="Times" pitchFamily="2" charset="0"/>
              </a:rPr>
              <a:t> </a:t>
            </a:r>
            <a:r>
              <a:rPr lang="es-ES" dirty="0" err="1">
                <a:solidFill>
                  <a:schemeClr val="bg1"/>
                </a:solidFill>
                <a:latin typeface="Times" pitchFamily="2" charset="0"/>
              </a:rPr>
              <a:t>artefacts</a:t>
            </a:r>
            <a:r>
              <a:rPr lang="es-ES" dirty="0">
                <a:solidFill>
                  <a:schemeClr val="bg1"/>
                </a:solidFill>
                <a:latin typeface="Times" pitchFamily="2" charset="0"/>
              </a:rPr>
              <a:t> and </a:t>
            </a:r>
            <a:r>
              <a:rPr lang="es-ES" dirty="0" err="1">
                <a:solidFill>
                  <a:schemeClr val="bg1"/>
                </a:solidFill>
                <a:latin typeface="Times" pitchFamily="2" charset="0"/>
              </a:rPr>
              <a:t>forms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knowledge</a:t>
            </a:r>
            <a:r>
              <a:rPr lang="es-ES" dirty="0">
                <a:solidFill>
                  <a:schemeClr val="bg1"/>
                </a:solidFill>
                <a:latin typeface="Times" pitchFamily="2" charset="0"/>
              </a:rPr>
              <a:t> </a:t>
            </a:r>
            <a:r>
              <a:rPr lang="es-ES" dirty="0" err="1">
                <a:solidFill>
                  <a:schemeClr val="bg1"/>
                </a:solidFill>
                <a:latin typeface="Times" pitchFamily="2" charset="0"/>
              </a:rPr>
              <a:t>associated</a:t>
            </a:r>
            <a:r>
              <a:rPr lang="es-ES" dirty="0">
                <a:solidFill>
                  <a:schemeClr val="bg1"/>
                </a:solidFill>
                <a:latin typeface="Times" pitchFamily="2" charset="0"/>
              </a:rPr>
              <a:t> </a:t>
            </a:r>
            <a:r>
              <a:rPr lang="es-ES" dirty="0" err="1">
                <a:solidFill>
                  <a:schemeClr val="bg1"/>
                </a:solidFill>
                <a:latin typeface="Times" pitchFamily="2" charset="0"/>
              </a:rPr>
              <a:t>with</a:t>
            </a:r>
            <a:r>
              <a:rPr lang="es-ES" dirty="0">
                <a:solidFill>
                  <a:schemeClr val="bg1"/>
                </a:solidFill>
                <a:latin typeface="Times" pitchFamily="2" charset="0"/>
              </a:rPr>
              <a:t> </a:t>
            </a:r>
            <a:r>
              <a:rPr lang="es-ES" dirty="0" err="1">
                <a:solidFill>
                  <a:schemeClr val="bg1"/>
                </a:solidFill>
                <a:latin typeface="Times" pitchFamily="2" charset="0"/>
              </a:rPr>
              <a:t>women</a:t>
            </a:r>
            <a:r>
              <a:rPr lang="es-ES" dirty="0">
                <a:solidFill>
                  <a:schemeClr val="bg1"/>
                </a:solidFill>
                <a:latin typeface="Times" pitchFamily="2" charset="0"/>
              </a:rPr>
              <a:t>, […] </a:t>
            </a:r>
            <a:r>
              <a:rPr lang="es-ES" dirty="0" err="1">
                <a:solidFill>
                  <a:schemeClr val="bg1"/>
                </a:solidFill>
                <a:latin typeface="Times" pitchFamily="2" charset="0"/>
              </a:rPr>
              <a:t>whereas</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earlier</a:t>
            </a:r>
            <a:r>
              <a:rPr lang="es-ES" dirty="0">
                <a:solidFill>
                  <a:schemeClr val="bg1"/>
                </a:solidFill>
                <a:latin typeface="Times" pitchFamily="2" charset="0"/>
              </a:rPr>
              <a:t> concept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useful</a:t>
            </a:r>
            <a:r>
              <a:rPr lang="es-ES" dirty="0">
                <a:solidFill>
                  <a:schemeClr val="bg1"/>
                </a:solidFill>
                <a:latin typeface="Times" pitchFamily="2" charset="0"/>
              </a:rPr>
              <a:t> </a:t>
            </a:r>
            <a:r>
              <a:rPr lang="es-ES" dirty="0" err="1">
                <a:solidFill>
                  <a:schemeClr val="bg1"/>
                </a:solidFill>
                <a:latin typeface="Times" pitchFamily="2" charset="0"/>
              </a:rPr>
              <a:t>ars</a:t>
            </a:r>
            <a:r>
              <a:rPr lang="es-ES" dirty="0">
                <a:solidFill>
                  <a:schemeClr val="bg1"/>
                </a:solidFill>
                <a:latin typeface="Times" pitchFamily="2" charset="0"/>
              </a:rPr>
              <a:t> </a:t>
            </a:r>
            <a:r>
              <a:rPr lang="es-ES" dirty="0" err="1">
                <a:solidFill>
                  <a:schemeClr val="bg1"/>
                </a:solidFill>
                <a:latin typeface="Times" pitchFamily="2" charset="0"/>
              </a:rPr>
              <a:t>included</a:t>
            </a:r>
            <a:r>
              <a:rPr lang="es-ES" dirty="0">
                <a:solidFill>
                  <a:schemeClr val="bg1"/>
                </a:solidFill>
                <a:latin typeface="Times" pitchFamily="2" charset="0"/>
              </a:rPr>
              <a:t> </a:t>
            </a:r>
            <a:r>
              <a:rPr lang="es-ES" dirty="0" err="1">
                <a:solidFill>
                  <a:schemeClr val="bg1"/>
                </a:solidFill>
                <a:latin typeface="Times" pitchFamily="2" charset="0"/>
              </a:rPr>
              <a:t>needlework</a:t>
            </a:r>
            <a:r>
              <a:rPr lang="es-ES" dirty="0">
                <a:solidFill>
                  <a:schemeClr val="bg1"/>
                </a:solidFill>
                <a:latin typeface="Times" pitchFamily="2" charset="0"/>
              </a:rPr>
              <a:t> and </a:t>
            </a:r>
            <a:r>
              <a:rPr lang="es-ES" dirty="0" err="1">
                <a:solidFill>
                  <a:schemeClr val="bg1"/>
                </a:solidFill>
                <a:latin typeface="Times" pitchFamily="2" charset="0"/>
              </a:rPr>
              <a:t>metalwork</a:t>
            </a:r>
            <a:r>
              <a:rPr lang="es-ES" dirty="0">
                <a:solidFill>
                  <a:schemeClr val="bg1"/>
                </a:solidFill>
                <a:latin typeface="Times" pitchFamily="2" charset="0"/>
              </a:rPr>
              <a:t> as </a:t>
            </a:r>
            <a:r>
              <a:rPr lang="es-ES" dirty="0" err="1">
                <a:solidFill>
                  <a:schemeClr val="bg1"/>
                </a:solidFill>
                <a:latin typeface="Times" pitchFamily="2" charset="0"/>
              </a:rPr>
              <a:t>well</a:t>
            </a:r>
            <a:r>
              <a:rPr lang="es-ES" dirty="0">
                <a:solidFill>
                  <a:schemeClr val="bg1"/>
                </a:solidFill>
                <a:latin typeface="Times" pitchFamily="2" charset="0"/>
              </a:rPr>
              <a:t> as spinning and </a:t>
            </a:r>
            <a:r>
              <a:rPr lang="es-ES" dirty="0" err="1">
                <a:solidFill>
                  <a:schemeClr val="bg1"/>
                </a:solidFill>
                <a:latin typeface="Times" pitchFamily="2" charset="0"/>
              </a:rPr>
              <a:t>mining</a:t>
            </a:r>
            <a:r>
              <a:rPr lang="es-ES" dirty="0">
                <a:solidFill>
                  <a:schemeClr val="bg1"/>
                </a:solidFill>
                <a:latin typeface="Times" pitchFamily="2" charset="0"/>
              </a:rPr>
              <a:t>, </a:t>
            </a:r>
            <a:r>
              <a:rPr lang="es-ES" dirty="0" err="1">
                <a:solidFill>
                  <a:schemeClr val="bg1"/>
                </a:solidFill>
                <a:latin typeface="Times" pitchFamily="2" charset="0"/>
              </a:rPr>
              <a:t>by</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1930s </a:t>
            </a:r>
            <a:r>
              <a:rPr lang="es-ES" dirty="0" err="1">
                <a:solidFill>
                  <a:schemeClr val="bg1"/>
                </a:solidFill>
                <a:latin typeface="Times" pitchFamily="2" charset="0"/>
              </a:rPr>
              <a:t>this</a:t>
            </a:r>
            <a:r>
              <a:rPr lang="es-ES" dirty="0">
                <a:solidFill>
                  <a:schemeClr val="bg1"/>
                </a:solidFill>
                <a:latin typeface="Times" pitchFamily="2" charset="0"/>
              </a:rPr>
              <a:t> has </a:t>
            </a:r>
            <a:r>
              <a:rPr lang="es-ES" dirty="0" err="1">
                <a:solidFill>
                  <a:schemeClr val="bg1"/>
                </a:solidFill>
                <a:latin typeface="Times" pitchFamily="2" charset="0"/>
              </a:rPr>
              <a:t>been</a:t>
            </a:r>
            <a:r>
              <a:rPr lang="es-ES" dirty="0">
                <a:solidFill>
                  <a:schemeClr val="bg1"/>
                </a:solidFill>
                <a:latin typeface="Times" pitchFamily="2" charset="0"/>
              </a:rPr>
              <a:t> </a:t>
            </a:r>
            <a:r>
              <a:rPr lang="es-ES" dirty="0" err="1">
                <a:solidFill>
                  <a:schemeClr val="bg1"/>
                </a:solidFill>
                <a:latin typeface="Times" pitchFamily="2" charset="0"/>
              </a:rPr>
              <a:t>supplanted</a:t>
            </a:r>
            <a:r>
              <a:rPr lang="es-ES" dirty="0">
                <a:solidFill>
                  <a:schemeClr val="bg1"/>
                </a:solidFill>
                <a:latin typeface="Times" pitchFamily="2" charset="0"/>
              </a:rPr>
              <a:t> </a:t>
            </a:r>
            <a:r>
              <a:rPr lang="es-ES" dirty="0" err="1">
                <a:solidFill>
                  <a:schemeClr val="bg1"/>
                </a:solidFill>
                <a:latin typeface="Times" pitchFamily="2" charset="0"/>
              </a:rPr>
              <a:t>by</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idea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technology</a:t>
            </a:r>
            <a:r>
              <a:rPr lang="es-ES" dirty="0">
                <a:solidFill>
                  <a:schemeClr val="bg1"/>
                </a:solidFill>
                <a:latin typeface="Times" pitchFamily="2" charset="0"/>
              </a:rPr>
              <a:t> as </a:t>
            </a:r>
            <a:r>
              <a:rPr lang="es-ES" dirty="0" err="1">
                <a:solidFill>
                  <a:schemeClr val="bg1"/>
                </a:solidFill>
                <a:latin typeface="Times" pitchFamily="2" charset="0"/>
              </a:rPr>
              <a:t>applied</a:t>
            </a:r>
            <a:r>
              <a:rPr lang="es-ES" dirty="0">
                <a:solidFill>
                  <a:schemeClr val="bg1"/>
                </a:solidFill>
                <a:latin typeface="Times" pitchFamily="2" charset="0"/>
              </a:rPr>
              <a:t> </a:t>
            </a:r>
            <a:r>
              <a:rPr lang="es-ES" dirty="0" err="1">
                <a:solidFill>
                  <a:schemeClr val="bg1"/>
                </a:solidFill>
                <a:latin typeface="Times" pitchFamily="2" charset="0"/>
              </a:rPr>
              <a:t>science</a:t>
            </a:r>
            <a:r>
              <a:rPr lang="es-ES" dirty="0">
                <a:solidFill>
                  <a:schemeClr val="bg1"/>
                </a:solidFill>
                <a:latin typeface="Times" pitchFamily="2" charset="0"/>
              </a:rPr>
              <a:t>” (</a:t>
            </a:r>
            <a:r>
              <a:rPr lang="es-ES" dirty="0" err="1">
                <a:solidFill>
                  <a:schemeClr val="bg1"/>
                </a:solidFill>
                <a:latin typeface="Times" pitchFamily="2" charset="0"/>
              </a:rPr>
              <a:t>Wajcman</a:t>
            </a:r>
            <a:r>
              <a:rPr lang="es-ES" dirty="0">
                <a:solidFill>
                  <a:schemeClr val="bg1"/>
                </a:solidFill>
                <a:latin typeface="Times" pitchFamily="2" charset="0"/>
              </a:rPr>
              <a:t>, 2004, p. 16). </a:t>
            </a:r>
            <a:endParaRPr lang="es-TR" dirty="0">
              <a:solidFill>
                <a:schemeClr val="bg1"/>
              </a:solidFill>
              <a:latin typeface="Times" pitchFamily="2" charset="0"/>
            </a:endParaRPr>
          </a:p>
        </p:txBody>
      </p:sp>
    </p:spTree>
    <p:extLst>
      <p:ext uri="{BB962C8B-B14F-4D97-AF65-F5344CB8AC3E}">
        <p14:creationId xmlns:p14="http://schemas.microsoft.com/office/powerpoint/2010/main" val="2513830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ABD4C8-8C32-E4A4-24AB-5FB5607FFF65}"/>
              </a:ext>
            </a:extLst>
          </p:cNvPr>
          <p:cNvSpPr>
            <a:spLocks noGrp="1"/>
          </p:cNvSpPr>
          <p:nvPr>
            <p:ph type="title"/>
          </p:nvPr>
        </p:nvSpPr>
        <p:spPr/>
        <p:txBody>
          <a:bodyPr/>
          <a:lstStyle/>
          <a:p>
            <a:r>
              <a:rPr lang="es-ES" b="1" dirty="0">
                <a:solidFill>
                  <a:schemeClr val="bg1"/>
                </a:solidFill>
                <a:latin typeface="Times" pitchFamily="2" charset="0"/>
              </a:rPr>
              <a:t>D</a:t>
            </a:r>
            <a:r>
              <a:rPr lang="es-TR" b="1" dirty="0">
                <a:solidFill>
                  <a:schemeClr val="bg1"/>
                </a:solidFill>
                <a:latin typeface="Times" pitchFamily="2" charset="0"/>
              </a:rPr>
              <a:t>o artefacts have gender?</a:t>
            </a:r>
          </a:p>
        </p:txBody>
      </p:sp>
      <p:sp>
        <p:nvSpPr>
          <p:cNvPr id="3" name="Marcador de contenido 2">
            <a:extLst>
              <a:ext uri="{FF2B5EF4-FFF2-40B4-BE49-F238E27FC236}">
                <a16:creationId xmlns:a16="http://schemas.microsoft.com/office/drawing/2014/main" id="{09FBCA34-69CF-314A-5704-C141C690F325}"/>
              </a:ext>
            </a:extLst>
          </p:cNvPr>
          <p:cNvSpPr>
            <a:spLocks noGrp="1"/>
          </p:cNvSpPr>
          <p:nvPr>
            <p:ph idx="1"/>
          </p:nvPr>
        </p:nvSpPr>
        <p:spPr/>
        <p:txBody>
          <a:bodyPr>
            <a:normAutofit fontScale="77500" lnSpcReduction="20000"/>
          </a:bodyPr>
          <a:lstStyle/>
          <a:p>
            <a:r>
              <a:rPr lang="es-ES" dirty="0">
                <a:solidFill>
                  <a:schemeClr val="bg1"/>
                </a:solidFill>
                <a:latin typeface="Times" pitchFamily="2" charset="0"/>
              </a:rPr>
              <a:t>“</a:t>
            </a:r>
            <a:r>
              <a:rPr lang="es-ES" dirty="0" err="1">
                <a:solidFill>
                  <a:schemeClr val="bg1"/>
                </a:solidFill>
                <a:latin typeface="Times" pitchFamily="2" charset="0"/>
              </a:rPr>
              <a:t>Even</a:t>
            </a:r>
            <a:r>
              <a:rPr lang="es-ES" dirty="0">
                <a:solidFill>
                  <a:schemeClr val="bg1"/>
                </a:solidFill>
                <a:latin typeface="Times" pitchFamily="2" charset="0"/>
              </a:rPr>
              <a:t> </a:t>
            </a:r>
            <a:r>
              <a:rPr lang="es-ES" dirty="0" err="1">
                <a:solidFill>
                  <a:schemeClr val="bg1"/>
                </a:solidFill>
                <a:latin typeface="Times" pitchFamily="2" charset="0"/>
              </a:rPr>
              <a:t>within</a:t>
            </a:r>
            <a:r>
              <a:rPr lang="es-ES" dirty="0">
                <a:solidFill>
                  <a:schemeClr val="bg1"/>
                </a:solidFill>
                <a:latin typeface="Times" pitchFamily="2" charset="0"/>
              </a:rPr>
              <a:t> </a:t>
            </a:r>
            <a:r>
              <a:rPr lang="es-ES" dirty="0" err="1">
                <a:solidFill>
                  <a:schemeClr val="bg1"/>
                </a:solidFill>
                <a:latin typeface="Times" pitchFamily="2" charset="0"/>
              </a:rPr>
              <a:t>feminist</a:t>
            </a:r>
            <a:r>
              <a:rPr lang="es-ES" dirty="0">
                <a:solidFill>
                  <a:schemeClr val="bg1"/>
                </a:solidFill>
                <a:latin typeface="Times" pitchFamily="2" charset="0"/>
              </a:rPr>
              <a:t> </a:t>
            </a:r>
            <a:r>
              <a:rPr lang="es-ES" dirty="0" err="1">
                <a:solidFill>
                  <a:schemeClr val="bg1"/>
                </a:solidFill>
                <a:latin typeface="Times" pitchFamily="2" charset="0"/>
              </a:rPr>
              <a:t>research</a:t>
            </a:r>
            <a:r>
              <a:rPr lang="es-ES" dirty="0">
                <a:solidFill>
                  <a:schemeClr val="bg1"/>
                </a:solidFill>
                <a:latin typeface="Times" pitchFamily="2" charset="0"/>
              </a:rPr>
              <a:t> </a:t>
            </a:r>
            <a:r>
              <a:rPr lang="es-ES" dirty="0" err="1">
                <a:solidFill>
                  <a:schemeClr val="bg1"/>
                </a:solidFill>
                <a:latin typeface="Times" pitchFamily="2" charset="0"/>
              </a:rPr>
              <a:t>during</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1980s, </a:t>
            </a:r>
            <a:r>
              <a:rPr lang="es-ES" dirty="0" err="1">
                <a:solidFill>
                  <a:schemeClr val="bg1"/>
                </a:solidFill>
                <a:latin typeface="Times" pitchFamily="2" charset="0"/>
              </a:rPr>
              <a:t>little</a:t>
            </a:r>
            <a:r>
              <a:rPr lang="es-ES" dirty="0">
                <a:solidFill>
                  <a:schemeClr val="bg1"/>
                </a:solidFill>
                <a:latin typeface="Times" pitchFamily="2" charset="0"/>
              </a:rPr>
              <a:t> </a:t>
            </a:r>
            <a:r>
              <a:rPr lang="es-ES" dirty="0" err="1">
                <a:solidFill>
                  <a:schemeClr val="bg1"/>
                </a:solidFill>
                <a:latin typeface="Times" pitchFamily="2" charset="0"/>
              </a:rPr>
              <a:t>attention</a:t>
            </a:r>
            <a:r>
              <a:rPr lang="es-ES" dirty="0">
                <a:solidFill>
                  <a:schemeClr val="bg1"/>
                </a:solidFill>
                <a:latin typeface="Times" pitchFamily="2" charset="0"/>
              </a:rPr>
              <a:t> </a:t>
            </a:r>
            <a:r>
              <a:rPr lang="es-ES" dirty="0" err="1">
                <a:solidFill>
                  <a:schemeClr val="bg1"/>
                </a:solidFill>
                <a:latin typeface="Times" pitchFamily="2" charset="0"/>
              </a:rPr>
              <a:t>was</a:t>
            </a:r>
            <a:r>
              <a:rPr lang="es-ES" dirty="0">
                <a:solidFill>
                  <a:schemeClr val="bg1"/>
                </a:solidFill>
                <a:latin typeface="Times" pitchFamily="2" charset="0"/>
              </a:rPr>
              <a:t> </a:t>
            </a:r>
            <a:r>
              <a:rPr lang="es-ES" dirty="0" err="1">
                <a:solidFill>
                  <a:schemeClr val="bg1"/>
                </a:solidFill>
                <a:latin typeface="Times" pitchFamily="2" charset="0"/>
              </a:rPr>
              <a:t>paid</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technology</a:t>
            </a:r>
            <a:r>
              <a:rPr lang="es-ES" dirty="0">
                <a:solidFill>
                  <a:schemeClr val="bg1"/>
                </a:solidFill>
                <a:latin typeface="Times" pitchFamily="2" charset="0"/>
              </a:rPr>
              <a:t>. </a:t>
            </a:r>
            <a:r>
              <a:rPr lang="es-ES" dirty="0" err="1">
                <a:solidFill>
                  <a:schemeClr val="bg1"/>
                </a:solidFill>
                <a:latin typeface="Times" pitchFamily="2" charset="0"/>
              </a:rPr>
              <a:t>One</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reasons</a:t>
            </a:r>
            <a:r>
              <a:rPr lang="es-ES" dirty="0">
                <a:solidFill>
                  <a:schemeClr val="bg1"/>
                </a:solidFill>
                <a:latin typeface="Times" pitchFamily="2" charset="0"/>
              </a:rPr>
              <a:t> </a:t>
            </a:r>
            <a:r>
              <a:rPr lang="es-ES" dirty="0" err="1">
                <a:solidFill>
                  <a:schemeClr val="bg1"/>
                </a:solidFill>
                <a:latin typeface="Times" pitchFamily="2" charset="0"/>
              </a:rPr>
              <a:t>for</a:t>
            </a:r>
            <a:r>
              <a:rPr lang="es-ES" dirty="0">
                <a:solidFill>
                  <a:schemeClr val="bg1"/>
                </a:solidFill>
                <a:latin typeface="Times" pitchFamily="2" charset="0"/>
              </a:rPr>
              <a:t> </a:t>
            </a:r>
            <a:r>
              <a:rPr lang="es-ES" dirty="0" err="1">
                <a:solidFill>
                  <a:schemeClr val="bg1"/>
                </a:solidFill>
                <a:latin typeface="Times" pitchFamily="2" charset="0"/>
              </a:rPr>
              <a:t>this</a:t>
            </a:r>
            <a:r>
              <a:rPr lang="es-ES" dirty="0">
                <a:solidFill>
                  <a:schemeClr val="bg1"/>
                </a:solidFill>
                <a:latin typeface="Times" pitchFamily="2" charset="0"/>
              </a:rPr>
              <a:t>, </a:t>
            </a:r>
            <a:r>
              <a:rPr lang="es-ES" dirty="0" err="1">
                <a:solidFill>
                  <a:schemeClr val="bg1"/>
                </a:solidFill>
                <a:latin typeface="Times" pitchFamily="2" charset="0"/>
              </a:rPr>
              <a:t>we</a:t>
            </a:r>
            <a:r>
              <a:rPr lang="es-ES" dirty="0">
                <a:solidFill>
                  <a:schemeClr val="bg1"/>
                </a:solidFill>
                <a:latin typeface="Times" pitchFamily="2" charset="0"/>
              </a:rPr>
              <a:t> </a:t>
            </a:r>
            <a:r>
              <a:rPr lang="es-ES" dirty="0" err="1">
                <a:solidFill>
                  <a:schemeClr val="bg1"/>
                </a:solidFill>
                <a:latin typeface="Times" pitchFamily="2" charset="0"/>
              </a:rPr>
              <a:t>think</a:t>
            </a:r>
            <a:r>
              <a:rPr lang="es-ES" dirty="0">
                <a:solidFill>
                  <a:schemeClr val="bg1"/>
                </a:solidFill>
                <a:latin typeface="Times" pitchFamily="2" charset="0"/>
              </a:rPr>
              <a:t>, can be </a:t>
            </a:r>
            <a:r>
              <a:rPr lang="es-ES" dirty="0" err="1">
                <a:solidFill>
                  <a:schemeClr val="bg1"/>
                </a:solidFill>
                <a:latin typeface="Times" pitchFamily="2" charset="0"/>
              </a:rPr>
              <a:t>found</a:t>
            </a:r>
            <a:r>
              <a:rPr lang="es-ES" dirty="0">
                <a:solidFill>
                  <a:schemeClr val="bg1"/>
                </a:solidFill>
                <a:latin typeface="Times" pitchFamily="2" charset="0"/>
              </a:rPr>
              <a:t> in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traditional</a:t>
            </a:r>
            <a:r>
              <a:rPr lang="es-ES" dirty="0">
                <a:solidFill>
                  <a:schemeClr val="bg1"/>
                </a:solidFill>
                <a:latin typeface="Times" pitchFamily="2" charset="0"/>
              </a:rPr>
              <a:t> </a:t>
            </a:r>
            <a:r>
              <a:rPr lang="es-ES" dirty="0" err="1">
                <a:solidFill>
                  <a:schemeClr val="bg1"/>
                </a:solidFill>
                <a:latin typeface="Times" pitchFamily="2" charset="0"/>
              </a:rPr>
              <a:t>definition</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femininity</a:t>
            </a:r>
            <a:r>
              <a:rPr lang="es-ES" dirty="0">
                <a:solidFill>
                  <a:schemeClr val="bg1"/>
                </a:solidFill>
                <a:latin typeface="Times" pitchFamily="2" charset="0"/>
              </a:rPr>
              <a:t> as </a:t>
            </a:r>
            <a:r>
              <a:rPr lang="es-ES" dirty="0" err="1">
                <a:solidFill>
                  <a:schemeClr val="bg1"/>
                </a:solidFill>
                <a:latin typeface="Times" pitchFamily="2" charset="0"/>
              </a:rPr>
              <a:t>concerned</a:t>
            </a:r>
            <a:r>
              <a:rPr lang="es-ES" dirty="0">
                <a:solidFill>
                  <a:schemeClr val="bg1"/>
                </a:solidFill>
                <a:latin typeface="Times" pitchFamily="2" charset="0"/>
              </a:rPr>
              <a:t> </a:t>
            </a:r>
            <a:r>
              <a:rPr lang="es-ES" dirty="0" err="1">
                <a:solidFill>
                  <a:schemeClr val="bg1"/>
                </a:solidFill>
                <a:latin typeface="Times" pitchFamily="2" charset="0"/>
              </a:rPr>
              <a:t>with</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soft</a:t>
            </a:r>
            <a:r>
              <a:rPr lang="es-ES" dirty="0">
                <a:solidFill>
                  <a:schemeClr val="bg1"/>
                </a:solidFill>
                <a:latin typeface="Times" pitchFamily="2" charset="0"/>
              </a:rPr>
              <a:t>" </a:t>
            </a:r>
            <a:r>
              <a:rPr lang="es-ES" dirty="0" err="1">
                <a:solidFill>
                  <a:schemeClr val="bg1"/>
                </a:solidFill>
                <a:latin typeface="Times" pitchFamily="2" charset="0"/>
              </a:rPr>
              <a:t>aspects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societ</a:t>
            </a:r>
            <a:r>
              <a:rPr lang="es-ES" dirty="0">
                <a:solidFill>
                  <a:schemeClr val="bg1"/>
                </a:solidFill>
                <a:latin typeface="Times" pitchFamily="2" charset="0"/>
              </a:rPr>
              <a:t>. In </a:t>
            </a:r>
            <a:r>
              <a:rPr lang="es-ES" dirty="0" err="1">
                <a:solidFill>
                  <a:schemeClr val="bg1"/>
                </a:solidFill>
                <a:latin typeface="Times" pitchFamily="2" charset="0"/>
              </a:rPr>
              <a:t>Norway</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debate </a:t>
            </a:r>
            <a:r>
              <a:rPr lang="es-ES" dirty="0" err="1">
                <a:solidFill>
                  <a:schemeClr val="bg1"/>
                </a:solidFill>
                <a:latin typeface="Times" pitchFamily="2" charset="0"/>
              </a:rPr>
              <a:t>about</a:t>
            </a:r>
            <a:r>
              <a:rPr lang="es-ES" dirty="0">
                <a:solidFill>
                  <a:schemeClr val="bg1"/>
                </a:solidFill>
                <a:latin typeface="Times" pitchFamily="2" charset="0"/>
              </a:rPr>
              <a:t> "</a:t>
            </a:r>
            <a:r>
              <a:rPr lang="es-ES" dirty="0" err="1">
                <a:solidFill>
                  <a:schemeClr val="bg1"/>
                </a:solidFill>
                <a:latin typeface="Times" pitchFamily="2" charset="0"/>
              </a:rPr>
              <a:t>female</a:t>
            </a:r>
            <a:r>
              <a:rPr lang="es-ES" dirty="0">
                <a:solidFill>
                  <a:schemeClr val="bg1"/>
                </a:solidFill>
                <a:latin typeface="Times" pitchFamily="2" charset="0"/>
              </a:rPr>
              <a:t> culture" in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women's</a:t>
            </a:r>
            <a:r>
              <a:rPr lang="es-ES" dirty="0">
                <a:solidFill>
                  <a:schemeClr val="bg1"/>
                </a:solidFill>
                <a:latin typeface="Times" pitchFamily="2" charset="0"/>
              </a:rPr>
              <a:t> </a:t>
            </a:r>
            <a:r>
              <a:rPr lang="es-ES" dirty="0" err="1">
                <a:solidFill>
                  <a:schemeClr val="bg1"/>
                </a:solidFill>
                <a:latin typeface="Times" pitchFamily="2" charset="0"/>
              </a:rPr>
              <a:t>movement</a:t>
            </a:r>
            <a:r>
              <a:rPr lang="es-ES" dirty="0">
                <a:solidFill>
                  <a:schemeClr val="bg1"/>
                </a:solidFill>
                <a:latin typeface="Times" pitchFamily="2" charset="0"/>
              </a:rPr>
              <a:t> </a:t>
            </a:r>
            <a:r>
              <a:rPr lang="es-ES" dirty="0" err="1">
                <a:solidFill>
                  <a:schemeClr val="bg1"/>
                </a:solidFill>
                <a:latin typeface="Times" pitchFamily="2" charset="0"/>
              </a:rPr>
              <a:t>emphasized</a:t>
            </a:r>
            <a:r>
              <a:rPr lang="es-ES" dirty="0">
                <a:solidFill>
                  <a:schemeClr val="bg1"/>
                </a:solidFill>
                <a:latin typeface="Times" pitchFamily="2" charset="0"/>
              </a:rPr>
              <a:t> </a:t>
            </a:r>
            <a:r>
              <a:rPr lang="es-ES" dirty="0" err="1">
                <a:solidFill>
                  <a:schemeClr val="bg1"/>
                </a:solidFill>
                <a:latin typeface="Times" pitchFamily="2" charset="0"/>
              </a:rPr>
              <a:t>this</a:t>
            </a:r>
            <a:r>
              <a:rPr lang="es-ES" dirty="0">
                <a:solidFill>
                  <a:schemeClr val="bg1"/>
                </a:solidFill>
                <a:latin typeface="Times" pitchFamily="2" charset="0"/>
              </a:rPr>
              <a:t>. </a:t>
            </a:r>
            <a:r>
              <a:rPr lang="es-ES" dirty="0" err="1">
                <a:solidFill>
                  <a:schemeClr val="bg1"/>
                </a:solidFill>
                <a:latin typeface="Times" pitchFamily="2" charset="0"/>
              </a:rPr>
              <a:t>Technology</a:t>
            </a:r>
            <a:r>
              <a:rPr lang="es-ES" dirty="0">
                <a:solidFill>
                  <a:schemeClr val="bg1"/>
                </a:solidFill>
                <a:latin typeface="Times" pitchFamily="2" charset="0"/>
              </a:rPr>
              <a:t> </a:t>
            </a:r>
            <a:r>
              <a:rPr lang="es-ES" dirty="0" err="1">
                <a:solidFill>
                  <a:schemeClr val="bg1"/>
                </a:solidFill>
                <a:latin typeface="Times" pitchFamily="2" charset="0"/>
              </a:rPr>
              <a:t>was</a:t>
            </a:r>
            <a:r>
              <a:rPr lang="es-ES" dirty="0">
                <a:solidFill>
                  <a:schemeClr val="bg1"/>
                </a:solidFill>
                <a:latin typeface="Times" pitchFamily="2" charset="0"/>
              </a:rPr>
              <a:t> </a:t>
            </a:r>
            <a:r>
              <a:rPr lang="es-ES" dirty="0" err="1">
                <a:solidFill>
                  <a:schemeClr val="bg1"/>
                </a:solidFill>
                <a:latin typeface="Times" pitchFamily="2" charset="0"/>
              </a:rPr>
              <a:t>identified</a:t>
            </a:r>
            <a:r>
              <a:rPr lang="es-ES" dirty="0">
                <a:solidFill>
                  <a:schemeClr val="bg1"/>
                </a:solidFill>
                <a:latin typeface="Times" pitchFamily="2" charset="0"/>
              </a:rPr>
              <a:t> as </a:t>
            </a:r>
            <a:r>
              <a:rPr lang="es-ES" dirty="0" err="1">
                <a:solidFill>
                  <a:schemeClr val="bg1"/>
                </a:solidFill>
                <a:latin typeface="Times" pitchFamily="2" charset="0"/>
              </a:rPr>
              <a:t>belonging</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hard</a:t>
            </a:r>
            <a:r>
              <a:rPr lang="es-ES" dirty="0">
                <a:solidFill>
                  <a:schemeClr val="bg1"/>
                </a:solidFill>
                <a:latin typeface="Times" pitchFamily="2" charset="0"/>
              </a:rPr>
              <a:t>" </a:t>
            </a:r>
            <a:r>
              <a:rPr lang="es-ES" dirty="0" err="1">
                <a:solidFill>
                  <a:schemeClr val="bg1"/>
                </a:solidFill>
                <a:latin typeface="Times" pitchFamily="2" charset="0"/>
              </a:rPr>
              <a:t>aspects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society</a:t>
            </a:r>
            <a:r>
              <a:rPr lang="es-ES" dirty="0">
                <a:solidFill>
                  <a:schemeClr val="bg1"/>
                </a:solidFill>
                <a:latin typeface="Times" pitchFamily="2" charset="0"/>
              </a:rPr>
              <a:t> and </a:t>
            </a:r>
            <a:r>
              <a:rPr lang="es-ES" dirty="0" err="1">
                <a:solidFill>
                  <a:schemeClr val="bg1"/>
                </a:solidFill>
                <a:latin typeface="Times" pitchFamily="2" charset="0"/>
              </a:rPr>
              <a:t>thus</a:t>
            </a:r>
            <a:r>
              <a:rPr lang="es-ES" dirty="0">
                <a:solidFill>
                  <a:schemeClr val="bg1"/>
                </a:solidFill>
                <a:latin typeface="Times" pitchFamily="2" charset="0"/>
              </a:rPr>
              <a:t> </a:t>
            </a:r>
            <a:r>
              <a:rPr lang="es-ES" dirty="0" err="1">
                <a:solidFill>
                  <a:schemeClr val="bg1"/>
                </a:solidFill>
                <a:latin typeface="Times" pitchFamily="2" charset="0"/>
              </a:rPr>
              <a:t>considered</a:t>
            </a:r>
            <a:r>
              <a:rPr lang="es-ES" dirty="0">
                <a:solidFill>
                  <a:schemeClr val="bg1"/>
                </a:solidFill>
                <a:latin typeface="Times" pitchFamily="2" charset="0"/>
              </a:rPr>
              <a:t> a </a:t>
            </a:r>
            <a:r>
              <a:rPr lang="es-ES" dirty="0" err="1">
                <a:solidFill>
                  <a:schemeClr val="bg1"/>
                </a:solidFill>
                <a:latin typeface="Times" pitchFamily="2" charset="0"/>
              </a:rPr>
              <a:t>threat</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female</a:t>
            </a:r>
            <a:r>
              <a:rPr lang="es-ES" dirty="0">
                <a:solidFill>
                  <a:schemeClr val="bg1"/>
                </a:solidFill>
                <a:latin typeface="Times" pitchFamily="2" charset="0"/>
              </a:rPr>
              <a:t> culture. In </a:t>
            </a:r>
            <a:r>
              <a:rPr lang="es-ES" dirty="0" err="1">
                <a:solidFill>
                  <a:schemeClr val="bg1"/>
                </a:solidFill>
                <a:latin typeface="Times" pitchFamily="2" charset="0"/>
              </a:rPr>
              <a:t>this</a:t>
            </a:r>
            <a:r>
              <a:rPr lang="es-ES" dirty="0">
                <a:solidFill>
                  <a:schemeClr val="bg1"/>
                </a:solidFill>
                <a:latin typeface="Times" pitchFamily="2" charset="0"/>
              </a:rPr>
              <a:t> </a:t>
            </a:r>
            <a:r>
              <a:rPr lang="es-ES" dirty="0" err="1">
                <a:solidFill>
                  <a:schemeClr val="bg1"/>
                </a:solidFill>
                <a:latin typeface="Times" pitchFamily="2" charset="0"/>
              </a:rPr>
              <a:t>sense</a:t>
            </a:r>
            <a:r>
              <a:rPr lang="es-ES" dirty="0">
                <a:solidFill>
                  <a:schemeClr val="bg1"/>
                </a:solidFill>
                <a:latin typeface="Times" pitchFamily="2" charset="0"/>
              </a:rPr>
              <a:t>, </a:t>
            </a:r>
            <a:r>
              <a:rPr lang="es-ES" dirty="0" err="1">
                <a:solidFill>
                  <a:schemeClr val="bg1"/>
                </a:solidFill>
                <a:latin typeface="Times" pitchFamily="2" charset="0"/>
              </a:rPr>
              <a:t>technology</a:t>
            </a:r>
            <a:r>
              <a:rPr lang="es-ES" dirty="0">
                <a:solidFill>
                  <a:schemeClr val="bg1"/>
                </a:solidFill>
                <a:latin typeface="Times" pitchFamily="2" charset="0"/>
              </a:rPr>
              <a:t> </a:t>
            </a:r>
            <a:r>
              <a:rPr lang="es-ES" dirty="0" err="1">
                <a:solidFill>
                  <a:schemeClr val="bg1"/>
                </a:solidFill>
                <a:latin typeface="Times" pitchFamily="2" charset="0"/>
              </a:rPr>
              <a:t>represented</a:t>
            </a:r>
            <a:r>
              <a:rPr lang="es-ES" dirty="0">
                <a:solidFill>
                  <a:schemeClr val="bg1"/>
                </a:solidFill>
                <a:latin typeface="Times" pitchFamily="2" charset="0"/>
              </a:rPr>
              <a:t> </a:t>
            </a:r>
            <a:r>
              <a:rPr lang="es-ES" dirty="0" err="1">
                <a:solidFill>
                  <a:schemeClr val="bg1"/>
                </a:solidFill>
                <a:latin typeface="Times" pitchFamily="2" charset="0"/>
              </a:rPr>
              <a:t>just</a:t>
            </a:r>
            <a:r>
              <a:rPr lang="es-ES" dirty="0">
                <a:solidFill>
                  <a:schemeClr val="bg1"/>
                </a:solidFill>
                <a:latin typeface="Times" pitchFamily="2" charset="0"/>
              </a:rPr>
              <a:t> </a:t>
            </a:r>
            <a:r>
              <a:rPr lang="es-ES" dirty="0" err="1">
                <a:solidFill>
                  <a:schemeClr val="bg1"/>
                </a:solidFill>
                <a:latin typeface="Times" pitchFamily="2" charset="0"/>
              </a:rPr>
              <a:t>another</a:t>
            </a:r>
            <a:r>
              <a:rPr lang="es-ES" dirty="0">
                <a:solidFill>
                  <a:schemeClr val="bg1"/>
                </a:solidFill>
                <a:latin typeface="Times" pitchFamily="2" charset="0"/>
              </a:rPr>
              <a:t> </a:t>
            </a:r>
            <a:r>
              <a:rPr lang="es-ES" dirty="0" err="1">
                <a:solidFill>
                  <a:schemeClr val="bg1"/>
                </a:solidFill>
                <a:latin typeface="Times" pitchFamily="2" charset="0"/>
              </a:rPr>
              <a:t>disguise</a:t>
            </a:r>
            <a:r>
              <a:rPr lang="es-ES" dirty="0">
                <a:solidFill>
                  <a:schemeClr val="bg1"/>
                </a:solidFill>
                <a:latin typeface="Times" pitchFamily="2" charset="0"/>
              </a:rPr>
              <a:t> </a:t>
            </a:r>
            <a:r>
              <a:rPr lang="es-ES" dirty="0" err="1">
                <a:solidFill>
                  <a:schemeClr val="bg1"/>
                </a:solidFill>
                <a:latin typeface="Times" pitchFamily="2" charset="0"/>
              </a:rPr>
              <a:t>for</a:t>
            </a:r>
            <a:r>
              <a:rPr lang="es-ES" dirty="0">
                <a:solidFill>
                  <a:schemeClr val="bg1"/>
                </a:solidFill>
                <a:latin typeface="Times" pitchFamily="2" charset="0"/>
              </a:rPr>
              <a:t> </a:t>
            </a:r>
            <a:r>
              <a:rPr lang="es-ES" dirty="0" err="1">
                <a:solidFill>
                  <a:schemeClr val="bg1"/>
                </a:solidFill>
                <a:latin typeface="Times" pitchFamily="2" charset="0"/>
              </a:rPr>
              <a:t>patriarchy</a:t>
            </a:r>
            <a:r>
              <a:rPr lang="es-ES" dirty="0">
                <a:solidFill>
                  <a:schemeClr val="bg1"/>
                </a:solidFill>
                <a:latin typeface="Times" pitchFamily="2" charset="0"/>
              </a:rPr>
              <a:t>-and </a:t>
            </a:r>
            <a:r>
              <a:rPr lang="es-ES" dirty="0" err="1">
                <a:solidFill>
                  <a:schemeClr val="bg1"/>
                </a:solidFill>
                <a:latin typeface="Times" pitchFamily="2" charset="0"/>
              </a:rPr>
              <a:t>could</a:t>
            </a:r>
            <a:r>
              <a:rPr lang="es-ES" dirty="0">
                <a:solidFill>
                  <a:schemeClr val="bg1"/>
                </a:solidFill>
                <a:latin typeface="Times" pitchFamily="2" charset="0"/>
              </a:rPr>
              <a:t> be </a:t>
            </a:r>
            <a:r>
              <a:rPr lang="es-ES" dirty="0" err="1">
                <a:solidFill>
                  <a:schemeClr val="bg1"/>
                </a:solidFill>
                <a:latin typeface="Times" pitchFamily="2" charset="0"/>
              </a:rPr>
              <a:t>reduced</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social </a:t>
            </a:r>
            <a:r>
              <a:rPr lang="es-ES" dirty="0" err="1">
                <a:solidFill>
                  <a:schemeClr val="bg1"/>
                </a:solidFill>
                <a:latin typeface="Times" pitchFamily="2" charset="0"/>
              </a:rPr>
              <a:t>power</a:t>
            </a:r>
            <a:r>
              <a:rPr lang="es-ES" dirty="0">
                <a:solidFill>
                  <a:schemeClr val="bg1"/>
                </a:solidFill>
                <a:latin typeface="Times" pitchFamily="2" charset="0"/>
              </a:rPr>
              <a:t> </a:t>
            </a:r>
            <a:r>
              <a:rPr lang="es-ES" dirty="0" err="1">
                <a:solidFill>
                  <a:schemeClr val="bg1"/>
                </a:solidFill>
                <a:latin typeface="Times" pitchFamily="2" charset="0"/>
              </a:rPr>
              <a:t>relations</a:t>
            </a:r>
            <a:r>
              <a:rPr lang="es-ES" dirty="0">
                <a:solidFill>
                  <a:schemeClr val="bg1"/>
                </a:solidFill>
                <a:latin typeface="Times" pitchFamily="2" charset="0"/>
              </a:rPr>
              <a:t>. </a:t>
            </a:r>
            <a:r>
              <a:rPr lang="es-ES" dirty="0" err="1">
                <a:solidFill>
                  <a:schemeClr val="bg1"/>
                </a:solidFill>
                <a:latin typeface="Times" pitchFamily="2" charset="0"/>
              </a:rPr>
              <a:t>Substantially</a:t>
            </a:r>
            <a:r>
              <a:rPr lang="es-ES" dirty="0">
                <a:solidFill>
                  <a:schemeClr val="bg1"/>
                </a:solidFill>
                <a:latin typeface="Times" pitchFamily="2" charset="0"/>
              </a:rPr>
              <a:t> </a:t>
            </a:r>
            <a:r>
              <a:rPr lang="es-ES" dirty="0" err="1">
                <a:solidFill>
                  <a:schemeClr val="bg1"/>
                </a:solidFill>
                <a:latin typeface="Times" pitchFamily="2" charset="0"/>
              </a:rPr>
              <a:t>helped</a:t>
            </a:r>
            <a:r>
              <a:rPr lang="es-ES" dirty="0">
                <a:solidFill>
                  <a:schemeClr val="bg1"/>
                </a:solidFill>
                <a:latin typeface="Times" pitchFamily="2" charset="0"/>
              </a:rPr>
              <a:t> </a:t>
            </a:r>
            <a:r>
              <a:rPr lang="es-ES" dirty="0" err="1">
                <a:solidFill>
                  <a:schemeClr val="bg1"/>
                </a:solidFill>
                <a:latin typeface="Times" pitchFamily="2" charset="0"/>
              </a:rPr>
              <a:t>by</a:t>
            </a:r>
            <a:r>
              <a:rPr lang="es-ES" dirty="0">
                <a:solidFill>
                  <a:schemeClr val="bg1"/>
                </a:solidFill>
                <a:latin typeface="Times" pitchFamily="2" charset="0"/>
              </a:rPr>
              <a:t> </a:t>
            </a:r>
            <a:r>
              <a:rPr lang="es-ES" dirty="0" err="1">
                <a:solidFill>
                  <a:schemeClr val="bg1"/>
                </a:solidFill>
                <a:latin typeface="Times" pitchFamily="2" charset="0"/>
              </a:rPr>
              <a:t>technological</a:t>
            </a:r>
            <a:r>
              <a:rPr lang="es-ES" dirty="0">
                <a:solidFill>
                  <a:schemeClr val="bg1"/>
                </a:solidFill>
                <a:latin typeface="Times" pitchFamily="2" charset="0"/>
              </a:rPr>
              <a:t> </a:t>
            </a:r>
            <a:r>
              <a:rPr lang="es-ES" dirty="0" err="1">
                <a:solidFill>
                  <a:schemeClr val="bg1"/>
                </a:solidFill>
                <a:latin typeface="Times" pitchFamily="2" charset="0"/>
              </a:rPr>
              <a:t>determinism</a:t>
            </a:r>
            <a:r>
              <a:rPr lang="es-ES" dirty="0">
                <a:solidFill>
                  <a:schemeClr val="bg1"/>
                </a:solidFill>
                <a:latin typeface="Times" pitchFamily="2" charset="0"/>
              </a:rPr>
              <a:t>,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picture</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technology</a:t>
            </a:r>
            <a:r>
              <a:rPr lang="es-ES" dirty="0">
                <a:solidFill>
                  <a:schemeClr val="bg1"/>
                </a:solidFill>
                <a:latin typeface="Times" pitchFamily="2" charset="0"/>
              </a:rPr>
              <a:t> as </a:t>
            </a:r>
            <a:r>
              <a:rPr lang="es-ES" dirty="0" err="1">
                <a:solidFill>
                  <a:schemeClr val="bg1"/>
                </a:solidFill>
                <a:latin typeface="Times" pitchFamily="2" charset="0"/>
              </a:rPr>
              <a:t>an</a:t>
            </a:r>
            <a:r>
              <a:rPr lang="es-ES" dirty="0">
                <a:solidFill>
                  <a:schemeClr val="bg1"/>
                </a:solidFill>
                <a:latin typeface="Times" pitchFamily="2" charset="0"/>
              </a:rPr>
              <a:t> </a:t>
            </a:r>
            <a:r>
              <a:rPr lang="es-ES" dirty="0" err="1">
                <a:solidFill>
                  <a:schemeClr val="bg1"/>
                </a:solidFill>
                <a:latin typeface="Times" pitchFamily="2" charset="0"/>
              </a:rPr>
              <a:t>evil</a:t>
            </a:r>
            <a:r>
              <a:rPr lang="es-ES" dirty="0">
                <a:solidFill>
                  <a:schemeClr val="bg1"/>
                </a:solidFill>
                <a:latin typeface="Times" pitchFamily="2" charset="0"/>
              </a:rPr>
              <a:t> </a:t>
            </a:r>
            <a:r>
              <a:rPr lang="es-ES" dirty="0" err="1">
                <a:solidFill>
                  <a:schemeClr val="bg1"/>
                </a:solidFill>
                <a:latin typeface="Times" pitchFamily="2" charset="0"/>
              </a:rPr>
              <a:t>force</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exploitation</a:t>
            </a:r>
            <a:r>
              <a:rPr lang="es-ES" dirty="0">
                <a:solidFill>
                  <a:schemeClr val="bg1"/>
                </a:solidFill>
                <a:latin typeface="Times" pitchFamily="2" charset="0"/>
              </a:rPr>
              <a:t> and </a:t>
            </a:r>
            <a:r>
              <a:rPr lang="es-ES" dirty="0" err="1">
                <a:solidFill>
                  <a:schemeClr val="bg1"/>
                </a:solidFill>
                <a:latin typeface="Times" pitchFamily="2" charset="0"/>
              </a:rPr>
              <a:t>destruction</a:t>
            </a:r>
            <a:r>
              <a:rPr lang="es-ES" dirty="0">
                <a:solidFill>
                  <a:schemeClr val="bg1"/>
                </a:solidFill>
                <a:latin typeface="Times" pitchFamily="2" charset="0"/>
              </a:rPr>
              <a:t> in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hands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men</a:t>
            </a:r>
            <a:r>
              <a:rPr lang="es-ES" dirty="0">
                <a:solidFill>
                  <a:schemeClr val="bg1"/>
                </a:solidFill>
                <a:latin typeface="Times" pitchFamily="2" charset="0"/>
              </a:rPr>
              <a:t> </a:t>
            </a:r>
            <a:r>
              <a:rPr lang="es-ES" dirty="0" err="1">
                <a:solidFill>
                  <a:schemeClr val="bg1"/>
                </a:solidFill>
                <a:latin typeface="Times" pitchFamily="2" charset="0"/>
              </a:rPr>
              <a:t>posed</a:t>
            </a:r>
            <a:r>
              <a:rPr lang="es-ES" dirty="0">
                <a:solidFill>
                  <a:schemeClr val="bg1"/>
                </a:solidFill>
                <a:latin typeface="Times" pitchFamily="2" charset="0"/>
              </a:rPr>
              <a:t> </a:t>
            </a:r>
            <a:r>
              <a:rPr lang="es-ES" dirty="0" err="1">
                <a:solidFill>
                  <a:schemeClr val="bg1"/>
                </a:solidFill>
                <a:latin typeface="Times" pitchFamily="2" charset="0"/>
              </a:rPr>
              <a:t>technology</a:t>
            </a:r>
            <a:r>
              <a:rPr lang="es-ES" dirty="0">
                <a:solidFill>
                  <a:schemeClr val="bg1"/>
                </a:solidFill>
                <a:latin typeface="Times" pitchFamily="2" charset="0"/>
              </a:rPr>
              <a:t> as </a:t>
            </a:r>
            <a:r>
              <a:rPr lang="es-ES" dirty="0" err="1">
                <a:solidFill>
                  <a:schemeClr val="bg1"/>
                </a:solidFill>
                <a:latin typeface="Times" pitchFamily="2" charset="0"/>
              </a:rPr>
              <a:t>the</a:t>
            </a:r>
            <a:r>
              <a:rPr lang="es-ES" dirty="0">
                <a:solidFill>
                  <a:schemeClr val="bg1"/>
                </a:solidFill>
                <a:latin typeface="Times" pitchFamily="2" charset="0"/>
              </a:rPr>
              <a:t> </a:t>
            </a:r>
            <a:r>
              <a:rPr lang="es-ES" dirty="0" err="1">
                <a:solidFill>
                  <a:schemeClr val="bg1"/>
                </a:solidFill>
                <a:latin typeface="Times" pitchFamily="2" charset="0"/>
              </a:rPr>
              <a:t>opposite</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femininity</a:t>
            </a:r>
            <a:r>
              <a:rPr lang="es-ES" dirty="0">
                <a:solidFill>
                  <a:schemeClr val="bg1"/>
                </a:solidFill>
                <a:latin typeface="Times" pitchFamily="2" charset="0"/>
              </a:rPr>
              <a:t>, as </a:t>
            </a:r>
            <a:r>
              <a:rPr lang="es-ES" dirty="0" err="1">
                <a:solidFill>
                  <a:schemeClr val="bg1"/>
                </a:solidFill>
                <a:latin typeface="Times" pitchFamily="2" charset="0"/>
              </a:rPr>
              <a:t>something</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attack</a:t>
            </a:r>
            <a:r>
              <a:rPr lang="es-ES" dirty="0">
                <a:solidFill>
                  <a:schemeClr val="bg1"/>
                </a:solidFill>
                <a:latin typeface="Times" pitchFamily="2" charset="0"/>
              </a:rPr>
              <a:t> </a:t>
            </a:r>
            <a:r>
              <a:rPr lang="es-ES" dirty="0" err="1">
                <a:solidFill>
                  <a:schemeClr val="bg1"/>
                </a:solidFill>
                <a:latin typeface="Times" pitchFamily="2" charset="0"/>
              </a:rPr>
              <a:t>rather</a:t>
            </a:r>
            <a:r>
              <a:rPr lang="es-ES" dirty="0">
                <a:solidFill>
                  <a:schemeClr val="bg1"/>
                </a:solidFill>
                <a:latin typeface="Times" pitchFamily="2" charset="0"/>
              </a:rPr>
              <a:t> </a:t>
            </a:r>
            <a:r>
              <a:rPr lang="es-ES" dirty="0" err="1">
                <a:solidFill>
                  <a:schemeClr val="bg1"/>
                </a:solidFill>
                <a:latin typeface="Times" pitchFamily="2" charset="0"/>
              </a:rPr>
              <a:t>than</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study</a:t>
            </a:r>
            <a:r>
              <a:rPr lang="es-ES" dirty="0">
                <a:solidFill>
                  <a:schemeClr val="bg1"/>
                </a:solidFill>
                <a:latin typeface="Times" pitchFamily="2" charset="0"/>
              </a:rPr>
              <a:t>. In </a:t>
            </a:r>
            <a:r>
              <a:rPr lang="es-ES" dirty="0" err="1">
                <a:solidFill>
                  <a:schemeClr val="bg1"/>
                </a:solidFill>
                <a:latin typeface="Times" pitchFamily="2" charset="0"/>
              </a:rPr>
              <a:t>this</a:t>
            </a:r>
            <a:r>
              <a:rPr lang="es-ES" dirty="0">
                <a:solidFill>
                  <a:schemeClr val="bg1"/>
                </a:solidFill>
                <a:latin typeface="Times" pitchFamily="2" charset="0"/>
              </a:rPr>
              <a:t> </a:t>
            </a:r>
            <a:r>
              <a:rPr lang="es-ES" dirty="0" err="1">
                <a:solidFill>
                  <a:schemeClr val="bg1"/>
                </a:solidFill>
                <a:latin typeface="Times" pitchFamily="2" charset="0"/>
              </a:rPr>
              <a:t>context</a:t>
            </a:r>
            <a:r>
              <a:rPr lang="es-ES" dirty="0">
                <a:solidFill>
                  <a:schemeClr val="bg1"/>
                </a:solidFill>
                <a:latin typeface="Times" pitchFamily="2" charset="0"/>
              </a:rPr>
              <a:t>, in </a:t>
            </a:r>
            <a:r>
              <a:rPr lang="es-ES" dirty="0" err="1">
                <a:solidFill>
                  <a:schemeClr val="bg1"/>
                </a:solidFill>
                <a:latin typeface="Times" pitchFamily="2" charset="0"/>
              </a:rPr>
              <a:t>our</a:t>
            </a:r>
            <a:r>
              <a:rPr lang="es-ES" dirty="0">
                <a:solidFill>
                  <a:schemeClr val="bg1"/>
                </a:solidFill>
                <a:latin typeface="Times" pitchFamily="2" charset="0"/>
              </a:rPr>
              <a:t> </a:t>
            </a:r>
            <a:r>
              <a:rPr lang="es-ES" dirty="0" err="1">
                <a:solidFill>
                  <a:schemeClr val="bg1"/>
                </a:solidFill>
                <a:latin typeface="Times" pitchFamily="2" charset="0"/>
              </a:rPr>
              <a:t>own</a:t>
            </a:r>
            <a:r>
              <a:rPr lang="es-ES" dirty="0">
                <a:solidFill>
                  <a:schemeClr val="bg1"/>
                </a:solidFill>
                <a:latin typeface="Times" pitchFamily="2" charset="0"/>
              </a:rPr>
              <a:t> </a:t>
            </a:r>
            <a:r>
              <a:rPr lang="es-ES" dirty="0" err="1">
                <a:solidFill>
                  <a:schemeClr val="bg1"/>
                </a:solidFill>
                <a:latin typeface="Times" pitchFamily="2" charset="0"/>
              </a:rPr>
              <a:t>critical</a:t>
            </a:r>
            <a:r>
              <a:rPr lang="es-ES" dirty="0">
                <a:solidFill>
                  <a:schemeClr val="bg1"/>
                </a:solidFill>
                <a:latin typeface="Times" pitchFamily="2" charset="0"/>
              </a:rPr>
              <a:t> </a:t>
            </a:r>
            <a:r>
              <a:rPr lang="es-ES" dirty="0" err="1">
                <a:solidFill>
                  <a:schemeClr val="bg1"/>
                </a:solidFill>
                <a:latin typeface="Times" pitchFamily="2" charset="0"/>
              </a:rPr>
              <a:t>explorations</a:t>
            </a:r>
            <a:r>
              <a:rPr lang="es-ES" dirty="0">
                <a:solidFill>
                  <a:schemeClr val="bg1"/>
                </a:solidFill>
                <a:latin typeface="Times" pitchFamily="2" charset="0"/>
              </a:rPr>
              <a:t> </a:t>
            </a:r>
            <a:r>
              <a:rPr lang="es-ES" dirty="0" err="1">
                <a:solidFill>
                  <a:schemeClr val="bg1"/>
                </a:solidFill>
                <a:latin typeface="Times" pitchFamily="2" charset="0"/>
              </a:rPr>
              <a:t>of</a:t>
            </a:r>
            <a:r>
              <a:rPr lang="es-ES" dirty="0">
                <a:solidFill>
                  <a:schemeClr val="bg1"/>
                </a:solidFill>
                <a:latin typeface="Times" pitchFamily="2" charset="0"/>
              </a:rPr>
              <a:t> </a:t>
            </a:r>
            <a:r>
              <a:rPr lang="es-ES" dirty="0" err="1">
                <a:solidFill>
                  <a:schemeClr val="bg1"/>
                </a:solidFill>
                <a:latin typeface="Times" pitchFamily="2" charset="0"/>
              </a:rPr>
              <a:t>technology</a:t>
            </a:r>
            <a:r>
              <a:rPr lang="es-ES" dirty="0">
                <a:solidFill>
                  <a:schemeClr val="bg1"/>
                </a:solidFill>
                <a:latin typeface="Times" pitchFamily="2" charset="0"/>
              </a:rPr>
              <a:t>, </a:t>
            </a:r>
            <a:r>
              <a:rPr lang="es-ES" dirty="0" err="1">
                <a:solidFill>
                  <a:schemeClr val="bg1"/>
                </a:solidFill>
                <a:latin typeface="Times" pitchFamily="2" charset="0"/>
              </a:rPr>
              <a:t>we</a:t>
            </a:r>
            <a:r>
              <a:rPr lang="es-ES" dirty="0">
                <a:solidFill>
                  <a:schemeClr val="bg1"/>
                </a:solidFill>
                <a:latin typeface="Times" pitchFamily="2" charset="0"/>
              </a:rPr>
              <a:t> </a:t>
            </a:r>
            <a:r>
              <a:rPr lang="es-ES" dirty="0" err="1">
                <a:solidFill>
                  <a:schemeClr val="bg1"/>
                </a:solidFill>
                <a:latin typeface="Times" pitchFamily="2" charset="0"/>
              </a:rPr>
              <a:t>have</a:t>
            </a:r>
            <a:r>
              <a:rPr lang="es-ES" dirty="0">
                <a:solidFill>
                  <a:schemeClr val="bg1"/>
                </a:solidFill>
                <a:latin typeface="Times" pitchFamily="2" charset="0"/>
              </a:rPr>
              <a:t> </a:t>
            </a:r>
            <a:r>
              <a:rPr lang="es-ES" dirty="0" err="1">
                <a:solidFill>
                  <a:schemeClr val="bg1"/>
                </a:solidFill>
                <a:latin typeface="Times" pitchFamily="2" charset="0"/>
              </a:rPr>
              <a:t>tried</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put</a:t>
            </a:r>
            <a:r>
              <a:rPr lang="es-ES" dirty="0">
                <a:solidFill>
                  <a:schemeClr val="bg1"/>
                </a:solidFill>
                <a:latin typeface="Times" pitchFamily="2" charset="0"/>
              </a:rPr>
              <a:t> </a:t>
            </a:r>
            <a:r>
              <a:rPr lang="es-ES" dirty="0" err="1">
                <a:solidFill>
                  <a:schemeClr val="bg1"/>
                </a:solidFill>
                <a:latin typeface="Times" pitchFamily="2" charset="0"/>
              </a:rPr>
              <a:t>an</a:t>
            </a:r>
            <a:r>
              <a:rPr lang="es-ES" dirty="0">
                <a:solidFill>
                  <a:schemeClr val="bg1"/>
                </a:solidFill>
                <a:latin typeface="Times" pitchFamily="2" charset="0"/>
              </a:rPr>
              <a:t> </a:t>
            </a:r>
            <a:r>
              <a:rPr lang="es-ES" dirty="0" err="1">
                <a:solidFill>
                  <a:schemeClr val="bg1"/>
                </a:solidFill>
                <a:latin typeface="Times" pitchFamily="2" charset="0"/>
              </a:rPr>
              <a:t>end</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a:t>
            </a:r>
            <a:r>
              <a:rPr lang="es-ES" dirty="0" err="1">
                <a:solidFill>
                  <a:schemeClr val="bg1"/>
                </a:solidFill>
                <a:latin typeface="Times" pitchFamily="2" charset="0"/>
              </a:rPr>
              <a:t>two</a:t>
            </a:r>
            <a:r>
              <a:rPr lang="es-ES" dirty="0">
                <a:solidFill>
                  <a:schemeClr val="bg1"/>
                </a:solidFill>
                <a:latin typeface="Times" pitchFamily="2" charset="0"/>
              </a:rPr>
              <a:t> </a:t>
            </a:r>
            <a:r>
              <a:rPr lang="es-ES" dirty="0" err="1">
                <a:solidFill>
                  <a:schemeClr val="bg1"/>
                </a:solidFill>
                <a:latin typeface="Times" pitchFamily="2" charset="0"/>
              </a:rPr>
              <a:t>myths</a:t>
            </a:r>
            <a:r>
              <a:rPr lang="es-ES" dirty="0">
                <a:solidFill>
                  <a:schemeClr val="bg1"/>
                </a:solidFill>
                <a:latin typeface="Times" pitchFamily="2" charset="0"/>
              </a:rPr>
              <a:t>: </a:t>
            </a:r>
            <a:r>
              <a:rPr lang="es-ES" dirty="0" err="1">
                <a:solidFill>
                  <a:schemeClr val="bg1"/>
                </a:solidFill>
                <a:latin typeface="Times" pitchFamily="2" charset="0"/>
              </a:rPr>
              <a:t>that</a:t>
            </a:r>
            <a:r>
              <a:rPr lang="es-ES" dirty="0">
                <a:solidFill>
                  <a:schemeClr val="bg1"/>
                </a:solidFill>
                <a:latin typeface="Times" pitchFamily="2" charset="0"/>
              </a:rPr>
              <a:t> </a:t>
            </a:r>
            <a:r>
              <a:rPr lang="es-ES" dirty="0" err="1">
                <a:solidFill>
                  <a:schemeClr val="bg1"/>
                </a:solidFill>
                <a:latin typeface="Times" pitchFamily="2" charset="0"/>
              </a:rPr>
              <a:t>women</a:t>
            </a:r>
            <a:r>
              <a:rPr lang="es-ES" dirty="0">
                <a:solidFill>
                  <a:schemeClr val="bg1"/>
                </a:solidFill>
                <a:latin typeface="Times" pitchFamily="2" charset="0"/>
              </a:rPr>
              <a:t> </a:t>
            </a:r>
            <a:r>
              <a:rPr lang="es-ES" dirty="0" err="1">
                <a:solidFill>
                  <a:schemeClr val="bg1"/>
                </a:solidFill>
                <a:latin typeface="Times" pitchFamily="2" charset="0"/>
              </a:rPr>
              <a:t>have</a:t>
            </a:r>
            <a:r>
              <a:rPr lang="es-ES" dirty="0">
                <a:solidFill>
                  <a:schemeClr val="bg1"/>
                </a:solidFill>
                <a:latin typeface="Times" pitchFamily="2" charset="0"/>
              </a:rPr>
              <a:t> </a:t>
            </a:r>
            <a:r>
              <a:rPr lang="es-ES" dirty="0" err="1">
                <a:solidFill>
                  <a:schemeClr val="bg1"/>
                </a:solidFill>
                <a:latin typeface="Times" pitchFamily="2" charset="0"/>
              </a:rPr>
              <a:t>little</a:t>
            </a:r>
            <a:r>
              <a:rPr lang="es-ES" dirty="0">
                <a:solidFill>
                  <a:schemeClr val="bg1"/>
                </a:solidFill>
                <a:latin typeface="Times" pitchFamily="2" charset="0"/>
              </a:rPr>
              <a:t> </a:t>
            </a:r>
            <a:r>
              <a:rPr lang="es-ES" dirty="0" err="1">
                <a:solidFill>
                  <a:schemeClr val="bg1"/>
                </a:solidFill>
                <a:latin typeface="Times" pitchFamily="2" charset="0"/>
              </a:rPr>
              <a:t>to</a:t>
            </a:r>
            <a:r>
              <a:rPr lang="es-ES" dirty="0">
                <a:solidFill>
                  <a:schemeClr val="bg1"/>
                </a:solidFill>
                <a:latin typeface="Times" pitchFamily="2" charset="0"/>
              </a:rPr>
              <a:t> do </a:t>
            </a:r>
            <a:r>
              <a:rPr lang="es-ES" dirty="0" err="1">
                <a:solidFill>
                  <a:schemeClr val="bg1"/>
                </a:solidFill>
                <a:latin typeface="Times" pitchFamily="2" charset="0"/>
              </a:rPr>
              <a:t>with</a:t>
            </a:r>
            <a:r>
              <a:rPr lang="es-ES" dirty="0">
                <a:solidFill>
                  <a:schemeClr val="bg1"/>
                </a:solidFill>
                <a:latin typeface="Times" pitchFamily="2" charset="0"/>
              </a:rPr>
              <a:t> </a:t>
            </a:r>
            <a:r>
              <a:rPr lang="es-ES" dirty="0" err="1">
                <a:solidFill>
                  <a:schemeClr val="bg1"/>
                </a:solidFill>
                <a:latin typeface="Times" pitchFamily="2" charset="0"/>
              </a:rPr>
              <a:t>technology</a:t>
            </a:r>
            <a:r>
              <a:rPr lang="es-ES" dirty="0">
                <a:solidFill>
                  <a:schemeClr val="bg1"/>
                </a:solidFill>
                <a:latin typeface="Times" pitchFamily="2" charset="0"/>
              </a:rPr>
              <a:t> and </a:t>
            </a:r>
            <a:r>
              <a:rPr lang="es-ES" dirty="0" err="1">
                <a:solidFill>
                  <a:schemeClr val="bg1"/>
                </a:solidFill>
                <a:latin typeface="Times" pitchFamily="2" charset="0"/>
              </a:rPr>
              <a:t>that</a:t>
            </a:r>
            <a:r>
              <a:rPr lang="es-ES" dirty="0">
                <a:solidFill>
                  <a:schemeClr val="bg1"/>
                </a:solidFill>
                <a:latin typeface="Times" pitchFamily="2" charset="0"/>
              </a:rPr>
              <a:t> </a:t>
            </a:r>
            <a:r>
              <a:rPr lang="es-ES" dirty="0" err="1">
                <a:solidFill>
                  <a:schemeClr val="bg1"/>
                </a:solidFill>
                <a:latin typeface="Times" pitchFamily="2" charset="0"/>
              </a:rPr>
              <a:t>women</a:t>
            </a:r>
            <a:r>
              <a:rPr lang="es-ES" dirty="0">
                <a:solidFill>
                  <a:schemeClr val="bg1"/>
                </a:solidFill>
                <a:latin typeface="Times" pitchFamily="2" charset="0"/>
              </a:rPr>
              <a:t> </a:t>
            </a:r>
            <a:r>
              <a:rPr lang="es-ES" dirty="0" err="1">
                <a:solidFill>
                  <a:schemeClr val="bg1"/>
                </a:solidFill>
                <a:latin typeface="Times" pitchFamily="2" charset="0"/>
              </a:rPr>
              <a:t>fear</a:t>
            </a:r>
            <a:r>
              <a:rPr lang="es-ES" dirty="0">
                <a:solidFill>
                  <a:schemeClr val="bg1"/>
                </a:solidFill>
                <a:latin typeface="Times" pitchFamily="2" charset="0"/>
              </a:rPr>
              <a:t> </a:t>
            </a:r>
            <a:r>
              <a:rPr lang="es-ES" dirty="0" err="1">
                <a:solidFill>
                  <a:schemeClr val="bg1"/>
                </a:solidFill>
                <a:latin typeface="Times" pitchFamily="2" charset="0"/>
              </a:rPr>
              <a:t>technology</a:t>
            </a:r>
            <a:r>
              <a:rPr lang="es-ES" dirty="0">
                <a:solidFill>
                  <a:schemeClr val="bg1"/>
                </a:solidFill>
                <a:latin typeface="Times" pitchFamily="2" charset="0"/>
              </a:rPr>
              <a:t>” (</a:t>
            </a:r>
            <a:r>
              <a:rPr lang="es-ES" dirty="0" err="1">
                <a:solidFill>
                  <a:schemeClr val="bg1"/>
                </a:solidFill>
                <a:latin typeface="Times" pitchFamily="2" charset="0"/>
              </a:rPr>
              <a:t>Berg</a:t>
            </a:r>
            <a:r>
              <a:rPr lang="es-ES" dirty="0">
                <a:solidFill>
                  <a:schemeClr val="bg1"/>
                </a:solidFill>
                <a:latin typeface="Times" pitchFamily="2" charset="0"/>
              </a:rPr>
              <a:t> and Lie, 1995, p. 339-340).</a:t>
            </a:r>
          </a:p>
          <a:p>
            <a:endParaRPr lang="es-TR" dirty="0"/>
          </a:p>
        </p:txBody>
      </p:sp>
    </p:spTree>
    <p:extLst>
      <p:ext uri="{BB962C8B-B14F-4D97-AF65-F5344CB8AC3E}">
        <p14:creationId xmlns:p14="http://schemas.microsoft.com/office/powerpoint/2010/main" val="26701629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Circuito</Template>
  <TotalTime>4307</TotalTime>
  <Words>4448</Words>
  <Application>Microsoft Macintosh PowerPoint</Application>
  <PresentationFormat>Panorámica</PresentationFormat>
  <Paragraphs>160</Paragraphs>
  <Slides>31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31</vt:i4>
      </vt:variant>
    </vt:vector>
  </HeadingPairs>
  <TitlesOfParts>
    <vt:vector size="37" baseType="lpstr">
      <vt:lpstr>Arial</vt:lpstr>
      <vt:lpstr>Calibri</vt:lpstr>
      <vt:lpstr>Times</vt:lpstr>
      <vt:lpstr>Times New Roman</vt:lpstr>
      <vt:lpstr>Tw Cen MT</vt:lpstr>
      <vt:lpstr>Circuito</vt:lpstr>
      <vt:lpstr>The questıon of technology ın femınısm</vt:lpstr>
      <vt:lpstr>PRELIMINARY QUESTIONS</vt:lpstr>
      <vt:lpstr>Instrumentalıst vıew oF technology</vt:lpstr>
      <vt:lpstr>INSTRUMENTALIST VIEW OF TECHNOLOGY</vt:lpstr>
      <vt:lpstr>INSTRUMENTALIST VIEW OF TECHNOLOGY</vt:lpstr>
      <vt:lpstr>Technology as a socıotechnıcal system</vt:lpstr>
      <vt:lpstr>Co-constructıon of technology and gender</vt:lpstr>
      <vt:lpstr>DO ARTEFACTS HAVE GENDER?</vt:lpstr>
      <vt:lpstr>Do artefacts have gender?</vt:lpstr>
      <vt:lpstr>DO ARTEFACTS HAVE GENDER?</vt:lpstr>
      <vt:lpstr>TECHNOLOGY BECOMES HER</vt:lpstr>
      <vt:lpstr>Co-constructıonıst TECHNOFEMINISM</vt:lpstr>
      <vt:lpstr>EARLIER FEMINIST INTERVENTIONS ON TECHNOLOGY</vt:lpstr>
      <vt:lpstr>EARLIER FEMINIST INTERVENTIONS ON TECHNOLOGY</vt:lpstr>
      <vt:lpstr>EARLIER FEMINIST INTERVENTIONS ON TECHNOLOGY</vt:lpstr>
      <vt:lpstr>EARLIER FEMINIST INTERVENTIONS ON TECHNOLOGY</vt:lpstr>
      <vt:lpstr>Earlıer femınıst approaches to technology</vt:lpstr>
      <vt:lpstr>The case of luce ırıgaray [OPTIONAL CASE STUDY]</vt:lpstr>
      <vt:lpstr>THE CASE OF IRIGARAY</vt:lpstr>
      <vt:lpstr>The case of ırıgaray</vt:lpstr>
      <vt:lpstr>The case of luce ırıgaray</vt:lpstr>
      <vt:lpstr>The case of ırıgaray</vt:lpstr>
      <vt:lpstr>Presentación de PowerPoint</vt:lpstr>
      <vt:lpstr>The shıft ın 1990s towards aN OPTIMIST take on technology</vt:lpstr>
      <vt:lpstr>CYBORG MANIFESTO</vt:lpstr>
      <vt:lpstr>Cyborg manıfesto</vt:lpstr>
      <vt:lpstr>CYBORG MANIFESTO</vt:lpstr>
      <vt:lpstr>cyberfemınısm</vt:lpstr>
      <vt:lpstr>beyond techno-determınısm</vt:lpstr>
      <vt:lpstr>REFERENCES</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questıon of technology ın femınısm</dc:title>
  <dc:creator>Microsoft Office User</dc:creator>
  <cp:lastModifiedBy>Microsoft Office User</cp:lastModifiedBy>
  <cp:revision>97</cp:revision>
  <dcterms:created xsi:type="dcterms:W3CDTF">2023-04-17T10:41:05Z</dcterms:created>
  <dcterms:modified xsi:type="dcterms:W3CDTF">2023-04-24T10:33:31Z</dcterms:modified>
</cp:coreProperties>
</file>